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канону изменил литературу радикально.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1930-е годы в литературе: продолжение и разрыв с 1920-ми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1920-е годы принесли множественность групп, манифестов и художественных экспериментов, а 1930-е постепенно подчиняли литературу государству. Этот переход особенно важен: он показывает, как менялись не только темы и герои, но и сами правила литературного творчества.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литературных поисков к единой норме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и поэзия искали новые формы: сатирическое осмысление революции, лирические эксперименты, деревенская тема, публицистика и производственный роман не вытесняли друг друга, а сосуществовали.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Полемика о языке, жанре и назначении литературы была частью культурной жизни страны, поэтому писатель воспринимался прежде всего как участник открытого художественного поиска.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1920-е годы литература развивалась как пространство споров: рядом существовали разные школы, журнальные круги и творческие объединения, предлагавшие собственные представления о роли искусства после революции.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пестрота 1920-х как исходная точка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400" y="1652625"/>
            <a:ext cx="316800" cy="28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400" y="2686430"/>
            <a:ext cx="316800" cy="253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400" y="3692075"/>
            <a:ext cx="316800" cy="281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400" y="4694200"/>
            <a:ext cx="316800" cy="316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3400" y="5745605"/>
            <a:ext cx="316800" cy="25344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450575" y="487150"/>
            <a:ext cx="10933500" cy="63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темы литературы 1930-х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1535150" y="143552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Завод, цех и стройка становятся не просто фоном, а главным пространством сюжета, где проверяются характеры и формируется образ исторического движения страны.
</a:t>
            </a:r>
            <a:endParaRPr lang="en-US" sz="1500" dirty="0"/>
          </a:p>
        </p:txBody>
      </p:sp>
      <p:sp>
        <p:nvSpPr>
          <p:cNvPr id="16" name="Text 3"/>
          <p:cNvSpPr txBox="1"/>
          <p:nvPr/>
        </p:nvSpPr>
        <p:spPr>
          <a:xfrm>
            <a:off x="1535150" y="24552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всё чаще показан как часть общего дела: колхоз, бригада, комсомольская среда и трудовой коллектив задают норму поведения и оценки поступков.
</a:t>
            </a:r>
            <a:endParaRPr lang="en-US" sz="1500" dirty="0"/>
          </a:p>
        </p:txBody>
      </p:sp>
      <p:sp>
        <p:nvSpPr>
          <p:cNvPr id="17" name="Text 4"/>
          <p:cNvSpPr txBox="1"/>
          <p:nvPr/>
        </p:nvSpPr>
        <p:spPr>
          <a:xfrm>
            <a:off x="1535150" y="347497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как подвиг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изображается не обыденной необходимостью, а высоким гражданским действием, через которое герой подтверждает верность общему будущему.
</a:t>
            </a:r>
            <a:endParaRPr lang="en-US" sz="1500" dirty="0"/>
          </a:p>
        </p:txBody>
      </p:sp>
      <p:sp>
        <p:nvSpPr>
          <p:cNvPr id="18" name="Text 5"/>
          <p:cNvSpPr txBox="1"/>
          <p:nvPr/>
        </p:nvSpPr>
        <p:spPr>
          <a:xfrm>
            <a:off x="1535150" y="44947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Партийное руководство, официальные установки и идеологическая задача определяют рамки художественного изображения и смысл конфликта.
</a:t>
            </a:r>
            <a:endParaRPr lang="en-US" sz="1500" dirty="0"/>
          </a:p>
        </p:txBody>
      </p:sp>
      <p:sp>
        <p:nvSpPr>
          <p:cNvPr id="19" name="Text 6"/>
          <p:cNvSpPr txBox="1"/>
          <p:nvPr/>
        </p:nvSpPr>
        <p:spPr>
          <a:xfrm>
            <a:off x="1535150" y="551442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герой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Инженер, ударник, комсомолец или руководитель воплощают модель человека, который действует не ради личной выгоды, а ради преобразования общества.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как быстро сужалось пространство художественного выбора и усиливались единые требования к литературе.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заметный перелом связан с началом 1930-х: именно тогда разнообразие направлений резко уступает место канону.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обобщающая схема по истории советской литературы (историко-литературная интерпретация периода 1920–1930-х гг.)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литературных акцентов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Ликвидация литературных групп и объединений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683075" y="4604025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8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1932 год
</a:t>
            </a:r>
            <a:pPr algn="l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9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Распуск основных творческих объединений завершает эпоху литературных группировок и переводит писательскую среду в более централизованную систему.
</a:t>
            </a:r>
            <a:endParaRPr lang="en-US" sz="1789" dirty="0"/>
          </a:p>
        </p:txBody>
      </p:sp>
      <p:sp>
        <p:nvSpPr>
          <p:cNvPr id="9" name="Text 3"/>
          <p:cNvSpPr txBox="1"/>
          <p:nvPr/>
        </p:nvSpPr>
        <p:spPr>
          <a:xfrm>
            <a:off x="8113500" y="2450825"/>
            <a:ext cx="3603900" cy="12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7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1934 год и далее
</a:t>
            </a:r>
            <a:pPr algn="l" indent="0" marL="0">
              <a:lnSpc>
                <a:spcPct val="115000"/>
              </a:lnSpc>
              <a:buNone/>
            </a:pPr>
            <a:r>
              <a:rPr lang="en-US" sz="591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79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Утверждается новая модель организации литературы: творческие союзы, официальный отбор и контроль публикаций задают единые правила работы.
</a:t>
            </a:r>
            <a:endParaRPr lang="en-US" sz="1774" dirty="0"/>
          </a:p>
        </p:txBody>
      </p:sp>
      <p:sp>
        <p:nvSpPr>
          <p:cNvPr id="10" name="Text 4"/>
          <p:cNvSpPr txBox="1"/>
          <p:nvPr/>
        </p:nvSpPr>
        <p:spPr>
          <a:xfrm>
            <a:off x="1294925" y="2513800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8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9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жизнь строится вокруг групп, манифестов, дискуссий и конкурирующих программ, а журналы становятся площадкой открытой полемики.
</a:t>
            </a:r>
            <a:endParaRPr lang="en-US" sz="178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010821"/>
            <a:ext cx="5955300" cy="270615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Историко-литературный обзор советской литературы 1920–1930-х годов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литературного процесса 1920-х и 1930-х годов
</a:t>
            </a:r>
            <a:endParaRPr lang="en-US" sz="2884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менялись художественные принципы, организация литературной жизни и статус писателя.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Преемственность сохраняется в теме обновления жизни, но формы выражения и условия существования литературы меняются радикально.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закрепило обязательную положительную перспективу, исторический оптимизм и изображение действительности в революционном развитии.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съезд советских писателей, 1934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93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1934
</a:t>
            </a:r>
            <a:pPr algn="ctr" indent="0" marL="0">
              <a:lnSpc>
                <a:spcPct val="120004"/>
              </a:lnSpc>
              <a:buNone/>
            </a:pPr>
            <a:r>
              <a:rPr lang="en-US" sz="98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96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этом году социалистический реализм был закреплён как главный метод советской литературы
</a:t>
            </a:r>
            <a:endParaRPr lang="en-US" sz="393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журнальной обложке — автор в строгом костюме, рядом — номера литературных изданий и афиши собраний. Такой образ подчёркивает новую роль писателя: он уже не только создатель текста, но и публичный участник официальной культурной жизни, обязанной звучать в унисон с эпохой.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на трибуне эпохи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Иллюстрации к текстам всё чаще выводят героя в цех, на стройку или в поле. Пространство труда становится главным визуальным маркером 1930-х, а литератор фиксирует не частную жизнь, а включённость человека в общую государственную задачу и коллективное действие.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рядом с заводом и колхозом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Собрания, трибуны, редакции и официальные обсуждения показывают, что литературная среда теперь организована иначе. Автору важно не только написать, но и быть признанным системой, соблюдать допустимые темы и интонации, а значит — постоянно соотносить творчество с внешними требованиями.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писателей и новая дисциплина слова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и эпоха: новый образ литератора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Сохранились и важные стилевые черты: разговорная речь, документальность, внимание к конкретике труда и повседневности. Однако эти средства теперь работали в более жёстких идеологических рамках.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революции, ответственности и созидания не исчезли, но получили официально одобренное толкование, поэтому художественный поиск всё чаще уступал нормативной модели изображения.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1920-х годов 1930-е унаследовали интерес к современности, производственной теме и активному действующему герою, который связан с преобразованием жизни и общественной инициативой.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1920-х в литературе 1930-х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всё теснее связывалась с государственным заказом, а редакционная политика становилась частью идеологического отбора.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литературной жизни смещается к официальным институтам; доступ к печати сохраняется, но становится значительно более регулируемым.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истории советской литературы и литературной политики 1920–1930-х годов; шкала условная, без точной статистики.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роли официальной литературы и печати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«Поднятая целина» М. Шолохова показывает коллективизацию как исторический перелом: внимание сосредоточено не только на событии, но и на перестройке сознания героев и всего сельского мира.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«Как закалялась сталь» Н. Островского закрепляет образ героя, который проходит испытания через дисциплину, труд и верность общему делу; личная биография здесь подчинена воспитательному смыслу.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4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прозы десятилетия характерны масштабность сюжета, ясная авторская оценка и стремление показать общественный процесс как движение к заранее заданной цели, а не как открытую драму выбора.
</a:t>
            </a:r>
            <a:endParaRPr lang="en-US" sz="1484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книги стали образцами канонической модели: новый человек изображён как носитель воли, устойчивости и коллективной ответственности, а не как сомневающаяся индивидуальность.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3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произведения 1930-х как примеры новой литературной модели
</a:t>
            </a:r>
            <a:endParaRPr lang="en-US" sz="230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7150" y="3086950"/>
            <a:ext cx="31146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1930-х обычно включён в производство, партийную работу или стройку; его ценность определяется пользой для общего дела и способностью действовать в интересах коллектива.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4541750" y="3086950"/>
            <a:ext cx="3199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конфликт персонажа чаще строится как преодоление сомнений, слабости или личного интереса. Психологическая сложность сохраняется, но подчиняется задаче показать нравственную устойчивость.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8252625" y="3086950"/>
            <a:ext cx="3214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сравнению с 1920-ми герой становится более нормативным: он служит образцом поведения, демонстрирует верность идеалу и подтверждает правильность избранного исторического пути.
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1930-х и образ героя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литературного многообразия к единому канону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изменения литературной политики СССР в 1920–1930-е годы.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85725" y="19669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проходил не только редакционный, но и идеологический отбор: важны были тема, тональность, образ героя и даже то, как автор оценивает происходящее.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1585725" y="3111488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заранее учитывал возможный запрет, поэтому нередко избегал двусмысленности, острой сатиры и слишком личной интонации, чтобы не выйти за допустимые рамки.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1585725" y="4256007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Самоцензура стала повседневной практикой: авторы переписывали произведения, смягчали конфликт и подстраивали вывод к официально одобряемой версии событий.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585725" y="54005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условиях художественная свобода сокращалась, а литературный успех всё чаще зависел от политической надёжности и соответствия принятому канону.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Цензура и самоцензура в литературной жизни 1930-х
</a:t>
            </a:r>
            <a:endParaRPr lang="en-US" sz="313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6" y="2440875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156" y="4741690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4106" y="244087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44106" y="4741690"/>
            <a:ext cx="218400" cy="174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писательской судьбы в эпоху репрессий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511450" y="2990875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96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среда существовала под вниманием государства, поэтому любое высказывание могло быть истолковано как идейное отклонение и повод для давления.
</a:t>
            </a:r>
            <a:endParaRPr lang="en-US" sz="1496" dirty="0"/>
          </a:p>
        </p:txBody>
      </p:sp>
      <p:sp>
        <p:nvSpPr>
          <p:cNvPr id="15" name="Text 3"/>
          <p:cNvSpPr txBox="1"/>
          <p:nvPr/>
        </p:nvSpPr>
        <p:spPr>
          <a:xfrm>
            <a:off x="1166275" y="229710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надзор
</a:t>
            </a:r>
            <a:endParaRPr lang="en-US" sz="1700" dirty="0"/>
          </a:p>
        </p:txBody>
      </p:sp>
      <p:sp>
        <p:nvSpPr>
          <p:cNvPr id="16" name="Text 4"/>
          <p:cNvSpPr txBox="1"/>
          <p:nvPr/>
        </p:nvSpPr>
        <p:spPr>
          <a:xfrm>
            <a:off x="511450" y="5253200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Репрессии затронули не только писателей, но и критиков, редакторов, переводчиков и театральных деятелей, разрушая целые профессиональные связи.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1166275" y="4573225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Аресты и преследования
</a:t>
            </a:r>
            <a:endParaRPr lang="en-US" sz="1700" dirty="0"/>
          </a:p>
        </p:txBody>
      </p:sp>
      <p:sp>
        <p:nvSpPr>
          <p:cNvPr id="18" name="Text 6"/>
          <p:cNvSpPr txBox="1"/>
          <p:nvPr/>
        </p:nvSpPr>
        <p:spPr>
          <a:xfrm>
            <a:off x="6414050" y="2990875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авторов лишалась возможности печататься, их книги изымались из обращения, а само имя постепенно исчезало из публичного литературного пространства.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7068875" y="229710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 и молчание
</a:t>
            </a:r>
            <a:endParaRPr lang="en-US" sz="1700" dirty="0"/>
          </a:p>
        </p:txBody>
      </p:sp>
      <p:sp>
        <p:nvSpPr>
          <p:cNvPr id="20" name="Text 8"/>
          <p:cNvSpPr txBox="1"/>
          <p:nvPr/>
        </p:nvSpPr>
        <p:spPr>
          <a:xfrm>
            <a:off x="6414050" y="5253200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Ощущение опасности меняло поведение авторов: оно подталкивало к осторожности, самоограничению и отказу от открытой полемики.
</a:t>
            </a:r>
            <a:endParaRPr lang="en-US" sz="1500" dirty="0"/>
          </a:p>
        </p:txBody>
      </p:sp>
      <p:sp>
        <p:nvSpPr>
          <p:cNvPr id="21" name="Text 9"/>
          <p:cNvSpPr txBox="1"/>
          <p:nvPr/>
        </p:nvSpPr>
        <p:spPr>
          <a:xfrm>
            <a:off x="7068875" y="4565125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как норма
</a:t>
            </a:r>
            <a:endParaRPr lang="en-US" sz="1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точный подсчёт, а круг профессиональных групп, на которых особенно сильно отразилось давление системы.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Репрессии разрушили не только судьбы отдельных авторов, но и саму инфраструктуру литературной коммуникации и обсуждения.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исследованиям литературной жизни и репрессий в СССР 1930-х годов; данные условно-обзорные.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литературной среды в 1930-е годы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1930-е центр тяжести смещается к роману, производственной прозе, историко-революционной эпопее и героической поэме, где важны сюжет, последовательность и ясный вывод.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становится более объясняющей: она не только изображает событие, но и толкует его общественный смысл, предлагая читателю нормативную модель восприятия действительности.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1920-е годы ведущими были лирика, авангардная поэзия, сатира и смелый формальный поиск; жанр часто становился площадкой для художественного эксперимента.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Жанровые изменения: от лирического и экспериментального к эпическому и нормативному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464261"/>
            <a:ext cx="5955300" cy="19354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советской литературы; обобщение по литературному процессу 1920–1930-х годов.
</a:t>
            </a:r>
            <a:endParaRPr lang="en-US" sz="109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контрасты двух литературных эпох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ключевых параметров литературного процесса в 1920-е и 1930-е годы.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Преемственность сохраняется в теме обновления жизни, но формы творчества, тип героя и статус автора меняются принципиально.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десятилетия двойственен: 1930-е унаследовали от 1920-х интерес к современности и новому человеку, но превратили литературный поиск в жёстко нормированный канон.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преемственность и разрыв в литературе 1930-х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2026-05-23T20:29:13Z</dcterms:created>
  <dcterms:modified xsi:type="dcterms:W3CDTF">2026-05-23T20:29:13Z</dcterms:modified>
</cp:coreProperties>
</file>