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прямые: что это и где они встречаются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Разбираемся, как распознать параллельные прямые и применять их свойства.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параллельные прямые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понимать свойства фигур, строить чертежи без ошибок и решать задачи на углы. Параллельные линии встречаются в тетрадях, окнах, рельсах и дорожной разметке, поэтому их удобно изучать на понятных примерах из жизни.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37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параллельных прямых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783175" y="946958"/>
            <a:ext cx="7994100" cy="1179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общих точек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прямые на плоскости называют параллельными, если они не пересекаются и не имеют общих точек. Как бы далеко их ни продолжали, встречаться они не будут.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783175" y="2275331"/>
            <a:ext cx="7994100" cy="1179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обозначения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записывают знаком a ∥ b. Такое обозначение коротко показывает, что прямые a и b имеют одинаковое направление и не пересекаются на плоскости.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783175" y="3603706"/>
            <a:ext cx="7994100" cy="1179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с совпадением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Совпадающие прямые не считают параллельными: это одна и та же прямая, а не две разные. Понятие параллельности относится именно к двум различным прямым.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0475" y="657317"/>
            <a:ext cx="4438800" cy="4334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выглядят параллельные прямые на чертеже
</a:t>
            </a:r>
            <a:endParaRPr lang="en-US" sz="2759" dirty="0"/>
          </a:p>
        </p:txBody>
      </p:sp>
      <p:sp>
        <p:nvSpPr>
          <p:cNvPr id="10" name="Text 2"/>
          <p:cNvSpPr txBox="1"/>
          <p:nvPr/>
        </p:nvSpPr>
        <p:spPr>
          <a:xfrm>
            <a:off x="386625" y="128800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наклон
</a:t>
            </a:r>
            <a:pPr algn="l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параллельные прямые выглядят как две ровные линии с одинаковым направлением. Они не сближаются и не расходятся, даже если мысленно продолжать их дальше.
</a:t>
            </a:r>
            <a:endParaRPr lang="en-US" sz="1140" dirty="0"/>
          </a:p>
        </p:txBody>
      </p:sp>
      <p:sp>
        <p:nvSpPr>
          <p:cNvPr id="11" name="Text 3"/>
          <p:cNvSpPr txBox="1"/>
          <p:nvPr/>
        </p:nvSpPr>
        <p:spPr>
          <a:xfrm>
            <a:off x="405725" y="344795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промежуток
</a:t>
            </a:r>
            <a:pPr algn="l" indent="0" marL="0">
              <a:lnSpc>
                <a:spcPct val="100000"/>
              </a:lnSpc>
              <a:buNone/>
            </a:pPr>
            <a:r>
              <a:rPr lang="en-US" sz="51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такими линиями расстояние остаётся одинаковым в любой точке. Это легко показать несколькими перпендикулярными отрезками одинаковой длины, проведёнными между прямыми.
</a:t>
            </a:r>
            <a:endParaRPr lang="en-US" sz="1034" dirty="0"/>
          </a:p>
        </p:txBody>
      </p:sp>
      <p:sp>
        <p:nvSpPr>
          <p:cNvPr id="12" name="Text 4"/>
          <p:cNvSpPr txBox="1"/>
          <p:nvPr/>
        </p:nvSpPr>
        <p:spPr>
          <a:xfrm>
            <a:off x="2544696" y="128800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59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изображения подойдут линии в тетради, рельсы, противоположные стороны прямоугольника или рамки. В этих примерах хорошо видно, что линии идут строго рядом.
</a:t>
            </a:r>
            <a:endParaRPr lang="en-US" sz="1185" dirty="0"/>
          </a:p>
        </p:txBody>
      </p:sp>
      <p:sp>
        <p:nvSpPr>
          <p:cNvPr id="13" name="Text 5"/>
          <p:cNvSpPr txBox="1"/>
          <p:nvPr/>
        </p:nvSpPr>
        <p:spPr>
          <a:xfrm>
            <a:off x="2563796" y="344795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Аккуратный чертёж
</a:t>
            </a:r>
            <a:pPr algn="l" indent="0" marL="0">
              <a:lnSpc>
                <a:spcPct val="100000"/>
              </a:lnSpc>
              <a:buNone/>
            </a:pPr>
            <a:r>
              <a:rPr lang="en-US" sz="60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одна линия наклонена под определённым углом, параллельная ей должна иметь тот же наклон. Тогда чертёж получается точным и понятным для проверки.
</a:t>
            </a:r>
            <a:endParaRPr lang="en-US" sz="120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2454191"/>
            <a:ext cx="4022400" cy="12836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основные признаки и примеры, чтобы не путать похожие линии на чертеже.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определяют по свойствам линий, а не только по внешнему виду рисунка.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свойств прямых из курса геометрии 7 класса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и непараллельные прямые
</a:t>
            </a:r>
            <a:endParaRPr lang="en-US" sz="231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487" y="1239180"/>
            <a:ext cx="185602" cy="2121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19790" y="2792871"/>
            <a:ext cx="185602" cy="21211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58890" y="1239180"/>
            <a:ext cx="185602" cy="21211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 параллельности через секущую
</a:t>
            </a:r>
            <a:endParaRPr lang="en-US" sz="2669" dirty="0"/>
          </a:p>
        </p:txBody>
      </p:sp>
      <p:sp>
        <p:nvSpPr>
          <p:cNvPr id="11" name="Text 2"/>
          <p:cNvSpPr txBox="1"/>
          <p:nvPr/>
        </p:nvSpPr>
        <p:spPr>
          <a:xfrm>
            <a:off x="546450" y="1562878"/>
            <a:ext cx="2179623" cy="1650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Накрест лежащие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две прямые пересечены секущей и накрест лежащие углы равны, можно сделать вывод, что прямые параллельны. Это один из самых удобных признаков на чертеже.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485557" y="3114845"/>
            <a:ext cx="2179623" cy="1650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Односторонние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признак: если сумма односторонних внутренних углов равна 180°, то прямые параллельны. Такой способ полезен, когда проще складывать углы, чем сравнивать их по отдельности.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424654" y="1562878"/>
            <a:ext cx="2179623" cy="1650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измерению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параллельности помогают не угадывать по рисунку, а проверять расположение прямых точно. Достаточно измерить нужные углы и сравнить их с известными свойствами.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параллельности по углам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двух признаках: равенстве накрест лежащих углов и сумме односторонних внутренних углов.
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при пересечении параллельных прямых секущей
</a:t>
            </a:r>
            <a:endParaRPr lang="en-US" sz="2439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видно, что два вида углов сравниваются по равенству, а третий — по сумме. Это удобно для запоминания правил.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любой секущей сохраняются одни и те же соотношения: равенство или сумма 180°.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геометрии для параллельных прямых, 7 класс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46050" y="228800"/>
            <a:ext cx="84312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углов при параллельных прямых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827351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Соответственные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две параллельные прямые пересечены секущей, соответственные углы равны. Это свойство помогает сразу находить неизвестный угол, если известен его соответствующий угол.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953186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Накрест лежащие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Накрест лежащие углы тоже равны. Поэтому, если один из них равен 65°, то второй будет иметь ту же величину, даже если он расположен в другой части чертежа.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079021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Односторонние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Односторонние внутренние углы при параллельных прямых в сумме дают 180°. Значит, если один из них равен 65°, то другой равен 115°.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204857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 задачах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свойства часто используются в задачах 7 класса. Они позволяют находить углы без полного измерения и доказывать правильность построений по чертежу.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между параллельными прямыми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линейкой
</a:t>
            </a:r>
            <a:pPr algn="ctr" indent="0" marL="0">
              <a:lnSpc>
                <a:spcPct val="100000"/>
              </a:lnSpc>
              <a:buNone/>
            </a:pPr>
            <a:r>
              <a:rPr lang="en-US" sz="46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провести несколько перпендикуляров между параллельными прямыми, все они окажутся равными. Именно так на чертеже удобно проверять постоянство расстояния. Это свойство делает рисунок аккуратным и помогает не ошибиться при построениях.
</a:t>
            </a:r>
            <a:endParaRPr lang="en-US" sz="1086" dirty="0"/>
          </a:p>
        </p:txBody>
      </p:sp>
      <p:sp>
        <p:nvSpPr>
          <p:cNvPr id="10" name="Text 3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линии выглядят ровно
</a:t>
            </a:r>
            <a:pPr algn="ctr" indent="0" marL="0">
              <a:lnSpc>
                <a:spcPct val="100000"/>
              </a:lnSpc>
              <a:buNone/>
            </a:pPr>
            <a:r>
              <a:rPr lang="en-US" sz="46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не приближаются друг к другу и не удаляются. Поэтому они воспринимаются как строгие границы, между которыми сохраняется одинаковый промежуток. Такой порядок особенно заметен на клетчатой бумаге и в технических чертежах.
</a:t>
            </a:r>
            <a:endParaRPr lang="en-US" sz="1086" dirty="0"/>
          </a:p>
        </p:txBody>
      </p:sp>
      <p:sp>
        <p:nvSpPr>
          <p:cNvPr id="11" name="Text 4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 жизни
</a:t>
            </a:r>
            <a:pPr algn="ctr" indent="0" marL="0">
              <a:lnSpc>
                <a:spcPct val="100000"/>
              </a:lnSpc>
              <a:buNone/>
            </a:pPr>
            <a:r>
              <a:rPr lang="en-US" sz="51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Рельсы, линии разметки и полки стеллажа хорошо показывают, что одинаковое расстояние важно для точности и удобства. Когда линии идут параллельно, объект выглядит собранным, а измерять и ориентироваться становится проще.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625" y="1911501"/>
            <a:ext cx="292425" cy="33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9088" y="1911501"/>
            <a:ext cx="334200" cy="33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58400" y="1911501"/>
            <a:ext cx="292425" cy="33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в прямоугольнике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09600" y="2440351"/>
            <a:ext cx="2599800" cy="18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прямоугольнике каждая пара противоположных сторон параллельна. Благодаря этому фигура сохраняет форму, а её углы остаются прямыми. Это свойство удобно использовать при проверке чертежа и построении аккуратных рамок.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360950" y="2440351"/>
            <a:ext cx="2599800" cy="18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Соседние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Соседние стороны прямоугольника пересекаются под прямым углом, поэтому они не параллельны. Такое сочетание параллельности и перпендикулярности помогает отличать прямоугольник от других четырёхугольников по точным признакам.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289375" y="2440351"/>
            <a:ext cx="2599800" cy="18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применение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стороны нужны в окнах, табличках, плитке и клетчатой разметке. В геометрических задачах они помогают находить углы, доказывать равенство отрезков и распознавать свойства прямоугольника быстрее.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0175" y="1942133"/>
            <a:ext cx="4336500" cy="10394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82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параллельности в жизни и в геометрии
</a:t>
            </a:r>
            <a:endParaRPr lang="en-US" sz="2702" dirty="0"/>
          </a:p>
        </p:txBody>
      </p:sp>
      <p:sp>
        <p:nvSpPr>
          <p:cNvPr id="6" name="Text 2"/>
          <p:cNvSpPr txBox="1"/>
          <p:nvPr/>
        </p:nvSpPr>
        <p:spPr>
          <a:xfrm>
            <a:off x="5257813" y="1217938"/>
            <a:ext cx="3322200" cy="3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где параллельные линии сохраняют направление и одинаковое расстояние между собой.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примерах общий признак один: линии не пересекаются и идут в одном направлении, поэтому их легко распознавать на чертежах и в окружающем мире.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340175" y="4109300"/>
            <a:ext cx="4336500" cy="46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из повседневных объектов и базовые свойства параллельных прямых.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встречаются параллельные линии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какие объекты школьники чаще всего связывают с параллельными прямыми в учебных и бытовых ситуациях.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параллельные линии встречаются там, где важны точность, порядок и удобство измерений: в тетрадях, зданиях и разметке.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из темы «Параллельные прямые», 7 класс.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5400" y="4206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строят параллельную прямую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325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Задать прямую и точку
</a:t>
            </a:r>
            <a:pPr algn="ctr" indent="0" marL="0">
              <a:lnSpc>
                <a:spcPct val="100000"/>
              </a:lnSpc>
              <a:buNone/>
            </a:pPr>
            <a:r>
              <a:rPr lang="en-US" sz="56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отмечают данную прямую и точку, через которую нужно провести параллельную. Это создаёт основу для точного построения и помогает не потерять нужное направление.
</a:t>
            </a:r>
            <a:endParaRPr lang="en-US" sz="1326" dirty="0"/>
          </a:p>
        </p:txBody>
      </p:sp>
      <p:sp>
        <p:nvSpPr>
          <p:cNvPr id="10" name="Text 3"/>
          <p:cNvSpPr txBox="1"/>
          <p:nvPr/>
        </p:nvSpPr>
        <p:spPr>
          <a:xfrm>
            <a:off x="3698437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Сдвинуть без поворота
</a:t>
            </a:r>
            <a:pPr algn="ctr" indent="0" marL="0">
              <a:lnSpc>
                <a:spcPct val="100000"/>
              </a:lnSpc>
              <a:buNone/>
            </a:pPr>
            <a:r>
              <a:rPr lang="en-US" sz="56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Угольник аккуратно перемещают вдоль линейки к заданной точке, не меняя наклона. Если направление сохранено, новая линия будет иметь тот же угол наклона.
</a:t>
            </a:r>
            <a:endParaRPr lang="en-US" sz="1317" dirty="0"/>
          </a:p>
        </p:txBody>
      </p:sp>
      <p:sp>
        <p:nvSpPr>
          <p:cNvPr id="11" name="Text 4"/>
          <p:cNvSpPr txBox="1"/>
          <p:nvPr/>
        </p:nvSpPr>
        <p:spPr>
          <a:xfrm>
            <a:off x="2018700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Приложить угольник
</a:t>
            </a:r>
            <a:pPr algn="ctr" indent="0" marL="0">
              <a:lnSpc>
                <a:spcPct val="100000"/>
              </a:lnSpc>
              <a:buNone/>
            </a:pPr>
            <a:r>
              <a:rPr lang="en-US" sz="59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Угольник прикладывают к заданной прямой так, чтобы одна его сторона совпала с ней. Линейка служит опорой и не даёт инструменту сдвинуться.
</a:t>
            </a:r>
            <a:endParaRPr lang="en-US" sz="1381" dirty="0"/>
          </a:p>
        </p:txBody>
      </p:sp>
      <p:sp>
        <p:nvSpPr>
          <p:cNvPr id="12" name="Text 5"/>
          <p:cNvSpPr txBox="1"/>
          <p:nvPr/>
        </p:nvSpPr>
        <p:spPr>
          <a:xfrm>
            <a:off x="5375788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Провести новую прямую
</a:t>
            </a:r>
            <a:pPr algn="ctr" indent="0" marL="0">
              <a:lnSpc>
                <a:spcPct val="100000"/>
              </a:lnSpc>
              <a:buNone/>
            </a:pPr>
            <a:r>
              <a:rPr lang="en-US" sz="59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точку проводят линию по стороне угольника. Получается прямая, параллельная исходной, потому что её направление полностью совпадает с заданным.
</a:t>
            </a:r>
            <a:endParaRPr lang="en-US" sz="138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построения параллельной прямой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построения с помощью линейки и угольника.
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125" y="934552"/>
            <a:ext cx="3984000" cy="3964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изучении параллельных прямых
</a:t>
            </a:r>
            <a:endParaRPr lang="en-US" sz="2406" dirty="0"/>
          </a:p>
        </p:txBody>
      </p:sp>
      <p:sp>
        <p:nvSpPr>
          <p:cNvPr id="10" name="Text 2"/>
          <p:cNvSpPr txBox="1"/>
          <p:nvPr/>
        </p:nvSpPr>
        <p:spPr>
          <a:xfrm>
            <a:off x="4884432" y="1037175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совпадающими прямыми
</a:t>
            </a:r>
            <a:pPr algn="l" indent="0" marL="0">
              <a:lnSpc>
                <a:spcPct val="100000"/>
              </a:lnSpc>
              <a:buNone/>
            </a:pPr>
            <a:r>
              <a:rPr lang="en-US" sz="61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ученики считают совпадающие прямые параллельными, хотя это одна и та же линия. Параллельными называются только разные прямые, которые не имеют общих точек на плоскости.
</a:t>
            </a:r>
            <a:endParaRPr lang="en-US" sz="1239" dirty="0"/>
          </a:p>
        </p:txBody>
      </p:sp>
      <p:sp>
        <p:nvSpPr>
          <p:cNvPr id="11" name="Text 3"/>
          <p:cNvSpPr txBox="1"/>
          <p:nvPr/>
        </p:nvSpPr>
        <p:spPr>
          <a:xfrm>
            <a:off x="4884432" y="3021600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только по рисунку
</a:t>
            </a:r>
            <a:pPr algn="l" indent="0" marL="0">
              <a:lnSpc>
                <a:spcPct val="100000"/>
              </a:lnSpc>
              <a:buNone/>
            </a:pPr>
            <a:r>
              <a:rPr lang="en-US" sz="62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делать заключение о параллельности лишь по внешнему виду чертежа. На рисунке линии могут казаться параллельными, но без проверки углов такой вывод остаётся недоказанным.
</a:t>
            </a:r>
            <a:endParaRPr lang="en-US" sz="1254" dirty="0"/>
          </a:p>
        </p:txBody>
      </p:sp>
      <p:sp>
        <p:nvSpPr>
          <p:cNvPr id="12" name="Text 4"/>
          <p:cNvSpPr txBox="1"/>
          <p:nvPr/>
        </p:nvSpPr>
        <p:spPr>
          <a:xfrm>
            <a:off x="7144832" y="1037175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Неверные пары углов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накрест лежащие и соответственные углы. Чтобы не ошибиться, нужно внимательно смотреть на положение углов относительно секущей и обеих прямых.
</a:t>
            </a:r>
            <a:endParaRPr lang="en-US" sz="1359" dirty="0"/>
          </a:p>
        </p:txBody>
      </p:sp>
      <p:sp>
        <p:nvSpPr>
          <p:cNvPr id="13" name="Text 5"/>
          <p:cNvSpPr txBox="1"/>
          <p:nvPr/>
        </p:nvSpPr>
        <p:spPr>
          <a:xfrm>
            <a:off x="7144832" y="3021600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Игнорирование признаков
</a:t>
            </a:r>
            <a:pPr algn="l" indent="0" marL="0">
              <a:lnSpc>
                <a:spcPct val="100000"/>
              </a:lnSpc>
              <a:buNone/>
            </a:pPr>
            <a:r>
              <a:rPr lang="en-US" sz="67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геометрии важны точные признаки: равенство углов или сумма 180°. Если эти условия не проверены, нельзя утверждать, что прямые параллельны, даже при аккуратном чертеже.
</a:t>
            </a:r>
            <a:endParaRPr lang="en-US" sz="134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с углами при повороте секущей
</a:t>
            </a:r>
            <a:endParaRPr lang="en-US" sz="2797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секущая меняет наклон, сами свойства углов не исчезают. Меняется только рисунок, а не их связь между собой.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соответственных и накрест лежащих углов сохраняется при любом положении секущей, значит, параллельность зависит от самих прямых, а не от вида чертежа.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параллельных прямых и секущей, учебная геометрия 7 класса.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675" y="924297"/>
            <a:ext cx="1790700" cy="17137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650" y="924297"/>
            <a:ext cx="1790700" cy="17137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10350" y="924297"/>
            <a:ext cx="1790700" cy="17137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224125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на координатной плоскости
</a:t>
            </a:r>
            <a:endParaRPr lang="en-US" sz="2510" dirty="0"/>
          </a:p>
        </p:txBody>
      </p:sp>
      <p:sp>
        <p:nvSpPr>
          <p:cNvPr id="9" name="Text 2"/>
          <p:cNvSpPr txBox="1"/>
          <p:nvPr/>
        </p:nvSpPr>
        <p:spPr>
          <a:xfrm>
            <a:off x="8572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наклон на графике
</a:t>
            </a:r>
            <a:pPr algn="ctr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координатной плоскости параллельные прямые идут в одном направлении, поэтому на рисунке они выглядят одинаково наклонёнными. Даже если одна расположена выше другой, их линии не встретятся. Это удобно видеть на клетчатой сетке, где легко сравнивать направление и расстояние между прямыми.
</a:t>
            </a:r>
            <a:endParaRPr lang="en-US" sz="1299" dirty="0"/>
          </a:p>
        </p:txBody>
      </p:sp>
      <p:sp>
        <p:nvSpPr>
          <p:cNvPr id="10" name="Text 3"/>
          <p:cNvSpPr txBox="1"/>
          <p:nvPr/>
        </p:nvSpPr>
        <p:spPr>
          <a:xfrm>
            <a:off x="3252750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с одним коэффициентом
</a:t>
            </a:r>
            <a:pPr algn="ctr" indent="0" marL="0">
              <a:lnSpc>
                <a:spcPct val="100000"/>
              </a:lnSpc>
              <a:buNone/>
            </a:pPr>
            <a:r>
              <a:rPr lang="en-US" sz="58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прямые заданы уравнениями вида y = kx + b, то параллельные прямые имеют одинаковый коэффициент k. Например, y = 2x + 1 и y = 2x — 3 различаются только свободным членом. Поэтому они не пересекаются и остаются на постоянном расстоянии друг от друга.
</a:t>
            </a:r>
            <a:endParaRPr lang="en-US" sz="1364" dirty="0"/>
          </a:p>
        </p:txBody>
      </p:sp>
      <p:sp>
        <p:nvSpPr>
          <p:cNvPr id="11" name="Text 4"/>
          <p:cNvSpPr txBox="1"/>
          <p:nvPr/>
        </p:nvSpPr>
        <p:spPr>
          <a:xfrm>
            <a:off x="6419775" y="3325835"/>
            <a:ext cx="26385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помогает быстро узнавать параллельность не только по рисунку, но и по записи уравнения. В старших темах это пригодится при изучении графиков, функций и построении аккуратных схем на координатной плоскости.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837" y="1090878"/>
            <a:ext cx="171478" cy="1714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27280" y="3096535"/>
            <a:ext cx="171478" cy="17147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50237" y="1090878"/>
            <a:ext cx="171478" cy="1714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01780" y="3096535"/>
            <a:ext cx="171478" cy="171478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нужна дальше в геометрии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506950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Четырёхугольники
</a:t>
            </a:r>
            <a:pPr algn="l" indent="0" marL="0">
              <a:lnSpc>
                <a:spcPct val="100000"/>
              </a:lnSpc>
              <a:buNone/>
            </a:pPr>
            <a:r>
              <a:rPr lang="en-US" sz="72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параллельных прямых нужны при изучении прямоугольника, квадрата, параллелограмма и трапеции. Без них трудно понять, почему фигуры различаются по сторонам и углам.
</a:t>
            </a:r>
            <a:endParaRPr lang="en-US" sz="1239" dirty="0"/>
          </a:p>
        </p:txBody>
      </p:sp>
      <p:sp>
        <p:nvSpPr>
          <p:cNvPr id="14" name="Text 3"/>
          <p:cNvSpPr txBox="1"/>
          <p:nvPr/>
        </p:nvSpPr>
        <p:spPr>
          <a:xfrm>
            <a:off x="2648642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Построения
</a:t>
            </a:r>
            <a:pPr algn="l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построениях важно уметь проводить линии с заданным направлением. Параллельные прямые помогают делать чертежи точными, аккуратными и соответствующими условию задачи.
</a:t>
            </a:r>
            <a:endParaRPr lang="en-US" sz="1299" dirty="0"/>
          </a:p>
        </p:txBody>
      </p:sp>
      <p:sp>
        <p:nvSpPr>
          <p:cNvPr id="15" name="Text 4"/>
          <p:cNvSpPr txBox="1"/>
          <p:nvPr/>
        </p:nvSpPr>
        <p:spPr>
          <a:xfrm>
            <a:off x="4790347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Доказательства
</a:t>
            </a:r>
            <a:pPr algn="l" indent="0" marL="0">
              <a:lnSpc>
                <a:spcPct val="100000"/>
              </a:lnSpc>
              <a:buNone/>
            </a:pPr>
            <a:r>
              <a:rPr lang="en-US" sz="73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доказательство параллельность часто используют как шаг к равенству углов или отрезков. Это учит не угадывать ответ, а объяснять его по правилам.
</a:t>
            </a:r>
            <a:endParaRPr lang="en-US" sz="1252" dirty="0"/>
          </a:p>
        </p:txBody>
      </p:sp>
      <p:sp>
        <p:nvSpPr>
          <p:cNvPr id="16" name="Text 5"/>
          <p:cNvSpPr txBox="1"/>
          <p:nvPr/>
        </p:nvSpPr>
        <p:spPr>
          <a:xfrm>
            <a:off x="6923139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алгеброй
</a:t>
            </a:r>
            <a:pPr algn="l" indent="0" marL="0">
              <a:lnSpc>
                <a:spcPct val="100000"/>
              </a:lnSpc>
              <a:buNone/>
            </a:pPr>
            <a:r>
              <a:rPr lang="en-US" sz="75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видеть параллельные прямые полезен и на координатной плоскости. Он помогает понимать графики, сравнивать наклоны линий и читать записи уравнений без лишних ошибок.
</a:t>
            </a:r>
            <a:endParaRPr lang="en-US" sz="128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параллельных прямых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не пересекаются, сохраняют одинаковое направление и распознаются по свойствам углов при секущей. Эти знания помогают решать задачи, строить чертежи и замечать геометрию вокруг нас.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2026-05-28T23:53:46Z</dcterms:created>
  <dcterms:modified xsi:type="dcterms:W3CDTF">2026-05-28T23:53:46Z</dcterms:modified>
</cp:coreProperties>
</file>