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76150" y="1859100"/>
            <a:ext cx="6791700" cy="23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«Приключения Тома Сойера»: детство, дружба и выдумка
</a:t>
            </a:r>
            <a:pPr algn="l" indent="0" marL="0">
              <a:lnSpc>
                <a:spcPct val="100000"/>
              </a:lnSpc>
              <a:buNone/>
            </a:pPr>
            <a:r>
              <a:rPr lang="en-US" sz="225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2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Марка Твена: игры, шалости, дружба с Геком Финном, первые страхи и поступки по совести.
</a:t>
            </a:r>
            <a:endParaRPr lang="en-US" sz="4505" dirty="0"/>
          </a:p>
        </p:txBody>
      </p:sp>
      <p:sp>
        <p:nvSpPr>
          <p:cNvPr id="4" name="Text 1"/>
          <p:cNvSpPr txBox="1"/>
          <p:nvPr/>
        </p:nvSpPr>
        <p:spPr>
          <a:xfrm>
            <a:off x="4572000" y="320525"/>
            <a:ext cx="34698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50" y="740863"/>
            <a:ext cx="4150800" cy="36603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37875" y="739975"/>
            <a:ext cx="405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 Твен и время создания повести
</a:t>
            </a:r>
            <a:endParaRPr lang="en-US" sz="1772" dirty="0"/>
          </a:p>
        </p:txBody>
      </p:sp>
      <p:sp>
        <p:nvSpPr>
          <p:cNvPr id="5" name="Text 1"/>
          <p:cNvSpPr txBox="1"/>
          <p:nvPr/>
        </p:nvSpPr>
        <p:spPr>
          <a:xfrm>
            <a:off x="4737875" y="1377275"/>
            <a:ext cx="4053000" cy="30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 Твен — Самюэл Лэнгхорн Клеменс (1835–1910). «Приключения Тома Сойера» опубликованы в 1876 году. Писатель опирался на детские воспоминания о Ганнибале на реке Миссисипи: школа, церковь, строгие правила и мечты детей о свободе.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51143" y="1072925"/>
            <a:ext cx="3468900" cy="268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Том Сойер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4823600" y="584918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7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Том Сойер — главный герой повести, мальчик примерно 11–12 лет. Он непоседливый и наблюдательный: подмечает мелочи и быстро находит, как развлечься или выбраться из трудного положения.
</a:t>
            </a:r>
            <a:endParaRPr lang="en-US" sz="1397" dirty="0"/>
          </a:p>
        </p:txBody>
      </p:sp>
      <p:sp>
        <p:nvSpPr>
          <p:cNvPr id="5" name="Text 2"/>
          <p:cNvSpPr txBox="1"/>
          <p:nvPr/>
        </p:nvSpPr>
        <p:spPr>
          <a:xfrm>
            <a:off x="4823600" y="1995740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2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Ему нравится придумывать игры и увлекать друзей. Том умеет превращать скучное в занятное, поддерживать настроение компании и предлагать нестандартные решения, когда ситуация меняется.
</a:t>
            </a:r>
            <a:endParaRPr lang="en-US" sz="1452" dirty="0"/>
          </a:p>
        </p:txBody>
      </p:sp>
      <p:sp>
        <p:nvSpPr>
          <p:cNvPr id="6" name="Text 3"/>
          <p:cNvSpPr txBox="1"/>
          <p:nvPr/>
        </p:nvSpPr>
        <p:spPr>
          <a:xfrm>
            <a:off x="4823600" y="3406565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Том не всегда послушен: любит шалости, может спорить со взрослыми и проверяет границы дозволенного. Его энергия сталкивается с требованиями порядка и дисциплины.
</a:t>
            </a:r>
            <a:endParaRPr lang="en-US" sz="1461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50" y="1411828"/>
            <a:ext cx="3982500" cy="2207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отрывка и их роль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53575" y="1245101"/>
            <a:ext cx="3693300" cy="17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характеры показывают, каким бывает детство: радостным и дружным, но с тревогой и испытаниями.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853575" y="3326050"/>
            <a:ext cx="36933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героев раскрывает контраст детской радости и непростых угроз, а также показывает, как характер проявляется в поступках.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28750" y="4079490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повести «Приключения Тома Сойера» (отрывок)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725" y="1157849"/>
            <a:ext cx="3345600" cy="32508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действия: городок у Миссисипи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044925" y="1210961"/>
            <a:ext cx="2033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4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 его повседневные точки
</a:t>
            </a:r>
            <a:endParaRPr lang="en-US" sz="1541" dirty="0"/>
          </a:p>
        </p:txBody>
      </p:sp>
      <p:sp>
        <p:nvSpPr>
          <p:cNvPr id="6" name="Text 2"/>
          <p:cNvSpPr txBox="1"/>
          <p:nvPr/>
        </p:nvSpPr>
        <p:spPr>
          <a:xfrm>
            <a:off x="4044925" y="1969075"/>
            <a:ext cx="20331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происходят в небольшом американском городке XIX века. Ключевые места — дом тети Полли, школа и улицы, где всё на виду у взрослых. Так детские действия быстро становятся заметными.
</a:t>
            </a:r>
            <a:endParaRPr lang="en-US" sz="1517" dirty="0"/>
          </a:p>
        </p:txBody>
      </p:sp>
      <p:sp>
        <p:nvSpPr>
          <p:cNvPr id="7" name="Text 3"/>
          <p:cNvSpPr txBox="1"/>
          <p:nvPr/>
        </p:nvSpPr>
        <p:spPr>
          <a:xfrm>
            <a:off x="6573750" y="1969075"/>
            <a:ext cx="20331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42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и летняя природа задают настроение истории: свежий воздух, движение, ощущение свободы. Берег, забор и пещера формируют пространство для игр, страхов и неожиданных поворотов.
</a:t>
            </a:r>
            <a:endParaRPr lang="en-US" sz="1542" dirty="0"/>
          </a:p>
        </p:txBody>
      </p:sp>
      <p:sp>
        <p:nvSpPr>
          <p:cNvPr id="8" name="Text 4"/>
          <p:cNvSpPr txBox="1"/>
          <p:nvPr/>
        </p:nvSpPr>
        <p:spPr>
          <a:xfrm>
            <a:off x="6573750" y="1210961"/>
            <a:ext cx="2033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часть сюжета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9375" y="1371330"/>
            <a:ext cx="754800" cy="6038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19575" y="1371330"/>
            <a:ext cx="754800" cy="6038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69813" y="1371330"/>
            <a:ext cx="754800" cy="60384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52263" y="1328100"/>
            <a:ext cx="690300" cy="6903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06100" y="363619"/>
            <a:ext cx="81318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чем идет речь в отрывке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17" name="Text 2"/>
          <p:cNvSpPr txBox="1"/>
          <p:nvPr/>
        </p:nvSpPr>
        <p:spPr>
          <a:xfrm>
            <a:off x="498963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день — как материал для истории
</a:t>
            </a:r>
            <a:pPr algn="ctr" indent="0" marL="0">
              <a:lnSpc>
                <a:spcPct val="100000"/>
              </a:lnSpc>
              <a:buNone/>
            </a:pPr>
            <a:r>
              <a:rPr lang="en-US" sz="114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2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 начинается как привычный эпизод школьной или домашней жизни, но Том не умеет оставаться пассивным. Он превращает событие в интересный сюжет за счёт действий и наблюдений.
</a:t>
            </a:r>
            <a:endParaRPr lang="en-US" sz="1142" dirty="0"/>
          </a:p>
        </p:txBody>
      </p:sp>
      <p:sp>
        <p:nvSpPr>
          <p:cNvPr id="18" name="Text 3"/>
          <p:cNvSpPr txBox="1"/>
          <p:nvPr/>
        </p:nvSpPr>
        <p:spPr>
          <a:xfrm>
            <a:off x="2649379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Смекалка в ответ на запреты
</a:t>
            </a:r>
            <a:pPr algn="ctr" indent="0" marL="0">
              <a:lnSpc>
                <a:spcPct val="100000"/>
              </a:lnSpc>
              <a:buNone/>
            </a:pPr>
            <a:r>
              <a:rPr lang="en-US" sz="131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14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Отрывок показывает, как герой реагирует на наказание или поручение. Вместо прямого подчинения Том ищет обходной путь и пытается управлять ситуацией.
</a:t>
            </a:r>
            <a:endParaRPr lang="en-US" sz="1314" dirty="0"/>
          </a:p>
        </p:txBody>
      </p:sp>
      <p:sp>
        <p:nvSpPr>
          <p:cNvPr id="19" name="Text 4"/>
          <p:cNvSpPr txBox="1"/>
          <p:nvPr/>
        </p:nvSpPr>
        <p:spPr>
          <a:xfrm>
            <a:off x="4799438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Отношения с друзьями и взрослыми
</a:t>
            </a:r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27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заметны реакции Тома на мнения и ожидания окружающих. Его поступки зависят не только от взрослых требований, но и от настроя друзей рядом.
</a:t>
            </a:r>
            <a:endParaRPr lang="en-US" sz="1227" dirty="0"/>
          </a:p>
        </p:txBody>
      </p:sp>
      <p:sp>
        <p:nvSpPr>
          <p:cNvPr id="20" name="Text 5"/>
          <p:cNvSpPr txBox="1"/>
          <p:nvPr/>
        </p:nvSpPr>
        <p:spPr>
          <a:xfrm>
            <a:off x="6949490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Юмор, движение и неожиданные повороты
</a:t>
            </a:r>
            <a:pPr algn="ctr" indent="0" marL="0">
              <a:lnSpc>
                <a:spcPct val="100000"/>
              </a:lnSpc>
              <a:buNone/>
            </a:pPr>
            <a:r>
              <a:rPr lang="en-US" sz="113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3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оживает благодаря юмору, неожиданным поворотам и живым поступкам героев. Именно в действиях становится видно, каким Том бывает в сложные минуты.
</a:t>
            </a:r>
            <a:endParaRPr lang="en-US" sz="113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характера Тома Сойера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большой сектор — находчивость: Том почти всегда находит необычный выход, а остальные качества поддерживают этот главный стиль поведения.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характер «с приключениями»: хитрость и смелость помогают действовать, но доброта и любознательность удерживают героя от совсем односторонних поступков.
</a:t>
            </a:r>
            <a:endParaRPr lang="en-US" sz="1533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черт характера Тома Сойера в структуре отрывка (учебный разбор)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и правила в повести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2239525" y="31702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Детская свобода начинается с желания
</a:t>
            </a:r>
            <a:pPr algn="ctr" indent="0" marL="0">
              <a:lnSpc>
                <a:spcPct val="100000"/>
              </a:lnSpc>
              <a:buNone/>
            </a:pPr>
            <a:r>
              <a:rPr lang="en-US" sz="95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Том хочет играть, фантазировать и избегать скучных дел. Ему важно самому выбирать, что делать, и как прожить день по-своему.
</a:t>
            </a:r>
            <a:endParaRPr lang="en-US" sz="959" dirty="0"/>
          </a:p>
        </p:txBody>
      </p:sp>
      <p:sp>
        <p:nvSpPr>
          <p:cNvPr id="9" name="Text 2"/>
          <p:cNvSpPr txBox="1"/>
          <p:nvPr/>
        </p:nvSpPr>
        <p:spPr>
          <a:xfrm>
            <a:off x="3800575" y="977249"/>
            <a:ext cx="1474500" cy="119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требования послушания, труда и дисциплины. Правила взрослых ограничивают детские планы, и конфликт становится заметным в сценах.
</a:t>
            </a:r>
            <a:pPr algn="ctr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Взрослые задают порядок
</a:t>
            </a:r>
            <a:endParaRPr lang="en-US" sz="941" dirty="0"/>
          </a:p>
        </p:txBody>
      </p:sp>
      <p:sp>
        <p:nvSpPr>
          <p:cNvPr id="10" name="Text 3"/>
          <p:cNvSpPr txBox="1"/>
          <p:nvPr/>
        </p:nvSpPr>
        <p:spPr>
          <a:xfrm>
            <a:off x="5410675" y="31702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1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Столкновение делает эпизоды смешными и понятными
</a:t>
            </a:r>
            <a:pPr algn="ctr" indent="0" marL="0">
              <a:lnSpc>
                <a:spcPct val="100000"/>
              </a:lnSpc>
              <a:buNone/>
            </a:pPr>
            <a:r>
              <a:rPr lang="en-US" sz="91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свобода встречается с запретами, возникают комичные ситуации. При этом школьникам легко узнать в них знакомые переживания.
</a:t>
            </a:r>
            <a:endParaRPr lang="en-US" sz="917" dirty="0"/>
          </a:p>
        </p:txBody>
      </p:sp>
      <p:sp>
        <p:nvSpPr>
          <p:cNvPr id="11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приключение Тома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98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Повторяющаяся логика эпизодов: от скуки к действию и выходу из затруднения.
</a:t>
            </a:r>
            <a:endParaRPr lang="en-US" sz="1698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6899" y="-125"/>
            <a:ext cx="458595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5992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Том и Гек: дружба на равных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943550" y="1425375"/>
            <a:ext cx="5330400" cy="12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Том Сойер и Гекльберри Финн дружат, потому что оба тянутся к свободе и приключениям. Гек живет беднее, но не выглядит зависимым: он самостоятельный и действует по собственному внутреннему правилу.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943550" y="3026375"/>
            <a:ext cx="3450600" cy="167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мальчиками нет высокомерия или насмешек. Их объединяют доверие, готовность рисковать и поддержать друг друга, даже когда взрослые требуют послушания и правильного поведения.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сцена с забором запоминается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5371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эпизоде с покраской забора Том превращает скучное поручение в «почти праздник». Он видит, как скука управляет людьми, и использует это: заинтересовывает, подталкивает к действиям.
</a:t>
            </a:r>
            <a:endParaRPr lang="en-US" sz="1567" dirty="0"/>
          </a:p>
        </p:txBody>
      </p:sp>
      <p:sp>
        <p:nvSpPr>
          <p:cNvPr id="5" name="Text 2"/>
          <p:cNvSpPr txBox="1"/>
          <p:nvPr/>
        </p:nvSpPr>
        <p:spPr>
          <a:xfrm>
            <a:off x="5371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Том умеет убеждать не приказами, а речью и настроением: предлагает ребятам «выгодные» версии происходящего, играет словами и держит внимание так, будто речь о важной миссии.
</a:t>
            </a:r>
            <a:endParaRPr lang="en-US" sz="1567" dirty="0"/>
          </a:p>
        </p:txBody>
      </p:sp>
      <p:sp>
        <p:nvSpPr>
          <p:cNvPr id="6" name="Text 3"/>
          <p:cNvSpPr txBox="1"/>
          <p:nvPr/>
        </p:nvSpPr>
        <p:spPr>
          <a:xfrm>
            <a:off x="49060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Смешной эффект рождается из несоответствия ожиданий: взрослым нужна работа, а детям вдруг кажется, что они участвуют в чем-то значительном. Так труд превращается в игру.
</a:t>
            </a:r>
            <a:endParaRPr lang="en-US" sz="1567" dirty="0"/>
          </a:p>
        </p:txBody>
      </p:sp>
      <p:sp>
        <p:nvSpPr>
          <p:cNvPr id="7" name="Text 4"/>
          <p:cNvSpPr txBox="1"/>
          <p:nvPr/>
        </p:nvSpPr>
        <p:spPr>
          <a:xfrm>
            <a:off x="49060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Том получает контроль над ситуацией за счет хитрости и находчивости, но сама сцена показывает цену таких приемов: здесь соединяются обман, риск и умение выходить из неприятности.
</a:t>
            </a:r>
            <a:endParaRPr lang="en-US" sz="1567" dirty="0"/>
          </a:p>
        </p:txBody>
      </p:sp>
      <p:sp>
        <p:nvSpPr>
          <p:cNvPr id="8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4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сцену смешной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Комизм усиливается тем, что дети принимают логику Тома за «правильную», а взрослый подход к делу выглядит рядом с этим слишком прямолинейным.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Видно, что главный источник смеха — контраст: работа превращается в награду. Остальные элементы поддерживают эффект и делают эпизод ярким и понятным.
</a:t>
            </a:r>
            <a:endParaRPr lang="en-US" sz="1533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текста и наблюдаемые приемы автора (не количественные измерения), без статистики. Дата: 13.05.2026.
</a:t>
            </a:r>
            <a:endParaRPr lang="en-US" sz="1035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и язык Марка Твена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5371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Марку Твену удается говорить с читателем так, будто слышишь живую беседу: короткие реплики, разговорные интонации и понятные сравнения помогают следить за сценой без труда.
</a:t>
            </a:r>
            <a:endParaRPr lang="en-US" sz="1578" dirty="0"/>
          </a:p>
        </p:txBody>
      </p:sp>
      <p:sp>
        <p:nvSpPr>
          <p:cNvPr id="5" name="Text 2"/>
          <p:cNvSpPr txBox="1"/>
          <p:nvPr/>
        </p:nvSpPr>
        <p:spPr>
          <a:xfrm>
            <a:off x="5371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 у Твена часто появляется там, где взрослые темы показаны через смешные детали. Серьезное превращается в комическое, но при этом не теряется смысл поступков героев.
</a:t>
            </a:r>
            <a:endParaRPr lang="en-US" sz="1567" dirty="0"/>
          </a:p>
        </p:txBody>
      </p:sp>
      <p:sp>
        <p:nvSpPr>
          <p:cNvPr id="6" name="Text 3"/>
          <p:cNvSpPr txBox="1"/>
          <p:nvPr/>
        </p:nvSpPr>
        <p:spPr>
          <a:xfrm>
            <a:off x="49060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умеет преувеличить поведение: читатель понимает, что это преувеличение, но именно оно подчеркивает характер Тома — его скорость, уверенность и привычку превращать случай в представление.
</a:t>
            </a:r>
            <a:endParaRPr lang="en-US" sz="1567" dirty="0"/>
          </a:p>
        </p:txBody>
      </p:sp>
      <p:sp>
        <p:nvSpPr>
          <p:cNvPr id="7" name="Text 4"/>
          <p:cNvSpPr txBox="1"/>
          <p:nvPr/>
        </p:nvSpPr>
        <p:spPr>
          <a:xfrm>
            <a:off x="49060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язык делает текст ближе школьникам: в обычной школьной жизни находится повод для смеха, а приключение ощущается как цепочка жизненных, знакомых ситуаций.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3933" y="1128900"/>
            <a:ext cx="2017333" cy="1735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отрывка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9340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работают вместе: свобода и дружба дают импульс, смекалка запускает действие, а ответственность и взросление оценивают его результат.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971500" y="4463750"/>
            <a:ext cx="51786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Структурирование по содержанию отрывка и логике персонажей повести.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08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 раскрывает характер Тома через ключевые темы, которые переплетаются в его решениях и в реакции окружающих.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6899" y="-125"/>
            <a:ext cx="458595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5992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тети Полли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943550" y="1425375"/>
            <a:ext cx="5330400" cy="12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Тетя Полли в доме Тома сочетает строгость и заботу: она следит за порядком, реагирует на шалости наказанием и одновременно переживает, чтобы из Тома вырос хороший человек.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943550" y="3026375"/>
            <a:ext cx="3450600" cy="167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Ее образ показывает, что взрослые тоже устают и беспокоятся. Напряжение в домашней сцене держится не только на дисциплине, но и на любви, которая выражается через контроль.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поступок Тома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432500" y="1261923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Поступок Тома показывает: наблюдательность и смекалка действительно помогают выбраться из трудных ситуаций. Он быстро «считывает» людей и находит ход, который меняет ход событий.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432500" y="2402771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повесть подчеркивает и границу: хитрость не всегда безобидна. Когда шутка превращается в обман, страдает справедливость — кто-то начинает работать вместо себя.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432500" y="3536458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Том понимает цену удовольствия. Свобода приносит радость, однако за нее отвечает тот, кто придумал хитрый план, и это вызывает и смех, и сочувствие.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мотивы повести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опасных моментах мотив справедливости проявляется через выбор героев: они либо действуют по совести, либо спасаются хитростью, рискуя отношениями.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приключение и юмор: именно они удерживают сюжет в движении и объясняют, почему даже напряжение подается читателю понятными сценами.
</a:t>
            </a:r>
            <a:endParaRPr lang="en-US" sz="1533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Содержательная оценка мотивов на основе структуры повести (без точной статистики). Дата: 13.05.2026.
</a:t>
            </a:r>
            <a:endParaRPr lang="en-US" sz="1095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72519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повесть читают и сегодня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432500" y="1252003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сохраняет интерес, потому что в ней узнаваемы школьные ситуации: учеба и правила, мечта о свободе, дружба, страх перед наказанием и желание испытать себя в приключении.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432500" y="2509688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Том близок многим подросткам своей энергией и упрямством: он не просто «делает уроки», а спорит с скукой и ищет способ стать главным героем собственной жизни.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432500" y="3767388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легко запоминается благодаря живым сценам и контрастам: где нужно сделать «как сказали», появляется Твеновский взгляд на то, как из простого события вырастает целая история.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51143" y="1072925"/>
            <a:ext cx="3468900" cy="268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отрывка для всей повести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4823600" y="584918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Отрывок помогает увидеть, чем повесть сильна: автор соединяет юмор и живой характер Тома, показывает интерес к миру детей и делает обычные эпизоды увлекательными.
</a:t>
            </a:r>
            <a:endParaRPr lang="en-US" sz="1461" dirty="0"/>
          </a:p>
        </p:txBody>
      </p:sp>
      <p:sp>
        <p:nvSpPr>
          <p:cNvPr id="5" name="Text 2"/>
          <p:cNvSpPr txBox="1"/>
          <p:nvPr/>
        </p:nvSpPr>
        <p:spPr>
          <a:xfrm>
            <a:off x="4823600" y="1995740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один фрагмент становятся заметны основные линии — дружба, свобода, смекалка и взросление. Отдельная сцена показывает общий принцип: поступки Тома раскрывают его взгляды.
</a:t>
            </a:r>
            <a:endParaRPr lang="en-US" sz="1461" dirty="0"/>
          </a:p>
        </p:txBody>
      </p:sp>
      <p:sp>
        <p:nvSpPr>
          <p:cNvPr id="6" name="Text 3"/>
          <p:cNvSpPr txBox="1"/>
          <p:nvPr/>
        </p:nvSpPr>
        <p:spPr>
          <a:xfrm>
            <a:off x="4823600" y="3406565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Том Сойер стал одним из самых известных героев детской литературы: мы узнаём в нем и мечтателя, и хитреца, и мальчика, который учится на последствиях.
</a:t>
            </a:r>
            <a:endParaRPr lang="en-US" sz="1461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0675" y="2255925"/>
            <a:ext cx="5233800" cy="263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3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Том Сойер как герой детской литературы
</a:t>
            </a:r>
            <a:pPr algn="l" indent="0" marL="0">
              <a:lnSpc>
                <a:spcPct val="100000"/>
              </a:lnSpc>
              <a:buNone/>
            </a:pPr>
            <a:r>
              <a:rPr lang="en-US" sz="146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6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Том Сойер — образ умного, непоседливого и свободолюбивого мальчика. Повесть Марка Твена соединяет приключение, юмор и наблюдения о жизни детей и взрослых, учит дружбе, честности и ответственности.
</a:t>
            </a:r>
            <a:endParaRPr lang="en-US" sz="403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2026-05-13T01:35:43Z</dcterms:created>
  <dcterms:modified xsi:type="dcterms:W3CDTF">2026-05-13T01:35:43Z</dcterms:modified>
</cp:coreProperties>
</file>