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slideLayout" Target="../slideLayouts/slideLayout1.xml"/><Relationship Id="rId1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slideLayout" Target="../slideLayouts/slideLayout1.xml"/><Relationship Id="rId1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jpeg"/><Relationship Id="rId4" Type="http://schemas.openxmlformats.org/officeDocument/2006/relationships/image" Target="../media/image-16-4.jpe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slideLayout" Target="../slideLayouts/slideLayout1.xml"/><Relationship Id="rId1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54950" y="461297"/>
            <a:ext cx="4209600" cy="419315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4250" y="245775"/>
            <a:ext cx="5200200" cy="522300"/>
          </a:xfrm>
          <a:prstGeom prst="rect">
            <a:avLst/>
          </a:prstGeom>
          <a:noFill/>
          <a:ln/>
        </p:spPr>
        <p:txBody>
          <a:bodyPr wrap="square" lIns="0" tIns="0" rIns="0" bIns="0" rtlCol="0" anchor="ctr"/>
          <a:lstStyle/>
          <a:p>
            <a:pPr algn="l" indent="0" marL="0">
              <a:lnSpc>
                <a:spcPct val="100000"/>
              </a:lnSpc>
              <a:buNone/>
            </a:pPr>
            <a:r>
              <a:rPr lang="en-US" sz="1600" dirty="0">
                <a:solidFill>
                  <a:srgbClr val="8D2E39"/>
                </a:solidFill>
                <a:latin typeface="Arial" pitchFamily="34" charset="0"/>
                <a:ea typeface="Arial" pitchFamily="34" charset="-122"/>
                <a:cs typeface="Arial" pitchFamily="34" charset="-120"/>
              </a:rPr>
              <a:t>
</a:t>
            </a:r>
            <a:endParaRPr lang="en-US" sz="1600" dirty="0"/>
          </a:p>
        </p:txBody>
      </p:sp>
      <p:sp>
        <p:nvSpPr>
          <p:cNvPr id="6" name="Text 1"/>
          <p:cNvSpPr txBox="1"/>
          <p:nvPr/>
        </p:nvSpPr>
        <p:spPr>
          <a:xfrm>
            <a:off x="284250" y="875675"/>
            <a:ext cx="4287600" cy="3672000"/>
          </a:xfrm>
          <a:prstGeom prst="rect">
            <a:avLst/>
          </a:prstGeom>
          <a:noFill/>
          <a:ln/>
        </p:spPr>
        <p:txBody>
          <a:bodyPr wrap="square" lIns="0" tIns="0" rIns="0" bIns="0" rtlCol="0" anchor="ctr"/>
          <a:lstStyle/>
          <a:p>
            <a:pPr algn="l" indent="0" marL="0">
              <a:lnSpc>
                <a:spcPct val="100000"/>
              </a:lnSpc>
              <a:buNone/>
            </a:pPr>
            <a:r>
              <a:rPr lang="en-US" sz="3800" b="1" dirty="0">
                <a:solidFill>
                  <a:srgbClr val="8D2E39"/>
                </a:solidFill>
                <a:latin typeface="Arial" pitchFamily="34" charset="0"/>
                <a:ea typeface="Arial" pitchFamily="34" charset="-122"/>
                <a:cs typeface="Arial" pitchFamily="34" charset="-120"/>
              </a:rPr>
              <a:t>Sports in Everyday Life and in English Lessons
</a:t>
            </a:r>
            <a:pPr algn="l" indent="0" marL="0">
              <a:lnSpc>
                <a:spcPct val="100000"/>
              </a:lnSpc>
              <a:buNone/>
            </a:pPr>
            <a:r>
              <a:rPr lang="en-US" sz="18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8D2E39"/>
                </a:solidFill>
                <a:latin typeface="Arial" pitchFamily="34" charset="0"/>
                <a:ea typeface="Arial" pitchFamily="34" charset="-122"/>
                <a:cs typeface="Arial" pitchFamily="34" charset="-120"/>
              </a:rPr>
              <a:t>Спорт помогает быть здоровым и учить английские слова легко.
</a:t>
            </a:r>
            <a:endParaRPr lang="en-US" sz="3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278" y="0"/>
            <a:ext cx="4299645"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890763" y="543900"/>
            <a:ext cx="3701700" cy="4055700"/>
          </a:xfrm>
          <a:prstGeom prst="rect">
            <a:avLst/>
          </a:prstGeom>
          <a:noFill/>
          <a:ln/>
        </p:spPr>
        <p:txBody>
          <a:bodyPr wrap="square" lIns="0" tIns="0" rIns="0" bIns="0" rtlCol="0" anchor="t"/>
          <a:lstStyle/>
          <a:p>
            <a:pPr algn="l" indent="0" marL="0">
              <a:lnSpc>
                <a:spcPct val="100000"/>
              </a:lnSpc>
              <a:buNone/>
            </a:pPr>
            <a:r>
              <a:rPr lang="en-US" sz="2500" b="1" dirty="0">
                <a:solidFill>
                  <a:srgbClr val="8D2E39"/>
                </a:solidFill>
                <a:latin typeface="Arial" pitchFamily="34" charset="0"/>
                <a:ea typeface="Arial" pitchFamily="34" charset="-122"/>
                <a:cs typeface="Arial" pitchFamily="34" charset="-120"/>
              </a:rPr>
              <a:t>Why sports matter for 7th graders
</a:t>
            </a:r>
            <a:pPr algn="l" indent="0" marL="0">
              <a:lnSpc>
                <a:spcPct val="100000"/>
              </a:lnSpc>
              <a:buNone/>
            </a:pPr>
            <a:r>
              <a:rPr lang="en-US" sz="18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8D2E39"/>
                </a:solidFill>
                <a:latin typeface="Arial" pitchFamily="34" charset="0"/>
                <a:ea typeface="Arial" pitchFamily="34" charset="-122"/>
                <a:cs typeface="Arial" pitchFamily="34" charset="-120"/>
              </a:rPr>
              <a:t>Sport is part of teenagers’ daily life: PE lessons, school clubs, games in the yard, and competitions. It also gives familiar words and simple English phrases about actions, preferences, and routines.
</a:t>
            </a:r>
            <a:endParaRPr lang="en-US" sz="2500" dirty="0"/>
          </a:p>
        </p:txBody>
      </p:sp>
      <p:sp>
        <p:nvSpPr>
          <p:cNvPr id="6" name="Text 1"/>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CDBE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99600" y="1126925"/>
            <a:ext cx="205800" cy="2352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784075" y="1126925"/>
            <a:ext cx="147000" cy="2352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989350" y="1134925"/>
            <a:ext cx="246600" cy="2192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2167425" y="3284800"/>
            <a:ext cx="176400" cy="2352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5372000" y="3284800"/>
            <a:ext cx="235200" cy="235200"/>
          </a:xfrm>
          <a:prstGeom prst="rect">
            <a:avLst/>
          </a:prstGeom>
        </p:spPr>
      </p:pic>
      <p:sp>
        <p:nvSpPr>
          <p:cNvPr id="13" name="Text 0"/>
          <p:cNvSpPr txBox="1"/>
          <p:nvPr/>
        </p:nvSpPr>
        <p:spPr>
          <a:xfrm>
            <a:off x="340175" y="138400"/>
            <a:ext cx="8473200" cy="521700"/>
          </a:xfrm>
          <a:prstGeom prst="rect">
            <a:avLst/>
          </a:prstGeom>
          <a:noFill/>
          <a:ln/>
        </p:spPr>
        <p:txBody>
          <a:bodyPr wrap="square" lIns="0" tIns="0" rIns="0" bIns="0" rtlCol="0" anchor="t"/>
          <a:lstStyle/>
          <a:p>
            <a:pPr algn="l" indent="0" marL="0">
              <a:lnSpc>
                <a:spcPct val="100000"/>
              </a:lnSpc>
              <a:buNone/>
            </a:pPr>
            <a:r>
              <a:rPr lang="en-US" sz="2500" b="1" dirty="0">
                <a:solidFill>
                  <a:srgbClr val="8D2E39"/>
                </a:solidFill>
                <a:latin typeface="Arial" pitchFamily="34" charset="0"/>
                <a:ea typeface="Arial" pitchFamily="34" charset="-122"/>
                <a:cs typeface="Arial" pitchFamily="34" charset="-120"/>
              </a:rPr>
              <a:t>Basic sports vocabulary in English
</a:t>
            </a:r>
            <a:endParaRPr lang="en-US" sz="2500" dirty="0"/>
          </a:p>
        </p:txBody>
      </p:sp>
      <p:sp>
        <p:nvSpPr>
          <p:cNvPr id="14" name="Text 1"/>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3</a:t>
            </a:r>
            <a:endParaRPr lang="en-US" sz="1000" dirty="0"/>
          </a:p>
        </p:txBody>
      </p:sp>
      <p:sp>
        <p:nvSpPr>
          <p:cNvPr id="15" name="Text 2"/>
          <p:cNvSpPr txBox="1"/>
          <p:nvPr/>
        </p:nvSpPr>
        <p:spPr>
          <a:xfrm>
            <a:off x="479200" y="1491250"/>
            <a:ext cx="1654893" cy="1113767"/>
          </a:xfrm>
          <a:prstGeom prst="rect">
            <a:avLst/>
          </a:prstGeom>
          <a:noFill/>
          <a:ln/>
        </p:spPr>
        <p:txBody>
          <a:bodyPr wrap="square" lIns="0" tIns="0" rIns="0" bIns="0" rtlCol="0" anchor="t"/>
          <a:lstStyle/>
          <a:p>
            <a:pPr algn="l" indent="0" marL="0">
              <a:lnSpc>
                <a:spcPct val="100000"/>
              </a:lnSpc>
              <a:buNone/>
            </a:pPr>
            <a:r>
              <a:rPr lang="en-US" sz="1173" b="1" dirty="0">
                <a:solidFill>
                  <a:srgbClr val="8D2E39"/>
                </a:solidFill>
                <a:latin typeface="Arial" pitchFamily="34" charset="0"/>
                <a:ea typeface="Arial" pitchFamily="34" charset="-122"/>
                <a:cs typeface="Arial" pitchFamily="34" charset="-120"/>
              </a:rPr>
              <a:t>People in sport
</a:t>
            </a:r>
            <a:pPr algn="l" indent="0" marL="0">
              <a:lnSpc>
                <a:spcPct val="100000"/>
              </a:lnSpc>
              <a:buNone/>
            </a:pPr>
            <a:r>
              <a:rPr lang="en-US" sz="707"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984" dirty="0">
                <a:solidFill>
                  <a:srgbClr val="8D2E39"/>
                </a:solidFill>
                <a:latin typeface="Arial" pitchFamily="34" charset="0"/>
                <a:ea typeface="Arial" pitchFamily="34" charset="-122"/>
                <a:cs typeface="Arial" pitchFamily="34" charset="-120"/>
              </a:rPr>
              <a:t>Words like athlete, coach, team, player, champion, and sport name the people and groups we talk about most often. They help students describe who takes part in training and competition.
</a:t>
            </a:r>
            <a:endParaRPr lang="en-US" sz="1173" dirty="0"/>
          </a:p>
        </p:txBody>
      </p:sp>
      <p:sp>
        <p:nvSpPr>
          <p:cNvPr id="16" name="Text 3"/>
          <p:cNvSpPr txBox="1"/>
          <p:nvPr/>
        </p:nvSpPr>
        <p:spPr>
          <a:xfrm>
            <a:off x="3734281" y="1491250"/>
            <a:ext cx="1654893" cy="1113767"/>
          </a:xfrm>
          <a:prstGeom prst="rect">
            <a:avLst/>
          </a:prstGeom>
          <a:noFill/>
          <a:ln/>
        </p:spPr>
        <p:txBody>
          <a:bodyPr wrap="square" lIns="0" tIns="0" rIns="0" bIns="0" rtlCol="0" anchor="t"/>
          <a:lstStyle/>
          <a:p>
            <a:pPr algn="l" indent="0" marL="0">
              <a:lnSpc>
                <a:spcPct val="100000"/>
              </a:lnSpc>
              <a:buNone/>
            </a:pPr>
            <a:r>
              <a:rPr lang="en-US" sz="1212" b="1" dirty="0">
                <a:solidFill>
                  <a:srgbClr val="8D2E39"/>
                </a:solidFill>
                <a:latin typeface="Arial" pitchFamily="34" charset="0"/>
                <a:ea typeface="Arial" pitchFamily="34" charset="-122"/>
                <a:cs typeface="Arial" pitchFamily="34" charset="-120"/>
              </a:rPr>
              <a:t>Action verbs
</a:t>
            </a:r>
            <a:pPr algn="l" indent="0" marL="0">
              <a:lnSpc>
                <a:spcPct val="100000"/>
              </a:lnSpc>
              <a:buNone/>
            </a:pPr>
            <a:r>
              <a:rPr lang="en-US" sz="731"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017" dirty="0">
                <a:solidFill>
                  <a:srgbClr val="8D2E39"/>
                </a:solidFill>
                <a:latin typeface="Arial" pitchFamily="34" charset="0"/>
                <a:ea typeface="Arial" pitchFamily="34" charset="-122"/>
                <a:cs typeface="Arial" pitchFamily="34" charset="-120"/>
              </a:rPr>
              <a:t>The verbs play, do, go, win, lose, train, run, jump, and score help build simple sentences. They are the core of many short sports descriptions in English class.
</a:t>
            </a:r>
            <a:endParaRPr lang="en-US" sz="1212" dirty="0"/>
          </a:p>
        </p:txBody>
      </p:sp>
      <p:sp>
        <p:nvSpPr>
          <p:cNvPr id="17" name="Text 4"/>
          <p:cNvSpPr txBox="1"/>
          <p:nvPr/>
        </p:nvSpPr>
        <p:spPr>
          <a:xfrm>
            <a:off x="6989355" y="1485124"/>
            <a:ext cx="1654893" cy="1113767"/>
          </a:xfrm>
          <a:prstGeom prst="rect">
            <a:avLst/>
          </a:prstGeom>
          <a:noFill/>
          <a:ln/>
        </p:spPr>
        <p:txBody>
          <a:bodyPr wrap="square" lIns="0" tIns="0" rIns="0" bIns="0" rtlCol="0" anchor="t"/>
          <a:lstStyle/>
          <a:p>
            <a:pPr algn="l" indent="0" marL="0">
              <a:lnSpc>
                <a:spcPct val="100000"/>
              </a:lnSpc>
              <a:buNone/>
            </a:pPr>
            <a:r>
              <a:rPr lang="en-US" sz="1083" b="1" dirty="0">
                <a:solidFill>
                  <a:srgbClr val="8D2E39"/>
                </a:solidFill>
                <a:latin typeface="Arial" pitchFamily="34" charset="0"/>
                <a:ea typeface="Arial" pitchFamily="34" charset="-122"/>
                <a:cs typeface="Arial" pitchFamily="34" charset="-120"/>
              </a:rPr>
              <a:t>A simple learning pattern
</a:t>
            </a:r>
            <a:pPr algn="l" indent="0" marL="0">
              <a:lnSpc>
                <a:spcPct val="100000"/>
              </a:lnSpc>
              <a:buNone/>
            </a:pPr>
            <a:r>
              <a:rPr lang="en-US" sz="653"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909" dirty="0">
                <a:solidFill>
                  <a:srgbClr val="8D2E39"/>
                </a:solidFill>
                <a:latin typeface="Arial" pitchFamily="34" charset="0"/>
                <a:ea typeface="Arial" pitchFamily="34" charset="-122"/>
                <a:cs typeface="Arial" pitchFamily="34" charset="-120"/>
              </a:rPr>
              <a:t>Sports vocabulary is practical because students can combine nouns, verbs, and phrases in short sentences. This makes it easy to talk about games, training, and favorite activities without complicated grammar.
</a:t>
            </a:r>
            <a:endParaRPr lang="en-US" sz="1083" dirty="0"/>
          </a:p>
        </p:txBody>
      </p:sp>
      <p:sp>
        <p:nvSpPr>
          <p:cNvPr id="18" name="Text 5"/>
          <p:cNvSpPr txBox="1"/>
          <p:nvPr/>
        </p:nvSpPr>
        <p:spPr>
          <a:xfrm>
            <a:off x="2132337" y="3617375"/>
            <a:ext cx="1654893" cy="1113767"/>
          </a:xfrm>
          <a:prstGeom prst="rect">
            <a:avLst/>
          </a:prstGeom>
          <a:noFill/>
          <a:ln/>
        </p:spPr>
        <p:txBody>
          <a:bodyPr wrap="square" lIns="0" tIns="0" rIns="0" bIns="0" rtlCol="0" anchor="t"/>
          <a:lstStyle/>
          <a:p>
            <a:pPr algn="l" indent="0" marL="0">
              <a:lnSpc>
                <a:spcPct val="100000"/>
              </a:lnSpc>
              <a:buNone/>
            </a:pPr>
            <a:r>
              <a:rPr lang="en-US" sz="1099" b="1" dirty="0">
                <a:solidFill>
                  <a:srgbClr val="8D2E39"/>
                </a:solidFill>
                <a:latin typeface="Arial" pitchFamily="34" charset="0"/>
                <a:ea typeface="Arial" pitchFamily="34" charset="-122"/>
                <a:cs typeface="Arial" pitchFamily="34" charset="-120"/>
              </a:rPr>
              <a:t>Competitions and places
</a:t>
            </a:r>
            <a:pPr algn="l" indent="0" marL="0">
              <a:lnSpc>
                <a:spcPct val="100000"/>
              </a:lnSpc>
              <a:buNone/>
            </a:pPr>
            <a:r>
              <a:rPr lang="en-US" sz="662"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922" dirty="0">
                <a:solidFill>
                  <a:srgbClr val="8D2E39"/>
                </a:solidFill>
                <a:latin typeface="Arial" pitchFamily="34" charset="0"/>
                <a:ea typeface="Arial" pitchFamily="34" charset="-122"/>
                <a:cs typeface="Arial" pitchFamily="34" charset="-120"/>
              </a:rPr>
              <a:t>Match, competition, stadium, and medal are useful nouns for talking about sport events. With them, students can describe where games happen and what result the players are trying to achieve.
</a:t>
            </a:r>
            <a:endParaRPr lang="en-US" sz="1099" dirty="0"/>
          </a:p>
        </p:txBody>
      </p:sp>
      <p:sp>
        <p:nvSpPr>
          <p:cNvPr id="19" name="Text 6"/>
          <p:cNvSpPr txBox="1"/>
          <p:nvPr/>
        </p:nvSpPr>
        <p:spPr>
          <a:xfrm>
            <a:off x="5366296" y="3617375"/>
            <a:ext cx="1654893" cy="1113767"/>
          </a:xfrm>
          <a:prstGeom prst="rect">
            <a:avLst/>
          </a:prstGeom>
          <a:noFill/>
          <a:ln/>
        </p:spPr>
        <p:txBody>
          <a:bodyPr wrap="square" lIns="0" tIns="0" rIns="0" bIns="0" rtlCol="0" anchor="t"/>
          <a:lstStyle/>
          <a:p>
            <a:pPr algn="l" indent="0" marL="0">
              <a:lnSpc>
                <a:spcPct val="100000"/>
              </a:lnSpc>
              <a:buNone/>
            </a:pPr>
            <a:r>
              <a:rPr lang="en-US" sz="1171" b="1" dirty="0">
                <a:solidFill>
                  <a:srgbClr val="8D2E39"/>
                </a:solidFill>
                <a:latin typeface="Arial" pitchFamily="34" charset="0"/>
                <a:ea typeface="Arial" pitchFamily="34" charset="-122"/>
                <a:cs typeface="Arial" pitchFamily="34" charset="-120"/>
              </a:rPr>
              <a:t>Useful phrases
</a:t>
            </a:r>
            <a:pPr algn="l" indent="0" marL="0">
              <a:lnSpc>
                <a:spcPct val="100000"/>
              </a:lnSpc>
              <a:buNone/>
            </a:pPr>
            <a:r>
              <a:rPr lang="en-US" sz="706"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983" dirty="0">
                <a:solidFill>
                  <a:srgbClr val="8D2E39"/>
                </a:solidFill>
                <a:latin typeface="Arial" pitchFamily="34" charset="0"/>
                <a:ea typeface="Arial" pitchFamily="34" charset="-122"/>
                <a:cs typeface="Arial" pitchFamily="34" charset="-120"/>
              </a:rPr>
              <a:t>Common collocations such as play football, do gymnastics, go swimming, win a match, train hard, and take part in a competition make speech more natural and easier to remember.
</a:t>
            </a:r>
            <a:endParaRPr lang="en-US" sz="117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450475" y="657317"/>
            <a:ext cx="4438800" cy="433476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40175" y="138410"/>
            <a:ext cx="8549100" cy="521700"/>
          </a:xfrm>
          <a:prstGeom prst="rect">
            <a:avLst/>
          </a:prstGeom>
          <a:noFill/>
          <a:ln/>
        </p:spPr>
        <p:txBody>
          <a:bodyPr wrap="square" lIns="0" tIns="0" rIns="0" bIns="0" rtlCol="0" anchor="t"/>
          <a:lstStyle/>
          <a:p>
            <a:pPr algn="l" indent="0" marL="0">
              <a:lnSpc>
                <a:spcPct val="100000"/>
              </a:lnSpc>
              <a:buNone/>
            </a:pPr>
            <a:r>
              <a:rPr lang="en-US" sz="2400" b="1" dirty="0">
                <a:solidFill>
                  <a:srgbClr val="8D2E39"/>
                </a:solidFill>
                <a:latin typeface="Arial" pitchFamily="34" charset="0"/>
                <a:ea typeface="Arial" pitchFamily="34" charset="-122"/>
                <a:cs typeface="Arial" pitchFamily="34" charset="-120"/>
              </a:rPr>
              <a:t>Football as the most popular team sport
</a:t>
            </a:r>
            <a:endParaRPr lang="en-US" sz="2400" dirty="0"/>
          </a:p>
        </p:txBody>
      </p:sp>
      <p:sp>
        <p:nvSpPr>
          <p:cNvPr id="9" name="Text 1"/>
          <p:cNvSpPr txBox="1"/>
          <p:nvPr/>
        </p:nvSpPr>
        <p:spPr>
          <a:xfrm>
            <a:off x="386625" y="1288002"/>
            <a:ext cx="1654200" cy="1210200"/>
          </a:xfrm>
          <a:prstGeom prst="rect">
            <a:avLst/>
          </a:prstGeom>
          <a:noFill/>
          <a:ln/>
        </p:spPr>
        <p:txBody>
          <a:bodyPr wrap="square" lIns="0" tIns="0" rIns="0" bIns="0" rtlCol="0" anchor="ctr"/>
          <a:lstStyle/>
          <a:p>
            <a:pPr algn="l" indent="0" marL="0">
              <a:lnSpc>
                <a:spcPct val="100000"/>
              </a:lnSpc>
              <a:buNone/>
            </a:pPr>
            <a:r>
              <a:rPr lang="en-US" sz="1140" b="1" dirty="0">
                <a:solidFill>
                  <a:srgbClr val="8D2E39"/>
                </a:solidFill>
                <a:latin typeface="Arial" pitchFamily="34" charset="0"/>
                <a:ea typeface="Arial" pitchFamily="34" charset="-122"/>
                <a:cs typeface="Arial" pitchFamily="34" charset="-120"/>
              </a:rPr>
              <a:t>World-wide game
</a:t>
            </a:r>
            <a:pPr algn="l" indent="0" marL="0">
              <a:lnSpc>
                <a:spcPct val="100000"/>
              </a:lnSpc>
              <a:buNone/>
            </a:pPr>
            <a:r>
              <a:rPr lang="en-US" sz="57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977" dirty="0">
                <a:solidFill>
                  <a:srgbClr val="8D2E39"/>
                </a:solidFill>
                <a:latin typeface="Arial" pitchFamily="34" charset="0"/>
                <a:ea typeface="Arial" pitchFamily="34" charset="-122"/>
                <a:cs typeface="Arial" pitchFamily="34" charset="-120"/>
              </a:rPr>
              <a:t>Football is played in more than 200 countries, so it is familiar to students almost everywhere. The game is easy to recognize, and its basic words quickly become part of everyday English practice.
</a:t>
            </a:r>
            <a:endParaRPr lang="en-US" sz="1140" dirty="0"/>
          </a:p>
        </p:txBody>
      </p:sp>
      <p:sp>
        <p:nvSpPr>
          <p:cNvPr id="10" name="Text 2"/>
          <p:cNvSpPr txBox="1"/>
          <p:nvPr/>
        </p:nvSpPr>
        <p:spPr>
          <a:xfrm>
            <a:off x="405725" y="3447952"/>
            <a:ext cx="1654200" cy="1210200"/>
          </a:xfrm>
          <a:prstGeom prst="rect">
            <a:avLst/>
          </a:prstGeom>
          <a:noFill/>
          <a:ln/>
        </p:spPr>
        <p:txBody>
          <a:bodyPr wrap="square" lIns="0" tIns="0" rIns="0" bIns="0" rtlCol="0" anchor="ctr"/>
          <a:lstStyle/>
          <a:p>
            <a:pPr algn="l" indent="0" marL="0">
              <a:lnSpc>
                <a:spcPct val="100000"/>
              </a:lnSpc>
              <a:buNone/>
            </a:pPr>
            <a:r>
              <a:rPr lang="en-US" sz="1213" b="1" dirty="0">
                <a:solidFill>
                  <a:srgbClr val="8D2E39"/>
                </a:solidFill>
                <a:latin typeface="Arial" pitchFamily="34" charset="0"/>
                <a:ea typeface="Arial" pitchFamily="34" charset="-122"/>
                <a:cs typeface="Arial" pitchFamily="34" charset="-120"/>
              </a:rPr>
              <a:t>Key vocabulary
</a:t>
            </a:r>
            <a:pPr algn="l" indent="0" marL="0">
              <a:lnSpc>
                <a:spcPct val="100000"/>
              </a:lnSpc>
              <a:buNone/>
            </a:pPr>
            <a:r>
              <a:rPr lang="en-US" sz="606"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039" dirty="0">
                <a:solidFill>
                  <a:srgbClr val="8D2E39"/>
                </a:solidFill>
                <a:latin typeface="Arial" pitchFamily="34" charset="0"/>
                <a:ea typeface="Arial" pitchFamily="34" charset="-122"/>
                <a:cs typeface="Arial" pitchFamily="34" charset="-120"/>
              </a:rPr>
              <a:t>Useful words include ball, field, goal, goalkeeper, team, pass, and score. They allow learners to describe the main actions of a match and talk about what players do on the pitch.
</a:t>
            </a:r>
            <a:endParaRPr lang="en-US" sz="1213" dirty="0"/>
          </a:p>
        </p:txBody>
      </p:sp>
      <p:sp>
        <p:nvSpPr>
          <p:cNvPr id="11" name="Text 3"/>
          <p:cNvSpPr txBox="1"/>
          <p:nvPr/>
        </p:nvSpPr>
        <p:spPr>
          <a:xfrm>
            <a:off x="2544696" y="1288002"/>
            <a:ext cx="1654200" cy="1210200"/>
          </a:xfrm>
          <a:prstGeom prst="rect">
            <a:avLst/>
          </a:prstGeom>
          <a:noFill/>
          <a:ln/>
        </p:spPr>
        <p:txBody>
          <a:bodyPr wrap="square" lIns="0" tIns="0" rIns="0" bIns="0" rtlCol="0" anchor="ctr"/>
          <a:lstStyle/>
          <a:p>
            <a:pPr algn="l" indent="0" marL="0">
              <a:lnSpc>
                <a:spcPct val="100000"/>
              </a:lnSpc>
              <a:buNone/>
            </a:pPr>
            <a:r>
              <a:rPr lang="en-US" sz="1140" b="1" dirty="0">
                <a:solidFill>
                  <a:srgbClr val="8D2E39"/>
                </a:solidFill>
                <a:latin typeface="Arial" pitchFamily="34" charset="0"/>
                <a:ea typeface="Arial" pitchFamily="34" charset="-122"/>
                <a:cs typeface="Arial" pitchFamily="34" charset="-120"/>
              </a:rPr>
              <a:t>Why it works in class
</a:t>
            </a:r>
            <a:pPr algn="l" indent="0" marL="0">
              <a:lnSpc>
                <a:spcPct val="100000"/>
              </a:lnSpc>
              <a:buNone/>
            </a:pPr>
            <a:r>
              <a:rPr lang="en-US" sz="57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977" dirty="0">
                <a:solidFill>
                  <a:srgbClr val="8D2E39"/>
                </a:solidFill>
                <a:latin typeface="Arial" pitchFamily="34" charset="0"/>
                <a:ea typeface="Arial" pitchFamily="34" charset="-122"/>
                <a:cs typeface="Arial" pitchFamily="34" charset="-120"/>
              </a:rPr>
              <a:t>Football often appears in English exercises because it supports action verbs and simple sentences. Students can say who passes, who scores, and which team wins without using difficult language.
</a:t>
            </a:r>
            <a:endParaRPr lang="en-US" sz="1140" dirty="0"/>
          </a:p>
        </p:txBody>
      </p:sp>
      <p:sp>
        <p:nvSpPr>
          <p:cNvPr id="12" name="Text 4"/>
          <p:cNvSpPr txBox="1"/>
          <p:nvPr/>
        </p:nvSpPr>
        <p:spPr>
          <a:xfrm>
            <a:off x="2563796" y="3447952"/>
            <a:ext cx="1654200" cy="1210200"/>
          </a:xfrm>
          <a:prstGeom prst="rect">
            <a:avLst/>
          </a:prstGeom>
          <a:noFill/>
          <a:ln/>
        </p:spPr>
        <p:txBody>
          <a:bodyPr wrap="square" lIns="0" tIns="0" rIns="0" bIns="0" rtlCol="0" anchor="ctr"/>
          <a:lstStyle/>
          <a:p>
            <a:pPr algn="l" indent="0" marL="0">
              <a:lnSpc>
                <a:spcPct val="100000"/>
              </a:lnSpc>
              <a:buNone/>
            </a:pPr>
            <a:r>
              <a:rPr lang="en-US" sz="1235" b="1" dirty="0">
                <a:solidFill>
                  <a:srgbClr val="8D2E39"/>
                </a:solidFill>
                <a:latin typeface="Arial" pitchFamily="34" charset="0"/>
                <a:ea typeface="Arial" pitchFamily="34" charset="-122"/>
                <a:cs typeface="Arial" pitchFamily="34" charset="-120"/>
              </a:rPr>
              <a:t>Best visual details
</a:t>
            </a:r>
            <a:pPr algn="l" indent="0" marL="0">
              <a:lnSpc>
                <a:spcPct val="100000"/>
              </a:lnSpc>
              <a:buNone/>
            </a:pPr>
            <a:r>
              <a:rPr lang="en-US" sz="617"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058" dirty="0">
                <a:solidFill>
                  <a:srgbClr val="8D2E39"/>
                </a:solidFill>
                <a:latin typeface="Arial" pitchFamily="34" charset="0"/>
                <a:ea typeface="Arial" pitchFamily="34" charset="-122"/>
                <a:cs typeface="Arial" pitchFamily="34" charset="-120"/>
              </a:rPr>
              <a:t>A good illustration may show the field, the ball, moving players, supporters, and the moment of a goal. Such an image makes the sport easy to understand at a glance.
</a:t>
            </a:r>
            <a:endParaRPr lang="en-US" sz="1235" dirty="0"/>
          </a:p>
        </p:txBody>
      </p:sp>
      <p:sp>
        <p:nvSpPr>
          <p:cNvPr id="13" name="Text 5"/>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786756" y="1009050"/>
            <a:ext cx="3815939" cy="3649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40175" y="138410"/>
            <a:ext cx="8549100" cy="521700"/>
          </a:xfrm>
          <a:prstGeom prst="rect">
            <a:avLst/>
          </a:prstGeom>
          <a:noFill/>
          <a:ln/>
        </p:spPr>
        <p:txBody>
          <a:bodyPr wrap="square" lIns="0" tIns="0" rIns="0" bIns="0" rtlCol="0" anchor="t"/>
          <a:lstStyle/>
          <a:p>
            <a:pPr algn="l" indent="0" marL="0">
              <a:lnSpc>
                <a:spcPct val="100000"/>
              </a:lnSpc>
              <a:buNone/>
            </a:pPr>
            <a:r>
              <a:rPr lang="en-US" sz="2500" b="1" dirty="0">
                <a:solidFill>
                  <a:srgbClr val="8D2E39"/>
                </a:solidFill>
                <a:latin typeface="Arial" pitchFamily="34" charset="0"/>
                <a:ea typeface="Arial" pitchFamily="34" charset="-122"/>
                <a:cs typeface="Arial" pitchFamily="34" charset="-120"/>
              </a:rPr>
              <a:t>What sports develop: a comparison of key qualities
</a:t>
            </a:r>
            <a:endParaRPr lang="en-US" sz="2500" dirty="0"/>
          </a:p>
        </p:txBody>
      </p:sp>
      <p:sp>
        <p:nvSpPr>
          <p:cNvPr id="7" name="Text 1"/>
          <p:cNvSpPr txBox="1"/>
          <p:nvPr/>
        </p:nvSpPr>
        <p:spPr>
          <a:xfrm>
            <a:off x="554070" y="1314054"/>
            <a:ext cx="3430800" cy="2979000"/>
          </a:xfrm>
          <a:prstGeom prst="rect">
            <a:avLst/>
          </a:prstGeom>
          <a:noFill/>
          <a:ln/>
        </p:spPr>
        <p:txBody>
          <a:bodyPr wrap="square" lIns="0" tIns="0" rIns="0" bIns="0" rtlCol="0" anchor="ctr"/>
          <a:lstStyle/>
          <a:p>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Different sports develop different abilities, so the same activity may be useful for the body in several ways at once.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Endurance is strongest here, but strength, coordination, and teamwork are also important, showing why students should not limit themselves to one sport.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8D2E39"/>
                </a:solidFill>
                <a:latin typeface="Arial" pitchFamily="34" charset="0"/>
                <a:ea typeface="Arial" pitchFamily="34" charset="-122"/>
                <a:cs typeface="Arial" pitchFamily="34" charset="-120"/>
              </a:rPr>
              <a:t>Educational summary based on common sport characteristics; no external dataset used.
</a:t>
            </a:r>
            <a:endParaRPr lang="en-US" sz="1400" dirty="0"/>
          </a:p>
        </p:txBody>
      </p:sp>
      <p:sp>
        <p:nvSpPr>
          <p:cNvPr id="8" name="Text 2"/>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83725" y="2134765"/>
            <a:ext cx="4022400" cy="192247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890775" y="1592475"/>
            <a:ext cx="3701700" cy="3007200"/>
          </a:xfrm>
          <a:prstGeom prst="rect">
            <a:avLst/>
          </a:prstGeom>
          <a:noFill/>
          <a:ln/>
        </p:spPr>
        <p:txBody>
          <a:bodyPr wrap="square" lIns="0" tIns="0" rIns="0" bIns="0" rtlCol="0" anchor="ctr"/>
          <a:lstStyle/>
          <a:p>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The table shows how sport names connect with equipment, places, and actions. It also helps students remember the verb pattern play / do / go.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Students learn sport words faster when they remember three links at once: what they use, where they do it, and what action they perform.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8D2E39"/>
                </a:solidFill>
                <a:latin typeface="Arial" pitchFamily="34" charset="0"/>
                <a:ea typeface="Arial" pitchFamily="34" charset="-122"/>
                <a:cs typeface="Arial" pitchFamily="34" charset="-120"/>
              </a:rPr>
              <a:t>General English vocabulary for school-level sports topics.
</a:t>
            </a:r>
            <a:endParaRPr lang="en-US" sz="1400" dirty="0"/>
          </a:p>
        </p:txBody>
      </p:sp>
      <p:sp>
        <p:nvSpPr>
          <p:cNvPr id="6" name="Text 1"/>
          <p:cNvSpPr txBox="1"/>
          <p:nvPr/>
        </p:nvSpPr>
        <p:spPr>
          <a:xfrm>
            <a:off x="4890775" y="543900"/>
            <a:ext cx="3701700" cy="883800"/>
          </a:xfrm>
          <a:prstGeom prst="rect">
            <a:avLst/>
          </a:prstGeom>
          <a:noFill/>
          <a:ln/>
        </p:spPr>
        <p:txBody>
          <a:bodyPr wrap="square" lIns="0" tIns="0" rIns="0" bIns="0" rtlCol="0" anchor="t"/>
          <a:lstStyle/>
          <a:p>
            <a:pPr algn="l" indent="0" marL="0">
              <a:lnSpc>
                <a:spcPct val="100000"/>
              </a:lnSpc>
              <a:buNone/>
            </a:pPr>
            <a:r>
              <a:rPr lang="en-US" sz="2319" b="1" dirty="0">
                <a:solidFill>
                  <a:srgbClr val="8D2E39"/>
                </a:solidFill>
                <a:latin typeface="Arial" pitchFamily="34" charset="0"/>
                <a:ea typeface="Arial" pitchFamily="34" charset="-122"/>
                <a:cs typeface="Arial" pitchFamily="34" charset="-120"/>
              </a:rPr>
              <a:t>Popular sports and the English words connected with them
</a:t>
            </a:r>
            <a:endParaRPr lang="en-US" sz="2319" dirty="0"/>
          </a:p>
        </p:txBody>
      </p:sp>
      <p:sp>
        <p:nvSpPr>
          <p:cNvPr id="7" name="Text 2"/>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CDBE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15300" y="1908850"/>
            <a:ext cx="235200" cy="2352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241875" y="1927810"/>
            <a:ext cx="246600" cy="19728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994550" y="1908850"/>
            <a:ext cx="205800" cy="2352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712125" y="1908850"/>
            <a:ext cx="235200" cy="2352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438700" y="1927810"/>
            <a:ext cx="246600" cy="197280"/>
          </a:xfrm>
          <a:prstGeom prst="rect">
            <a:avLst/>
          </a:prstGeom>
        </p:spPr>
      </p:pic>
      <p:sp>
        <p:nvSpPr>
          <p:cNvPr id="13" name="Text 0"/>
          <p:cNvSpPr txBox="1"/>
          <p:nvPr/>
        </p:nvSpPr>
        <p:spPr>
          <a:xfrm>
            <a:off x="340175" y="138400"/>
            <a:ext cx="8473200" cy="521700"/>
          </a:xfrm>
          <a:prstGeom prst="rect">
            <a:avLst/>
          </a:prstGeom>
          <a:noFill/>
          <a:ln/>
        </p:spPr>
        <p:txBody>
          <a:bodyPr wrap="square" lIns="0" tIns="0" rIns="0" bIns="0" rtlCol="0" anchor="t"/>
          <a:lstStyle/>
          <a:p>
            <a:pPr algn="l" indent="0" marL="0">
              <a:lnSpc>
                <a:spcPct val="100000"/>
              </a:lnSpc>
              <a:buNone/>
            </a:pPr>
            <a:r>
              <a:rPr lang="en-US" sz="2500" b="1" dirty="0">
                <a:solidFill>
                  <a:srgbClr val="8D2E39"/>
                </a:solidFill>
                <a:latin typeface="Arial" pitchFamily="34" charset="0"/>
                <a:ea typeface="Arial" pitchFamily="34" charset="-122"/>
                <a:cs typeface="Arial" pitchFamily="34" charset="-120"/>
              </a:rPr>
              <a:t>How sports help the body and the mind
</a:t>
            </a:r>
            <a:endParaRPr lang="en-US" sz="2500" dirty="0"/>
          </a:p>
        </p:txBody>
      </p:sp>
      <p:sp>
        <p:nvSpPr>
          <p:cNvPr id="14" name="Text 1"/>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7</a:t>
            </a:r>
            <a:endParaRPr lang="en-US" sz="1000" dirty="0"/>
          </a:p>
        </p:txBody>
      </p:sp>
      <p:sp>
        <p:nvSpPr>
          <p:cNvPr id="15" name="Text 2"/>
          <p:cNvSpPr txBox="1"/>
          <p:nvPr/>
        </p:nvSpPr>
        <p:spPr>
          <a:xfrm>
            <a:off x="509600" y="2404126"/>
            <a:ext cx="1373400" cy="1810500"/>
          </a:xfrm>
          <a:prstGeom prst="rect">
            <a:avLst/>
          </a:prstGeom>
          <a:noFill/>
          <a:ln/>
        </p:spPr>
        <p:txBody>
          <a:bodyPr wrap="square" lIns="0" tIns="0" rIns="0" bIns="0" rtlCol="0" anchor="t"/>
          <a:lstStyle/>
          <a:p>
            <a:pPr algn="l" indent="0" marL="0">
              <a:lnSpc>
                <a:spcPct val="100000"/>
              </a:lnSpc>
              <a:buNone/>
            </a:pPr>
            <a:r>
              <a:rPr lang="en-US" sz="1200" b="1" dirty="0">
                <a:solidFill>
                  <a:srgbClr val="8D2E39"/>
                </a:solidFill>
                <a:latin typeface="Arial" pitchFamily="34" charset="0"/>
                <a:ea typeface="Arial" pitchFamily="34" charset="-122"/>
                <a:cs typeface="Arial" pitchFamily="34" charset="-120"/>
              </a:rPr>
              <a:t>A stronger heart
</a:t>
            </a:r>
            <a:pPr algn="l" indent="0" marL="0">
              <a:lnSpc>
                <a:spcPct val="100000"/>
              </a:lnSpc>
              <a:buNone/>
            </a:pPr>
            <a:r>
              <a:rPr lang="en-US" sz="4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8D2E39"/>
                </a:solidFill>
                <a:latin typeface="Arial" pitchFamily="34" charset="0"/>
                <a:ea typeface="Arial" pitchFamily="34" charset="-122"/>
                <a:cs typeface="Arial" pitchFamily="34" charset="-120"/>
              </a:rPr>
              <a:t>Regular activity supports the cardiovascular system and helps the body work more efficiently. For teenagers, this means better endurance during lessons, games, and everyday movement outside school.
</a:t>
            </a:r>
            <a:endParaRPr lang="en-US" sz="1200" dirty="0"/>
          </a:p>
        </p:txBody>
      </p:sp>
      <p:sp>
        <p:nvSpPr>
          <p:cNvPr id="16" name="Text 3"/>
          <p:cNvSpPr txBox="1"/>
          <p:nvPr/>
        </p:nvSpPr>
        <p:spPr>
          <a:xfrm>
            <a:off x="2241875" y="2404126"/>
            <a:ext cx="1373400" cy="1810500"/>
          </a:xfrm>
          <a:prstGeom prst="rect">
            <a:avLst/>
          </a:prstGeom>
          <a:noFill/>
          <a:ln/>
        </p:spPr>
        <p:txBody>
          <a:bodyPr wrap="square" lIns="0" tIns="0" rIns="0" bIns="0" rtlCol="0" anchor="t"/>
          <a:lstStyle/>
          <a:p>
            <a:pPr algn="l" indent="0" marL="0">
              <a:lnSpc>
                <a:spcPct val="100000"/>
              </a:lnSpc>
              <a:buNone/>
            </a:pPr>
            <a:r>
              <a:rPr lang="en-US" sz="1200" b="1" dirty="0">
                <a:solidFill>
                  <a:srgbClr val="8D2E39"/>
                </a:solidFill>
                <a:latin typeface="Arial" pitchFamily="34" charset="0"/>
                <a:ea typeface="Arial" pitchFamily="34" charset="-122"/>
                <a:cs typeface="Arial" pitchFamily="34" charset="-120"/>
              </a:rPr>
              <a:t>Muscles and bones
</a:t>
            </a:r>
            <a:pPr algn="l" indent="0" marL="0">
              <a:lnSpc>
                <a:spcPct val="100000"/>
              </a:lnSpc>
              <a:buNone/>
            </a:pPr>
            <a:r>
              <a:rPr lang="en-US" sz="4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8D2E39"/>
                </a:solidFill>
                <a:latin typeface="Arial" pitchFamily="34" charset="0"/>
                <a:ea typeface="Arial" pitchFamily="34" charset="-122"/>
                <a:cs typeface="Arial" pitchFamily="34" charset="-120"/>
              </a:rPr>
              <a:t>Sport strengthens muscles and bones, which is important while the body is growing. Good movement habits also support posture and make the body feel more stable and balanced.
</a:t>
            </a:r>
            <a:endParaRPr lang="en-US" sz="1200" dirty="0"/>
          </a:p>
        </p:txBody>
      </p:sp>
      <p:sp>
        <p:nvSpPr>
          <p:cNvPr id="17" name="Text 4"/>
          <p:cNvSpPr txBox="1"/>
          <p:nvPr/>
        </p:nvSpPr>
        <p:spPr>
          <a:xfrm>
            <a:off x="3974150" y="2404126"/>
            <a:ext cx="1373400" cy="1810500"/>
          </a:xfrm>
          <a:prstGeom prst="rect">
            <a:avLst/>
          </a:prstGeom>
          <a:noFill/>
          <a:ln/>
        </p:spPr>
        <p:txBody>
          <a:bodyPr wrap="square" lIns="0" tIns="0" rIns="0" bIns="0" rtlCol="0" anchor="t"/>
          <a:lstStyle/>
          <a:p>
            <a:pPr algn="l" indent="0" marL="0">
              <a:lnSpc>
                <a:spcPct val="100000"/>
              </a:lnSpc>
              <a:buNone/>
            </a:pPr>
            <a:r>
              <a:rPr lang="en-US" sz="1200" b="1" dirty="0">
                <a:solidFill>
                  <a:srgbClr val="8D2E39"/>
                </a:solidFill>
                <a:latin typeface="Arial" pitchFamily="34" charset="0"/>
                <a:ea typeface="Arial" pitchFamily="34" charset="-122"/>
                <a:cs typeface="Arial" pitchFamily="34" charset="-120"/>
              </a:rPr>
              <a:t>Better coordination
</a:t>
            </a:r>
            <a:pPr algn="l" indent="0" marL="0">
              <a:lnSpc>
                <a:spcPct val="100000"/>
              </a:lnSpc>
              <a:buNone/>
            </a:pPr>
            <a:r>
              <a:rPr lang="en-US" sz="4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8D2E39"/>
                </a:solidFill>
                <a:latin typeface="Arial" pitchFamily="34" charset="0"/>
                <a:ea typeface="Arial" pitchFamily="34" charset="-122"/>
                <a:cs typeface="Arial" pitchFamily="34" charset="-120"/>
              </a:rPr>
              <a:t>Running, jumping, and ball games improve coordination and control of movement. Students learn to move faster and more accurately, which is useful both in sports and in daily life.
</a:t>
            </a:r>
            <a:endParaRPr lang="en-US" sz="1200" dirty="0"/>
          </a:p>
        </p:txBody>
      </p:sp>
      <p:sp>
        <p:nvSpPr>
          <p:cNvPr id="18" name="Text 5"/>
          <p:cNvSpPr txBox="1"/>
          <p:nvPr/>
        </p:nvSpPr>
        <p:spPr>
          <a:xfrm>
            <a:off x="5706425" y="2404126"/>
            <a:ext cx="1373400" cy="1810500"/>
          </a:xfrm>
          <a:prstGeom prst="rect">
            <a:avLst/>
          </a:prstGeom>
          <a:noFill/>
          <a:ln/>
        </p:spPr>
        <p:txBody>
          <a:bodyPr wrap="square" lIns="0" tIns="0" rIns="0" bIns="0" rtlCol="0" anchor="t"/>
          <a:lstStyle/>
          <a:p>
            <a:pPr algn="l" indent="0" marL="0">
              <a:lnSpc>
                <a:spcPct val="100000"/>
              </a:lnSpc>
              <a:buNone/>
            </a:pPr>
            <a:r>
              <a:rPr lang="en-US" sz="1200" b="1" dirty="0">
                <a:solidFill>
                  <a:srgbClr val="8D2E39"/>
                </a:solidFill>
                <a:latin typeface="Arial" pitchFamily="34" charset="0"/>
                <a:ea typeface="Arial" pitchFamily="34" charset="-122"/>
                <a:cs typeface="Arial" pitchFamily="34" charset="-120"/>
              </a:rPr>
              <a:t>Focus in class
</a:t>
            </a:r>
            <a:pPr algn="l" indent="0" marL="0">
              <a:lnSpc>
                <a:spcPct val="100000"/>
              </a:lnSpc>
              <a:buNone/>
            </a:pPr>
            <a:r>
              <a:rPr lang="en-US" sz="4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8D2E39"/>
                </a:solidFill>
                <a:latin typeface="Arial" pitchFamily="34" charset="0"/>
                <a:ea typeface="Arial" pitchFamily="34" charset="-122"/>
                <a:cs typeface="Arial" pitchFamily="34" charset="-120"/>
              </a:rPr>
              <a:t>After physical activity, many students feel less tired from sitting for a long time. Sport can refresh attention, help concentration, and make it easier to stay active during the school day.
</a:t>
            </a:r>
            <a:endParaRPr lang="en-US" sz="1200" dirty="0"/>
          </a:p>
        </p:txBody>
      </p:sp>
      <p:sp>
        <p:nvSpPr>
          <p:cNvPr id="19" name="Text 6"/>
          <p:cNvSpPr txBox="1"/>
          <p:nvPr/>
        </p:nvSpPr>
        <p:spPr>
          <a:xfrm>
            <a:off x="7438700" y="2404126"/>
            <a:ext cx="1373400" cy="1810500"/>
          </a:xfrm>
          <a:prstGeom prst="rect">
            <a:avLst/>
          </a:prstGeom>
          <a:noFill/>
          <a:ln/>
        </p:spPr>
        <p:txBody>
          <a:bodyPr wrap="square" lIns="0" tIns="0" rIns="0" bIns="0" rtlCol="0" anchor="t"/>
          <a:lstStyle/>
          <a:p>
            <a:pPr algn="l" indent="0" marL="0">
              <a:lnSpc>
                <a:spcPct val="100000"/>
              </a:lnSpc>
              <a:buNone/>
            </a:pPr>
            <a:r>
              <a:rPr lang="en-US" sz="1200" b="1" dirty="0">
                <a:solidFill>
                  <a:srgbClr val="8D2E39"/>
                </a:solidFill>
                <a:latin typeface="Arial" pitchFamily="34" charset="0"/>
                <a:ea typeface="Arial" pitchFamily="34" charset="-122"/>
                <a:cs typeface="Arial" pitchFamily="34" charset="-120"/>
              </a:rPr>
              <a:t>Recovery and balance
</a:t>
            </a:r>
            <a:pPr algn="l" indent="0" marL="0">
              <a:lnSpc>
                <a:spcPct val="100000"/>
              </a:lnSpc>
              <a:buNone/>
            </a:pPr>
            <a:r>
              <a:rPr lang="en-US" sz="4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8D2E39"/>
                </a:solidFill>
                <a:latin typeface="Arial" pitchFamily="34" charset="0"/>
                <a:ea typeface="Arial" pitchFamily="34" charset="-122"/>
                <a:cs typeface="Arial" pitchFamily="34" charset="-120"/>
              </a:rPr>
              <a:t>Movement, fresh air, sleep, and rest all matter for teenagers. When these parts are in balance, the body recovers better after нагрузка and feels ready for the next day.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1350" y="1428571"/>
            <a:ext cx="8181300" cy="3228709"/>
          </a:xfrm>
          <a:prstGeom prst="rect">
            <a:avLst/>
          </a:prstGeom>
        </p:spPr>
      </p:pic>
      <p:sp>
        <p:nvSpPr>
          <p:cNvPr id="4" name="Text 0"/>
          <p:cNvSpPr txBox="1"/>
          <p:nvPr/>
        </p:nvSpPr>
        <p:spPr>
          <a:xfrm>
            <a:off x="481350" y="448450"/>
            <a:ext cx="8181300" cy="887700"/>
          </a:xfrm>
          <a:prstGeom prst="rect">
            <a:avLst/>
          </a:prstGeom>
          <a:noFill/>
          <a:ln/>
        </p:spPr>
        <p:txBody>
          <a:bodyPr wrap="square" lIns="0" tIns="0" rIns="0" bIns="0" rtlCol="0" anchor="t"/>
          <a:lstStyle/>
          <a:p>
            <a:pPr algn="l" indent="0" marL="0">
              <a:lnSpc>
                <a:spcPct val="100000"/>
              </a:lnSpc>
              <a:buNone/>
            </a:pPr>
            <a:r>
              <a:rPr lang="en-US" sz="2500" b="1" dirty="0">
                <a:solidFill>
                  <a:srgbClr val="8D2E39"/>
                </a:solidFill>
                <a:latin typeface="Arial" pitchFamily="34" charset="0"/>
                <a:ea typeface="Arial" pitchFamily="34" charset="-122"/>
                <a:cs typeface="Arial" pitchFamily="34" charset="-120"/>
              </a:rPr>
              <a:t>From goal to result: the path of a young athlete
</a:t>
            </a:r>
            <a:pPr algn="l" indent="0" marL="0">
              <a:lnSpc>
                <a:spcPct val="100000"/>
              </a:lnSpc>
              <a:buNone/>
            </a:pPr>
            <a:r>
              <a:rPr lang="en-US" sz="8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A typical sports journey from first interest to performance and self-check.
</a:t>
            </a:r>
            <a:endParaRPr lang="en-US" sz="2500" dirty="0"/>
          </a:p>
        </p:txBody>
      </p:sp>
      <p:sp>
        <p:nvSpPr>
          <p:cNvPr id="5" name="Text 1"/>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CDBE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105214" y="1285875"/>
            <a:ext cx="2009073" cy="1923900"/>
          </a:xfrm>
          <a:prstGeom prst="rect">
            <a:avLst/>
          </a:prstGeom>
        </p:spPr>
      </p:pic>
      <p:pic>
        <p:nvPicPr>
          <p:cNvPr id="4" name="Image 2" descr="preencoded.png">    </p:cNvPr>
          <p:cNvPicPr>
            <a:picLocks noChangeAspect="1"/>
          </p:cNvPicPr>
          <p:nvPr/>
        </p:nvPicPr>
        <p:blipFill>
          <a:blip r:embed="rId3"/>
          <a:stretch>
            <a:fillRect/>
          </a:stretch>
        </p:blipFill>
        <p:spPr>
          <a:xfrm>
            <a:off x="3577014" y="1285875"/>
            <a:ext cx="2009073" cy="1923900"/>
          </a:xfrm>
          <a:prstGeom prst="rect">
            <a:avLst/>
          </a:prstGeom>
        </p:spPr>
      </p:pic>
      <p:pic>
        <p:nvPicPr>
          <p:cNvPr id="5" name="Image 3" descr="preencoded.png">    </p:cNvPr>
          <p:cNvPicPr>
            <a:picLocks noChangeAspect="1"/>
          </p:cNvPicPr>
          <p:nvPr/>
        </p:nvPicPr>
        <p:blipFill>
          <a:blip r:embed="rId4"/>
          <a:stretch>
            <a:fillRect/>
          </a:stretch>
        </p:blipFill>
        <p:spPr>
          <a:xfrm>
            <a:off x="6048814" y="1285875"/>
            <a:ext cx="2009073" cy="19239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42950" y="481300"/>
            <a:ext cx="8258100" cy="521700"/>
          </a:xfrm>
          <a:prstGeom prst="rect">
            <a:avLst/>
          </a:prstGeom>
          <a:noFill/>
          <a:ln/>
        </p:spPr>
        <p:txBody>
          <a:bodyPr wrap="square" lIns="0" tIns="0" rIns="0" bIns="0" rtlCol="0" anchor="t"/>
          <a:lstStyle/>
          <a:p>
            <a:pPr algn="l" indent="0" marL="0">
              <a:lnSpc>
                <a:spcPct val="100000"/>
              </a:lnSpc>
              <a:buNone/>
            </a:pPr>
            <a:r>
              <a:rPr lang="en-US" sz="2500" b="1" dirty="0">
                <a:solidFill>
                  <a:srgbClr val="8D2E39"/>
                </a:solidFill>
                <a:latin typeface="Arial" pitchFamily="34" charset="0"/>
                <a:ea typeface="Arial" pitchFamily="34" charset="-122"/>
                <a:cs typeface="Arial" pitchFamily="34" charset="-120"/>
              </a:rPr>
              <a:t>Headline introducing the article collection
</a:t>
            </a:r>
            <a:endParaRPr lang="en-US" sz="2500" dirty="0"/>
          </a:p>
        </p:txBody>
      </p:sp>
      <p:sp>
        <p:nvSpPr>
          <p:cNvPr id="8" name="Text 1"/>
          <p:cNvSpPr txBox="1"/>
          <p:nvPr/>
        </p:nvSpPr>
        <p:spPr>
          <a:xfrm>
            <a:off x="957188" y="3362325"/>
            <a:ext cx="2286000" cy="1133400"/>
          </a:xfrm>
          <a:prstGeom prst="rect">
            <a:avLst/>
          </a:prstGeom>
          <a:noFill/>
          <a:ln/>
        </p:spPr>
        <p:txBody>
          <a:bodyPr wrap="square" lIns="0" tIns="0" rIns="0" bIns="0" rtlCol="0" anchor="t"/>
          <a:lstStyle/>
          <a:p>
            <a:pPr algn="ctr" indent="0" marL="0">
              <a:lnSpc>
                <a:spcPct val="100000"/>
              </a:lnSpc>
              <a:buNone/>
            </a:pPr>
            <a:r>
              <a:rPr lang="en-US" sz="1179" b="1" dirty="0">
                <a:solidFill>
                  <a:srgbClr val="8D2E39"/>
                </a:solidFill>
                <a:latin typeface="Arial" pitchFamily="34" charset="0"/>
                <a:ea typeface="Arial" pitchFamily="34" charset="-122"/>
                <a:cs typeface="Arial" pitchFamily="34" charset="-120"/>
              </a:rPr>
              <a:t>A torch, a stadium, and the world
</a:t>
            </a:r>
            <a:pPr algn="ctr" indent="0" marL="0">
              <a:lnSpc>
                <a:spcPct val="100000"/>
              </a:lnSpc>
              <a:buNone/>
            </a:pPr>
            <a:r>
              <a:rPr lang="en-US" sz="505" dirty="0">
                <a:solidFill>
                  <a:srgbClr val="8D2E39"/>
                </a:solidFill>
                <a:latin typeface="Arial" pitchFamily="34" charset="0"/>
                <a:ea typeface="Arial" pitchFamily="34" charset="-122"/>
                <a:cs typeface="Arial" pitchFamily="34" charset="-120"/>
              </a:rPr>
              <a:t>
</a:t>
            </a:r>
            <a:pPr algn="ctr" indent="0" marL="0">
              <a:lnSpc>
                <a:spcPct val="100000"/>
              </a:lnSpc>
              <a:buNone/>
            </a:pPr>
            <a:r>
              <a:rPr lang="en-US" sz="1010" dirty="0">
                <a:solidFill>
                  <a:srgbClr val="8D2E39"/>
                </a:solidFill>
                <a:latin typeface="Arial" pitchFamily="34" charset="0"/>
                <a:ea typeface="Arial" pitchFamily="34" charset="-122"/>
                <a:cs typeface="Arial" pitchFamily="34" charset="-120"/>
              </a:rPr>
              <a:t>The Olympic Games bring together athletes from many countries every four years. In the bright stadium light, the torch becomes a symbol of shared effort, and the five rings remind us that continents are connected through sport.
</a:t>
            </a:r>
            <a:endParaRPr lang="en-US" sz="1179" dirty="0"/>
          </a:p>
        </p:txBody>
      </p:sp>
      <p:sp>
        <p:nvSpPr>
          <p:cNvPr id="9" name="Text 2"/>
          <p:cNvSpPr txBox="1"/>
          <p:nvPr/>
        </p:nvSpPr>
        <p:spPr>
          <a:xfrm>
            <a:off x="3428988" y="3362325"/>
            <a:ext cx="2286000" cy="1133400"/>
          </a:xfrm>
          <a:prstGeom prst="rect">
            <a:avLst/>
          </a:prstGeom>
          <a:noFill/>
          <a:ln/>
        </p:spPr>
        <p:txBody>
          <a:bodyPr wrap="square" lIns="0" tIns="0" rIns="0" bIns="0" rtlCol="0" anchor="t"/>
          <a:lstStyle/>
          <a:p>
            <a:pPr algn="ctr" indent="0" marL="0">
              <a:lnSpc>
                <a:spcPct val="100000"/>
              </a:lnSpc>
              <a:buNone/>
            </a:pPr>
            <a:r>
              <a:rPr lang="en-US" sz="1200" b="1" dirty="0">
                <a:solidFill>
                  <a:srgbClr val="8D2E39"/>
                </a:solidFill>
                <a:latin typeface="Arial" pitchFamily="34" charset="0"/>
                <a:ea typeface="Arial" pitchFamily="34" charset="-122"/>
                <a:cs typeface="Arial" pitchFamily="34" charset="-120"/>
              </a:rPr>
              <a:t>Medals and records
</a:t>
            </a:r>
            <a:pPr algn="ctr" indent="0" marL="0">
              <a:lnSpc>
                <a:spcPct val="100000"/>
              </a:lnSpc>
              <a:buNone/>
            </a:pPr>
            <a:r>
              <a:rPr lang="en-US" sz="514" dirty="0">
                <a:solidFill>
                  <a:srgbClr val="8D2E39"/>
                </a:solidFill>
                <a:latin typeface="Arial" pitchFamily="34" charset="0"/>
                <a:ea typeface="Arial" pitchFamily="34" charset="-122"/>
                <a:cs typeface="Arial" pitchFamily="34" charset="-120"/>
              </a:rPr>
              <a:t>
</a:t>
            </a:r>
            <a:pPr algn="ctr" indent="0" marL="0">
              <a:lnSpc>
                <a:spcPct val="100000"/>
              </a:lnSpc>
              <a:buNone/>
            </a:pPr>
            <a:r>
              <a:rPr lang="en-US" sz="1029" dirty="0">
                <a:solidFill>
                  <a:srgbClr val="8D2E39"/>
                </a:solidFill>
                <a:latin typeface="Arial" pitchFamily="34" charset="0"/>
                <a:ea typeface="Arial" pitchFamily="34" charset="-122"/>
                <a:cs typeface="Arial" pitchFamily="34" charset="-120"/>
              </a:rPr>
              <a:t>At the Olympics, every athlete dreams of a medal, but many also aim for a personal record. The competition is not only about winning once; it is also about showing years of training, discipline, and courage on a world stage.
</a:t>
            </a:r>
            <a:endParaRPr lang="en-US" sz="1200" dirty="0"/>
          </a:p>
        </p:txBody>
      </p:sp>
      <p:sp>
        <p:nvSpPr>
          <p:cNvPr id="10" name="Text 3"/>
          <p:cNvSpPr txBox="1"/>
          <p:nvPr/>
        </p:nvSpPr>
        <p:spPr>
          <a:xfrm>
            <a:off x="5900788" y="3362325"/>
            <a:ext cx="2286000" cy="1133400"/>
          </a:xfrm>
          <a:prstGeom prst="rect">
            <a:avLst/>
          </a:prstGeom>
          <a:noFill/>
          <a:ln/>
        </p:spPr>
        <p:txBody>
          <a:bodyPr wrap="square" lIns="0" tIns="0" rIns="0" bIns="0" rtlCol="0" anchor="t"/>
          <a:lstStyle/>
          <a:p>
            <a:pPr algn="ctr" indent="0" marL="0">
              <a:lnSpc>
                <a:spcPct val="100000"/>
              </a:lnSpc>
              <a:buNone/>
            </a:pPr>
            <a:r>
              <a:rPr lang="en-US" sz="1239" b="1" dirty="0">
                <a:solidFill>
                  <a:srgbClr val="8D2E39"/>
                </a:solidFill>
                <a:latin typeface="Arial" pitchFamily="34" charset="0"/>
                <a:ea typeface="Arial" pitchFamily="34" charset="-122"/>
                <a:cs typeface="Arial" pitchFamily="34" charset="-120"/>
              </a:rPr>
              <a:t>A national team on the big day
</a:t>
            </a:r>
            <a:pPr algn="ctr" indent="0" marL="0">
              <a:lnSpc>
                <a:spcPct val="100000"/>
              </a:lnSpc>
              <a:buNone/>
            </a:pPr>
            <a:r>
              <a:rPr lang="en-US" sz="531" dirty="0">
                <a:solidFill>
                  <a:srgbClr val="8D2E39"/>
                </a:solidFill>
                <a:latin typeface="Arial" pitchFamily="34" charset="0"/>
                <a:ea typeface="Arial" pitchFamily="34" charset="-122"/>
                <a:cs typeface="Arial" pitchFamily="34" charset="-120"/>
              </a:rPr>
              <a:t>
</a:t>
            </a:r>
            <a:pPr algn="ctr" indent="0" marL="0">
              <a:lnSpc>
                <a:spcPct val="100000"/>
              </a:lnSpc>
              <a:buNone/>
            </a:pPr>
            <a:r>
              <a:rPr lang="en-US" sz="1062" dirty="0">
                <a:solidFill>
                  <a:srgbClr val="8D2E39"/>
                </a:solidFill>
                <a:latin typeface="Arial" pitchFamily="34" charset="0"/>
                <a:ea typeface="Arial" pitchFamily="34" charset="-122"/>
                <a:cs typeface="Arial" pitchFamily="34" charset="-120"/>
              </a:rPr>
              <a:t>When a national team enters the arena, every movement matters. Athletes wear their country’s colors, greet the crowd, and focus on the event, whether it is running, swimming, or gymnastics.
</a:t>
            </a:r>
            <a:endParaRPr lang="en-US" sz="1239" dirty="0"/>
          </a:p>
        </p:txBody>
      </p:sp>
      <p:sp>
        <p:nvSpPr>
          <p:cNvPr id="11" name="Text 4"/>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156" y="73225"/>
            <a:ext cx="4617487" cy="50088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713350" y="228800"/>
            <a:ext cx="3999600" cy="914100"/>
          </a:xfrm>
          <a:prstGeom prst="rect">
            <a:avLst/>
          </a:prstGeom>
          <a:noFill/>
          <a:ln/>
        </p:spPr>
        <p:txBody>
          <a:bodyPr wrap="square" lIns="0" tIns="0" rIns="0" bIns="0" rtlCol="0" anchor="t"/>
          <a:lstStyle/>
          <a:p>
            <a:pPr algn="l" indent="0" marL="0">
              <a:lnSpc>
                <a:spcPct val="100000"/>
              </a:lnSpc>
              <a:buNone/>
            </a:pPr>
            <a:r>
              <a:rPr lang="en-US" sz="2400" b="1" dirty="0">
                <a:solidFill>
                  <a:srgbClr val="8D2E39"/>
                </a:solidFill>
                <a:latin typeface="Arial" pitchFamily="34" charset="0"/>
                <a:ea typeface="Arial" pitchFamily="34" charset="-122"/>
                <a:cs typeface="Arial" pitchFamily="34" charset="-120"/>
              </a:rPr>
              <a:t>Team sports and cooperation
</a:t>
            </a:r>
            <a:endParaRPr lang="en-US" sz="2400" dirty="0"/>
          </a:p>
        </p:txBody>
      </p:sp>
      <p:sp>
        <p:nvSpPr>
          <p:cNvPr id="9" name="Text 1"/>
          <p:cNvSpPr txBox="1"/>
          <p:nvPr/>
        </p:nvSpPr>
        <p:spPr>
          <a:xfrm>
            <a:off x="5182910" y="1337362"/>
            <a:ext cx="1529613" cy="1735001"/>
          </a:xfrm>
          <a:prstGeom prst="rect">
            <a:avLst/>
          </a:prstGeom>
          <a:noFill/>
          <a:ln/>
        </p:spPr>
        <p:txBody>
          <a:bodyPr wrap="square" lIns="0" tIns="0" rIns="0" bIns="0" rtlCol="0" anchor="t"/>
          <a:lstStyle/>
          <a:p>
            <a:pPr algn="l" indent="0" marL="0">
              <a:lnSpc>
                <a:spcPct val="100000"/>
              </a:lnSpc>
              <a:buNone/>
            </a:pPr>
            <a:r>
              <a:rPr lang="en-US" sz="1400" b="1" dirty="0">
                <a:solidFill>
                  <a:srgbClr val="8D2E39"/>
                </a:solidFill>
                <a:latin typeface="Arial" pitchFamily="34" charset="0"/>
                <a:ea typeface="Arial" pitchFamily="34" charset="-122"/>
                <a:cs typeface="Arial" pitchFamily="34" charset="-120"/>
              </a:rPr>
              <a:t>Shared roles
</a:t>
            </a:r>
            <a:pPr algn="l" indent="0" marL="0">
              <a:lnSpc>
                <a:spcPct val="100000"/>
              </a:lnSpc>
              <a:buNone/>
            </a:pPr>
            <a:r>
              <a:rPr lang="en-US" sz="7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8D2E39"/>
                </a:solidFill>
                <a:latin typeface="Arial" pitchFamily="34" charset="0"/>
                <a:ea typeface="Arial" pitchFamily="34" charset="-122"/>
                <a:cs typeface="Arial" pitchFamily="34" charset="-120"/>
              </a:rPr>
              <a:t>In team sports, each player has a role, and the result depends on how well the group works together. Good cooperation helps the team stay organized during fast moments in the game.
</a:t>
            </a:r>
            <a:endParaRPr lang="en-US" sz="1400" dirty="0"/>
          </a:p>
        </p:txBody>
      </p:sp>
      <p:sp>
        <p:nvSpPr>
          <p:cNvPr id="10" name="Text 2"/>
          <p:cNvSpPr txBox="1"/>
          <p:nvPr/>
        </p:nvSpPr>
        <p:spPr>
          <a:xfrm>
            <a:off x="5182910" y="3164987"/>
            <a:ext cx="1529613" cy="1735001"/>
          </a:xfrm>
          <a:prstGeom prst="rect">
            <a:avLst/>
          </a:prstGeom>
          <a:noFill/>
          <a:ln/>
        </p:spPr>
        <p:txBody>
          <a:bodyPr wrap="square" lIns="0" tIns="0" rIns="0" bIns="0" rtlCol="0" anchor="t"/>
          <a:lstStyle/>
          <a:p>
            <a:pPr algn="l" indent="0" marL="0">
              <a:lnSpc>
                <a:spcPct val="100000"/>
              </a:lnSpc>
              <a:buNone/>
            </a:pPr>
            <a:r>
              <a:rPr lang="en-US" sz="1356" b="1" dirty="0">
                <a:solidFill>
                  <a:srgbClr val="8D2E39"/>
                </a:solidFill>
                <a:latin typeface="Arial" pitchFamily="34" charset="0"/>
                <a:ea typeface="Arial" pitchFamily="34" charset="-122"/>
                <a:cs typeface="Arial" pitchFamily="34" charset="-120"/>
              </a:rPr>
              <a:t>Trust and support
</a:t>
            </a:r>
            <a:pPr algn="l" indent="0" marL="0">
              <a:lnSpc>
                <a:spcPct val="100000"/>
              </a:lnSpc>
              <a:buNone/>
            </a:pPr>
            <a:r>
              <a:rPr lang="en-US" sz="678"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163" dirty="0">
                <a:solidFill>
                  <a:srgbClr val="8D2E39"/>
                </a:solidFill>
                <a:latin typeface="Arial" pitchFamily="34" charset="0"/>
                <a:ea typeface="Arial" pitchFamily="34" charset="-122"/>
                <a:cs typeface="Arial" pitchFamily="34" charset="-120"/>
              </a:rPr>
              <a:t>Players need trust because they must pass the ball, cover each other, and make quick decisions. Support from teammates often gives confidence and helps the team keep going after mistakes.
</a:t>
            </a:r>
            <a:endParaRPr lang="en-US" sz="1356" dirty="0"/>
          </a:p>
        </p:txBody>
      </p:sp>
      <p:sp>
        <p:nvSpPr>
          <p:cNvPr id="11" name="Text 3"/>
          <p:cNvSpPr txBox="1"/>
          <p:nvPr/>
        </p:nvSpPr>
        <p:spPr>
          <a:xfrm>
            <a:off x="7217727" y="1337362"/>
            <a:ext cx="1529613" cy="1735001"/>
          </a:xfrm>
          <a:prstGeom prst="rect">
            <a:avLst/>
          </a:prstGeom>
          <a:noFill/>
          <a:ln/>
        </p:spPr>
        <p:txBody>
          <a:bodyPr wrap="square" lIns="0" tIns="0" rIns="0" bIns="0" rtlCol="0" anchor="t"/>
          <a:lstStyle/>
          <a:p>
            <a:pPr algn="l" indent="0" marL="0">
              <a:lnSpc>
                <a:spcPct val="100000"/>
              </a:lnSpc>
              <a:buNone/>
            </a:pPr>
            <a:r>
              <a:rPr lang="en-US" sz="1337" b="1" dirty="0">
                <a:solidFill>
                  <a:srgbClr val="8D2E39"/>
                </a:solidFill>
                <a:latin typeface="Arial" pitchFamily="34" charset="0"/>
                <a:ea typeface="Arial" pitchFamily="34" charset="-122"/>
                <a:cs typeface="Arial" pitchFamily="34" charset="-120"/>
              </a:rPr>
              <a:t>Useful English phrases
</a:t>
            </a:r>
            <a:pPr algn="l" indent="0" marL="0">
              <a:lnSpc>
                <a:spcPct val="100000"/>
              </a:lnSpc>
              <a:buNone/>
            </a:pPr>
            <a:r>
              <a:rPr lang="en-US" sz="669"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146" dirty="0">
                <a:solidFill>
                  <a:srgbClr val="8D2E39"/>
                </a:solidFill>
                <a:latin typeface="Arial" pitchFamily="34" charset="0"/>
                <a:ea typeface="Arial" pitchFamily="34" charset="-122"/>
                <a:cs typeface="Arial" pitchFamily="34" charset="-120"/>
              </a:rPr>
              <a:t>Short expressions like pass the ball, work together, keep going, well done, and good job are common in team sports. They are easy to use and help students speak naturally.
</a:t>
            </a:r>
            <a:endParaRPr lang="en-US" sz="1337" dirty="0"/>
          </a:p>
        </p:txBody>
      </p:sp>
      <p:sp>
        <p:nvSpPr>
          <p:cNvPr id="12" name="Text 4"/>
          <p:cNvSpPr txBox="1"/>
          <p:nvPr/>
        </p:nvSpPr>
        <p:spPr>
          <a:xfrm>
            <a:off x="7217727" y="3164987"/>
            <a:ext cx="1529613" cy="1735001"/>
          </a:xfrm>
          <a:prstGeom prst="rect">
            <a:avLst/>
          </a:prstGeom>
          <a:noFill/>
          <a:ln/>
        </p:spPr>
        <p:txBody>
          <a:bodyPr wrap="square" lIns="0" tIns="0" rIns="0" bIns="0" rtlCol="0" anchor="t"/>
          <a:lstStyle/>
          <a:p>
            <a:pPr algn="l" indent="0" marL="0">
              <a:lnSpc>
                <a:spcPct val="100000"/>
              </a:lnSpc>
              <a:buNone/>
            </a:pPr>
            <a:r>
              <a:rPr lang="en-US" sz="1317" b="1" dirty="0">
                <a:solidFill>
                  <a:srgbClr val="8D2E39"/>
                </a:solidFill>
                <a:latin typeface="Arial" pitchFamily="34" charset="0"/>
                <a:ea typeface="Arial" pitchFamily="34" charset="-122"/>
                <a:cs typeface="Arial" pitchFamily="34" charset="-120"/>
              </a:rPr>
              <a:t>Responsibility for the result
</a:t>
            </a:r>
            <a:pPr algn="l" indent="0" marL="0">
              <a:lnSpc>
                <a:spcPct val="100000"/>
              </a:lnSpc>
              <a:buNone/>
            </a:pPr>
            <a:r>
              <a:rPr lang="en-US" sz="658"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129" dirty="0">
                <a:solidFill>
                  <a:srgbClr val="8D2E39"/>
                </a:solidFill>
                <a:latin typeface="Arial" pitchFamily="34" charset="0"/>
                <a:ea typeface="Arial" pitchFamily="34" charset="-122"/>
                <a:cs typeface="Arial" pitchFamily="34" charset="-120"/>
              </a:rPr>
              <a:t>Team games teach that one person cannot win alone. When students play football, basketball, or volleyball, they learn responsibility, discipline, and respect for the whole group’s success.
</a:t>
            </a:r>
            <a:endParaRPr lang="en-US" sz="1317" dirty="0"/>
          </a:p>
        </p:txBody>
      </p:sp>
      <p:sp>
        <p:nvSpPr>
          <p:cNvPr id="13" name="Text 5"/>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786756" y="1009050"/>
            <a:ext cx="3815939" cy="3649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40175" y="138410"/>
            <a:ext cx="8549100" cy="521700"/>
          </a:xfrm>
          <a:prstGeom prst="rect">
            <a:avLst/>
          </a:prstGeom>
          <a:noFill/>
          <a:ln/>
        </p:spPr>
        <p:txBody>
          <a:bodyPr wrap="square" lIns="0" tIns="0" rIns="0" bIns="0" rtlCol="0" anchor="t"/>
          <a:lstStyle/>
          <a:p>
            <a:pPr algn="l" indent="0" marL="0">
              <a:lnSpc>
                <a:spcPct val="100000"/>
              </a:lnSpc>
              <a:buNone/>
            </a:pPr>
            <a:r>
              <a:rPr lang="en-US" sz="2356" b="1" dirty="0">
                <a:solidFill>
                  <a:srgbClr val="8D2E39"/>
                </a:solidFill>
                <a:latin typeface="Arial" pitchFamily="34" charset="0"/>
                <a:ea typeface="Arial" pitchFamily="34" charset="-122"/>
                <a:cs typeface="Arial" pitchFamily="34" charset="-120"/>
              </a:rPr>
              <a:t>Что помогает спортсменам побеждать на соревнованиях
</a:t>
            </a:r>
            <a:endParaRPr lang="en-US" sz="2356" dirty="0"/>
          </a:p>
        </p:txBody>
      </p:sp>
      <p:sp>
        <p:nvSpPr>
          <p:cNvPr id="7" name="Text 1"/>
          <p:cNvSpPr txBox="1"/>
          <p:nvPr/>
        </p:nvSpPr>
        <p:spPr>
          <a:xfrm>
            <a:off x="554070" y="1314054"/>
            <a:ext cx="3430800" cy="2979000"/>
          </a:xfrm>
          <a:prstGeom prst="rect">
            <a:avLst/>
          </a:prstGeom>
          <a:noFill/>
          <a:ln/>
        </p:spPr>
        <p:txBody>
          <a:bodyPr wrap="square" lIns="0" tIns="0" rIns="0" bIns="0" rtlCol="0" anchor="ctr"/>
          <a:lstStyle/>
          <a:p>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Победа складывается из повседневных привычек: режима, восстановления и умения работать над ошибками после каждой тренировки.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Самыми важными выглядят тренировки и техника: именно они дают стабильный результат, а остальные факторы усиливают его.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8D2E39"/>
                </a:solidFill>
                <a:latin typeface="Arial" pitchFamily="34" charset="0"/>
                <a:ea typeface="Arial" pitchFamily="34" charset="-122"/>
                <a:cs typeface="Arial" pitchFamily="34" charset="-120"/>
              </a:rPr>
              <a:t>Иллюстративная схема по теме Sports; значения условные, для учебной визуализации.
</a:t>
            </a:r>
            <a:endParaRPr lang="en-US" sz="1400" dirty="0"/>
          </a:p>
        </p:txBody>
      </p:sp>
      <p:sp>
        <p:nvSpPr>
          <p:cNvPr id="8" name="Text 2"/>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CDBE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40325" y="3038500"/>
            <a:ext cx="1678500" cy="1629000"/>
          </a:xfrm>
          <a:prstGeom prst="rect">
            <a:avLst/>
          </a:prstGeom>
          <a:noFill/>
          <a:ln/>
        </p:spPr>
        <p:txBody>
          <a:bodyPr wrap="square" lIns="0" tIns="0" rIns="0" bIns="0" rtlCol="0" anchor="t"/>
          <a:lstStyle/>
          <a:p>
            <a:pPr algn="ctr" indent="0" marL="0">
              <a:lnSpc>
                <a:spcPct val="100000"/>
              </a:lnSpc>
              <a:buNone/>
            </a:pPr>
            <a:r>
              <a:rPr lang="en-US" sz="1400" b="1" dirty="0">
                <a:solidFill>
                  <a:srgbClr val="8D2E39"/>
                </a:solidFill>
                <a:latin typeface="Arial" pitchFamily="34" charset="0"/>
                <a:ea typeface="Arial" pitchFamily="34" charset="-122"/>
                <a:cs typeface="Arial" pitchFamily="34" charset="-120"/>
              </a:rPr>
              <a:t>Перед началом
</a:t>
            </a:r>
            <a:pPr algn="ctr"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8D2E39"/>
                </a:solidFill>
                <a:latin typeface="Arial" pitchFamily="34" charset="0"/>
                <a:ea typeface="Arial" pitchFamily="34" charset="-122"/>
                <a:cs typeface="Arial" pitchFamily="34" charset="-120"/>
              </a:rPr>
              <a:t>Разминка подготавливает мышцы, суставы и дыхание к нагрузке, снижая риск травм. Важно надеть удобную форму, кроссовки и взять с собой воду.
</a:t>
            </a:r>
            <a:endParaRPr lang="en-US" sz="1400" dirty="0"/>
          </a:p>
        </p:txBody>
      </p:sp>
      <p:sp>
        <p:nvSpPr>
          <p:cNvPr id="6" name="Text 1"/>
          <p:cNvSpPr txBox="1"/>
          <p:nvPr/>
        </p:nvSpPr>
        <p:spPr>
          <a:xfrm>
            <a:off x="3698437" y="3038500"/>
            <a:ext cx="1678500" cy="1629000"/>
          </a:xfrm>
          <a:prstGeom prst="rect">
            <a:avLst/>
          </a:prstGeom>
          <a:noFill/>
          <a:ln/>
        </p:spPr>
        <p:txBody>
          <a:bodyPr wrap="square" lIns="0" tIns="0" rIns="0" bIns="0" rtlCol="0" anchor="t"/>
          <a:lstStyle/>
          <a:p>
            <a:pPr algn="ctr" indent="0" marL="0">
              <a:lnSpc>
                <a:spcPct val="100000"/>
              </a:lnSpc>
              <a:buNone/>
            </a:pPr>
            <a:r>
              <a:rPr lang="en-US" sz="1400" b="1" dirty="0">
                <a:solidFill>
                  <a:srgbClr val="8D2E39"/>
                </a:solidFill>
                <a:latin typeface="Arial" pitchFamily="34" charset="0"/>
                <a:ea typeface="Arial" pitchFamily="34" charset="-122"/>
                <a:cs typeface="Arial" pitchFamily="34" charset="-120"/>
              </a:rPr>
              <a:t>После нагрузки
</a:t>
            </a:r>
            <a:pPr algn="ctr"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8D2E39"/>
                </a:solidFill>
                <a:latin typeface="Arial" pitchFamily="34" charset="0"/>
                <a:ea typeface="Arial" pitchFamily="34" charset="-122"/>
                <a:cs typeface="Arial" pitchFamily="34" charset="-120"/>
              </a:rPr>
              <a:t>Заминка помогает организму спокойно вернуться к обычному состоянию. Затем нужны отдых, вода и восстановление, чтобы следующая тренировка была безопасной и полезной.
</a:t>
            </a:r>
            <a:endParaRPr lang="en-US" sz="1400" dirty="0"/>
          </a:p>
        </p:txBody>
      </p:sp>
      <p:sp>
        <p:nvSpPr>
          <p:cNvPr id="7" name="Text 2"/>
          <p:cNvSpPr txBox="1"/>
          <p:nvPr/>
        </p:nvSpPr>
        <p:spPr>
          <a:xfrm>
            <a:off x="2018700" y="1034800"/>
            <a:ext cx="1678500" cy="1629000"/>
          </a:xfrm>
          <a:prstGeom prst="rect">
            <a:avLst/>
          </a:prstGeom>
          <a:noFill/>
          <a:ln/>
        </p:spPr>
        <p:txBody>
          <a:bodyPr wrap="square" lIns="0" tIns="0" rIns="0" bIns="0" rtlCol="0" anchor="b"/>
          <a:lstStyle/>
          <a:p>
            <a:pPr algn="ctr" indent="0" marL="0">
              <a:lnSpc>
                <a:spcPct val="100000"/>
              </a:lnSpc>
              <a:buNone/>
            </a:pPr>
            <a:r>
              <a:rPr lang="en-US" sz="1282" b="1" dirty="0">
                <a:solidFill>
                  <a:srgbClr val="8D2E39"/>
                </a:solidFill>
                <a:latin typeface="Arial" pitchFamily="34" charset="0"/>
                <a:ea typeface="Arial" pitchFamily="34" charset="-122"/>
                <a:cs typeface="Arial" pitchFamily="34" charset="-120"/>
              </a:rPr>
              <a:t>Во время занятия
</a:t>
            </a:r>
            <a:pPr algn="ctr" indent="0" marL="0">
              <a:lnSpc>
                <a:spcPct val="100000"/>
              </a:lnSpc>
              <a:buNone/>
            </a:pPr>
            <a:r>
              <a:rPr lang="en-US" sz="550" dirty="0">
                <a:solidFill>
                  <a:srgbClr val="8D2E39"/>
                </a:solidFill>
                <a:latin typeface="Arial" pitchFamily="34" charset="0"/>
                <a:ea typeface="Arial" pitchFamily="34" charset="-122"/>
                <a:cs typeface="Arial" pitchFamily="34" charset="-120"/>
              </a:rPr>
              <a:t>
</a:t>
            </a:r>
            <a:pPr algn="ctr" indent="0" marL="0">
              <a:lnSpc>
                <a:spcPct val="100000"/>
              </a:lnSpc>
              <a:buNone/>
            </a:pPr>
            <a:r>
              <a:rPr lang="en-US" sz="1099" dirty="0">
                <a:solidFill>
                  <a:srgbClr val="8D2E39"/>
                </a:solidFill>
                <a:latin typeface="Arial" pitchFamily="34" charset="0"/>
                <a:ea typeface="Arial" pitchFamily="34" charset="-122"/>
                <a:cs typeface="Arial" pitchFamily="34" charset="-120"/>
              </a:rPr>
              <a:t>Нужно следить за самочувствием и выполнять упражнения по правилам. Если появилась боль, головокружение, сильная одышка или резкая слабость, тренировку следует сразу остановить.
</a:t>
            </a:r>
            <a:endParaRPr lang="en-US" sz="1282" dirty="0"/>
          </a:p>
        </p:txBody>
      </p:sp>
      <p:sp>
        <p:nvSpPr>
          <p:cNvPr id="8" name="Text 3"/>
          <p:cNvSpPr txBox="1"/>
          <p:nvPr/>
        </p:nvSpPr>
        <p:spPr>
          <a:xfrm>
            <a:off x="340175" y="138400"/>
            <a:ext cx="8473200" cy="521700"/>
          </a:xfrm>
          <a:prstGeom prst="rect">
            <a:avLst/>
          </a:prstGeom>
          <a:noFill/>
          <a:ln/>
        </p:spPr>
        <p:txBody>
          <a:bodyPr wrap="square" lIns="0" tIns="0" rIns="0" bIns="0" rtlCol="0" anchor="t"/>
          <a:lstStyle/>
          <a:p>
            <a:pPr algn="l" indent="0" marL="0">
              <a:lnSpc>
                <a:spcPct val="100000"/>
              </a:lnSpc>
              <a:buNone/>
            </a:pPr>
            <a:r>
              <a:rPr lang="en-US" sz="2300" b="1" dirty="0">
                <a:solidFill>
                  <a:srgbClr val="8D2E39"/>
                </a:solidFill>
                <a:latin typeface="Arial" pitchFamily="34" charset="0"/>
                <a:ea typeface="Arial" pitchFamily="34" charset="-122"/>
                <a:cs typeface="Arial" pitchFamily="34" charset="-120"/>
              </a:rPr>
              <a:t>Правила безопасности на уроках физкультуры и в спорте
</a:t>
            </a:r>
            <a:endParaRPr lang="en-US" sz="2300" dirty="0"/>
          </a:p>
        </p:txBody>
      </p:sp>
      <p:sp>
        <p:nvSpPr>
          <p:cNvPr id="9" name="Text 4"/>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0175" y="1425579"/>
            <a:ext cx="4336500" cy="207259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40175" y="138400"/>
            <a:ext cx="8482500" cy="630300"/>
          </a:xfrm>
          <a:prstGeom prst="rect">
            <a:avLst/>
          </a:prstGeom>
          <a:noFill/>
          <a:ln/>
        </p:spPr>
        <p:txBody>
          <a:bodyPr wrap="square" lIns="0" tIns="0" rIns="0" bIns="0" rtlCol="0" anchor="t"/>
          <a:lstStyle/>
          <a:p>
            <a:pPr algn="l" indent="0" marL="0">
              <a:lnSpc>
                <a:spcPct val="100000"/>
              </a:lnSpc>
              <a:buNone/>
            </a:pPr>
            <a:r>
              <a:rPr lang="en-US" sz="2500" b="1" dirty="0">
                <a:solidFill>
                  <a:srgbClr val="8D2E39"/>
                </a:solidFill>
                <a:latin typeface="Arial" pitchFamily="34" charset="0"/>
                <a:ea typeface="Arial" pitchFamily="34" charset="-122"/>
                <a:cs typeface="Arial" pitchFamily="34" charset="-120"/>
              </a:rPr>
              <a:t>Режим дня юного спортсмена
</a:t>
            </a:r>
            <a:endParaRPr lang="en-US" sz="2500" dirty="0"/>
          </a:p>
        </p:txBody>
      </p:sp>
      <p:sp>
        <p:nvSpPr>
          <p:cNvPr id="5" name="Text 1"/>
          <p:cNvSpPr txBox="1"/>
          <p:nvPr/>
        </p:nvSpPr>
        <p:spPr>
          <a:xfrm>
            <a:off x="5257813" y="1217938"/>
            <a:ext cx="3322200" cy="3130200"/>
          </a:xfrm>
          <a:prstGeom prst="rect">
            <a:avLst/>
          </a:prstGeom>
          <a:noFill/>
          <a:ln/>
        </p:spPr>
        <p:txBody>
          <a:bodyPr wrap="square" lIns="0" tIns="0" rIns="0" bIns="0" rtlCol="0" anchor="ctr"/>
          <a:lstStyle/>
          <a:p>
            <a:pPr algn="l" indent="0" marL="0">
              <a:lnSpc>
                <a:spcPct val="100000"/>
              </a:lnSpc>
              <a:buNone/>
            </a:pPr>
            <a:r>
              <a:rPr lang="en-US" sz="1500" dirty="0">
                <a:solidFill>
                  <a:srgbClr val="8D2E39"/>
                </a:solidFill>
                <a:latin typeface="Arial" pitchFamily="34" charset="0"/>
                <a:ea typeface="Arial" pitchFamily="34" charset="-122"/>
                <a:cs typeface="Arial" pitchFamily="34" charset="-120"/>
              </a:rPr>
              <a:t>Пример показывает, как учеба, тренировки и восстановление могут быть частью одного дня. Такой режим помогает сохранять силы и концентрацию.
</a:t>
            </a:r>
            <a:pPr algn="l" indent="0" marL="0">
              <a:lnSpc>
                <a:spcPct val="100000"/>
              </a:lnSpc>
              <a:buNone/>
            </a:pPr>
            <a:r>
              <a:rPr lang="en-US" sz="15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8D2E39"/>
                </a:solidFill>
                <a:latin typeface="Arial" pitchFamily="34" charset="0"/>
                <a:ea typeface="Arial" pitchFamily="34" charset="-122"/>
                <a:cs typeface="Arial" pitchFamily="34" charset="-120"/>
              </a:rPr>
              <a:t>Сон, питание, вода, тренировки и отдых работают вместе: без восстановления прогресс замедляется, а утомление растет.
</a:t>
            </a:r>
            <a:endParaRPr lang="en-US" sz="1500" dirty="0"/>
          </a:p>
        </p:txBody>
      </p:sp>
      <p:sp>
        <p:nvSpPr>
          <p:cNvPr id="6" name="Text 2"/>
          <p:cNvSpPr txBox="1"/>
          <p:nvPr/>
        </p:nvSpPr>
        <p:spPr>
          <a:xfrm>
            <a:off x="340175" y="4109300"/>
            <a:ext cx="4336500" cy="468300"/>
          </a:xfrm>
          <a:prstGeom prst="rect">
            <a:avLst/>
          </a:prstGeom>
          <a:noFill/>
          <a:ln/>
        </p:spPr>
        <p:txBody>
          <a:bodyPr wrap="square" lIns="0" tIns="0" rIns="0" bIns="0" rtlCol="0" anchor="b"/>
          <a:lstStyle/>
          <a:p>
            <a:pPr algn="l" indent="0" marL="0">
              <a:lnSpc>
                <a:spcPct val="100000"/>
              </a:lnSpc>
              <a:buNone/>
            </a:pPr>
            <a:r>
              <a:rPr lang="en-US" sz="1400" i="1" dirty="0">
                <a:solidFill>
                  <a:srgbClr val="8D2E39"/>
                </a:solidFill>
                <a:latin typeface="Arial" pitchFamily="34" charset="0"/>
                <a:ea typeface="Arial" pitchFamily="34" charset="-122"/>
                <a:cs typeface="Arial" pitchFamily="34" charset="-120"/>
              </a:rPr>
              <a:t>Учебный пример режима дня для школьников, составленный по теме Sports.
</a:t>
            </a:r>
            <a:endParaRPr lang="en-US" sz="1400" dirty="0"/>
          </a:p>
        </p:txBody>
      </p:sp>
      <p:sp>
        <p:nvSpPr>
          <p:cNvPr id="7" name="Text 3"/>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39228" y="933675"/>
            <a:ext cx="3981793" cy="3966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40175" y="138410"/>
            <a:ext cx="8549100" cy="521700"/>
          </a:xfrm>
          <a:prstGeom prst="rect">
            <a:avLst/>
          </a:prstGeom>
          <a:noFill/>
          <a:ln/>
        </p:spPr>
        <p:txBody>
          <a:bodyPr wrap="square" lIns="0" tIns="0" rIns="0" bIns="0" rtlCol="0" anchor="t"/>
          <a:lstStyle/>
          <a:p>
            <a:pPr algn="l" indent="0" marL="0">
              <a:lnSpc>
                <a:spcPct val="100000"/>
              </a:lnSpc>
              <a:buNone/>
            </a:pPr>
            <a:r>
              <a:rPr lang="en-US" sz="2400" b="1" dirty="0">
                <a:solidFill>
                  <a:srgbClr val="8D2E39"/>
                </a:solidFill>
                <a:latin typeface="Arial" pitchFamily="34" charset="0"/>
                <a:ea typeface="Arial" pitchFamily="34" charset="-122"/>
                <a:cs typeface="Arial" pitchFamily="34" charset="-120"/>
              </a:rPr>
              <a:t>Паралимпийский спорт и сила характера
</a:t>
            </a:r>
            <a:endParaRPr lang="en-US" sz="2400" dirty="0"/>
          </a:p>
        </p:txBody>
      </p:sp>
      <p:sp>
        <p:nvSpPr>
          <p:cNvPr id="9" name="Text 1"/>
          <p:cNvSpPr txBox="1"/>
          <p:nvPr/>
        </p:nvSpPr>
        <p:spPr>
          <a:xfrm>
            <a:off x="4884432" y="1037175"/>
            <a:ext cx="1598100" cy="1764600"/>
          </a:xfrm>
          <a:prstGeom prst="rect">
            <a:avLst/>
          </a:prstGeom>
          <a:noFill/>
          <a:ln/>
        </p:spPr>
        <p:txBody>
          <a:bodyPr wrap="square" lIns="0" tIns="0" rIns="0" bIns="0" rtlCol="0" anchor="t"/>
          <a:lstStyle/>
          <a:p>
            <a:pPr algn="l" indent="0" marL="0">
              <a:lnSpc>
                <a:spcPct val="100000"/>
              </a:lnSpc>
              <a:buNone/>
            </a:pPr>
            <a:r>
              <a:rPr lang="en-US" sz="1250" b="1" dirty="0">
                <a:solidFill>
                  <a:srgbClr val="8D2E39"/>
                </a:solidFill>
                <a:latin typeface="Arial" pitchFamily="34" charset="0"/>
                <a:ea typeface="Arial" pitchFamily="34" charset="-122"/>
                <a:cs typeface="Arial" pitchFamily="34" charset="-120"/>
              </a:rPr>
              <a:t>Равные возможности
</a:t>
            </a:r>
            <a:pPr algn="l" indent="0" marL="0">
              <a:lnSpc>
                <a:spcPct val="100000"/>
              </a:lnSpc>
              <a:buNone/>
            </a:pPr>
            <a:r>
              <a:rPr lang="en-US" sz="625"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071" dirty="0">
                <a:solidFill>
                  <a:srgbClr val="8D2E39"/>
                </a:solidFill>
                <a:latin typeface="Arial" pitchFamily="34" charset="0"/>
                <a:ea typeface="Arial" pitchFamily="34" charset="-122"/>
                <a:cs typeface="Arial" pitchFamily="34" charset="-120"/>
              </a:rPr>
              <a:t>Параспорт помогает людям с особенностями здоровья заниматься спортом на высоком уровне. Адаптированные правила и оборудование делают соревнования честными и безопасными для разных участников.
</a:t>
            </a:r>
            <a:endParaRPr lang="en-US" sz="1250" dirty="0"/>
          </a:p>
        </p:txBody>
      </p:sp>
      <p:sp>
        <p:nvSpPr>
          <p:cNvPr id="10" name="Text 2"/>
          <p:cNvSpPr txBox="1"/>
          <p:nvPr/>
        </p:nvSpPr>
        <p:spPr>
          <a:xfrm>
            <a:off x="4884432" y="3021600"/>
            <a:ext cx="1598100" cy="1764600"/>
          </a:xfrm>
          <a:prstGeom prst="rect">
            <a:avLst/>
          </a:prstGeom>
          <a:noFill/>
          <a:ln/>
        </p:spPr>
        <p:txBody>
          <a:bodyPr wrap="square" lIns="0" tIns="0" rIns="0" bIns="0" rtlCol="0" anchor="t"/>
          <a:lstStyle/>
          <a:p>
            <a:pPr algn="l" indent="0" marL="0">
              <a:lnSpc>
                <a:spcPct val="100000"/>
              </a:lnSpc>
              <a:buNone/>
            </a:pPr>
            <a:r>
              <a:rPr lang="en-US" sz="1400" b="1" dirty="0">
                <a:solidFill>
                  <a:srgbClr val="8D2E39"/>
                </a:solidFill>
                <a:latin typeface="Arial" pitchFamily="34" charset="0"/>
                <a:ea typeface="Arial" pitchFamily="34" charset="-122"/>
                <a:cs typeface="Arial" pitchFamily="34" charset="-120"/>
              </a:rPr>
              <a:t>Сила воли
</a:t>
            </a:r>
            <a:pPr algn="l" indent="0" marL="0">
              <a:lnSpc>
                <a:spcPct val="100000"/>
              </a:lnSpc>
              <a:buNone/>
            </a:pPr>
            <a:r>
              <a:rPr lang="en-US" sz="7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8D2E39"/>
                </a:solidFill>
                <a:latin typeface="Arial" pitchFamily="34" charset="0"/>
                <a:ea typeface="Arial" pitchFamily="34" charset="-122"/>
                <a:cs typeface="Arial" pitchFamily="34" charset="-120"/>
              </a:rPr>
              <a:t>Паралимпийские спортсмены показывают, что успех зависит не только от физических данных, но и от упорства, терпения и готовности каждый день работать над собой.
</a:t>
            </a:r>
            <a:endParaRPr lang="en-US" sz="1400" dirty="0"/>
          </a:p>
        </p:txBody>
      </p:sp>
      <p:sp>
        <p:nvSpPr>
          <p:cNvPr id="11" name="Text 3"/>
          <p:cNvSpPr txBox="1"/>
          <p:nvPr/>
        </p:nvSpPr>
        <p:spPr>
          <a:xfrm>
            <a:off x="7144832" y="1037175"/>
            <a:ext cx="1598100" cy="1764600"/>
          </a:xfrm>
          <a:prstGeom prst="rect">
            <a:avLst/>
          </a:prstGeom>
          <a:noFill/>
          <a:ln/>
        </p:spPr>
        <p:txBody>
          <a:bodyPr wrap="square" lIns="0" tIns="0" rIns="0" bIns="0" rtlCol="0" anchor="t"/>
          <a:lstStyle/>
          <a:p>
            <a:pPr algn="l" indent="0" marL="0">
              <a:lnSpc>
                <a:spcPct val="100000"/>
              </a:lnSpc>
              <a:buNone/>
            </a:pPr>
            <a:r>
              <a:rPr lang="en-US" sz="1359" b="1" dirty="0">
                <a:solidFill>
                  <a:srgbClr val="8D2E39"/>
                </a:solidFill>
                <a:latin typeface="Arial" pitchFamily="34" charset="0"/>
                <a:ea typeface="Arial" pitchFamily="34" charset="-122"/>
                <a:cs typeface="Arial" pitchFamily="34" charset="-120"/>
              </a:rPr>
              <a:t>Уважение к сопернику
</a:t>
            </a:r>
            <a:pPr algn="l" indent="0" marL="0">
              <a:lnSpc>
                <a:spcPct val="100000"/>
              </a:lnSpc>
              <a:buNone/>
            </a:pPr>
            <a:r>
              <a:rPr lang="en-US" sz="679"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165" dirty="0">
                <a:solidFill>
                  <a:srgbClr val="8D2E39"/>
                </a:solidFill>
                <a:latin typeface="Arial" pitchFamily="34" charset="0"/>
                <a:ea typeface="Arial" pitchFamily="34" charset="-122"/>
                <a:cs typeface="Arial" pitchFamily="34" charset="-120"/>
              </a:rPr>
              <a:t>Такие соревнования учат видеть в спорте прежде всего мастерство, а не ограничения. Это развивает уважение, ответственность и умение поддерживать других.
</a:t>
            </a:r>
            <a:endParaRPr lang="en-US" sz="1359" dirty="0"/>
          </a:p>
        </p:txBody>
      </p:sp>
      <p:sp>
        <p:nvSpPr>
          <p:cNvPr id="12" name="Text 4"/>
          <p:cNvSpPr txBox="1"/>
          <p:nvPr/>
        </p:nvSpPr>
        <p:spPr>
          <a:xfrm>
            <a:off x="7144832" y="3021600"/>
            <a:ext cx="1598100" cy="1764600"/>
          </a:xfrm>
          <a:prstGeom prst="rect">
            <a:avLst/>
          </a:prstGeom>
          <a:noFill/>
          <a:ln/>
        </p:spPr>
        <p:txBody>
          <a:bodyPr wrap="square" lIns="0" tIns="0" rIns="0" bIns="0" rtlCol="0" anchor="t"/>
          <a:lstStyle/>
          <a:p>
            <a:pPr algn="l" indent="0" marL="0">
              <a:lnSpc>
                <a:spcPct val="100000"/>
              </a:lnSpc>
              <a:buNone/>
            </a:pPr>
            <a:r>
              <a:rPr lang="en-US" sz="1379" b="1" dirty="0">
                <a:solidFill>
                  <a:srgbClr val="8D2E39"/>
                </a:solidFill>
                <a:latin typeface="Arial" pitchFamily="34" charset="0"/>
                <a:ea typeface="Arial" pitchFamily="34" charset="-122"/>
                <a:cs typeface="Arial" pitchFamily="34" charset="-120"/>
              </a:rPr>
              <a:t>Пример для всех
</a:t>
            </a:r>
            <a:pPr algn="l" indent="0" marL="0">
              <a:lnSpc>
                <a:spcPct val="100000"/>
              </a:lnSpc>
              <a:buNone/>
            </a:pPr>
            <a:r>
              <a:rPr lang="en-US" sz="69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182" dirty="0">
                <a:solidFill>
                  <a:srgbClr val="8D2E39"/>
                </a:solidFill>
                <a:latin typeface="Arial" pitchFamily="34" charset="0"/>
                <a:ea typeface="Arial" pitchFamily="34" charset="-122"/>
                <a:cs typeface="Arial" pitchFamily="34" charset="-120"/>
              </a:rPr>
              <a:t>Истории паралимпийцев вдохновляют школьников не сдаваться после трудностей. Они напоминают, что courage, discipline and perseverance важны в спорте и в жизни.
</a:t>
            </a:r>
            <a:endParaRPr lang="en-US" sz="1379" dirty="0"/>
          </a:p>
        </p:txBody>
      </p:sp>
      <p:sp>
        <p:nvSpPr>
          <p:cNvPr id="13" name="Text 5"/>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786756" y="1009050"/>
            <a:ext cx="3815939" cy="3649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40175" y="138410"/>
            <a:ext cx="8549100" cy="521700"/>
          </a:xfrm>
          <a:prstGeom prst="rect">
            <a:avLst/>
          </a:prstGeom>
          <a:noFill/>
          <a:ln/>
        </p:spPr>
        <p:txBody>
          <a:bodyPr wrap="square" lIns="0" tIns="0" rIns="0" bIns="0" rtlCol="0" anchor="t"/>
          <a:lstStyle/>
          <a:p>
            <a:pPr algn="l" indent="0" marL="0">
              <a:lnSpc>
                <a:spcPct val="100000"/>
              </a:lnSpc>
              <a:buNone/>
            </a:pPr>
            <a:r>
              <a:rPr lang="en-US" sz="2500" b="1" dirty="0">
                <a:solidFill>
                  <a:srgbClr val="8D2E39"/>
                </a:solidFill>
                <a:latin typeface="Arial" pitchFamily="34" charset="0"/>
                <a:ea typeface="Arial" pitchFamily="34" charset="-122"/>
                <a:cs typeface="Arial" pitchFamily="34" charset="-120"/>
              </a:rPr>
              <a:t>Спорт, экранное время и настроение подростка
</a:t>
            </a:r>
            <a:endParaRPr lang="en-US" sz="2500" dirty="0"/>
          </a:p>
        </p:txBody>
      </p:sp>
      <p:sp>
        <p:nvSpPr>
          <p:cNvPr id="7" name="Text 1"/>
          <p:cNvSpPr txBox="1"/>
          <p:nvPr/>
        </p:nvSpPr>
        <p:spPr>
          <a:xfrm>
            <a:off x="554070" y="1314054"/>
            <a:ext cx="3430800" cy="2979000"/>
          </a:xfrm>
          <a:prstGeom prst="rect">
            <a:avLst/>
          </a:prstGeom>
          <a:noFill/>
          <a:ln/>
        </p:spPr>
        <p:txBody>
          <a:bodyPr wrap="square" lIns="0" tIns="0" rIns="0" bIns="0" rtlCol="0" anchor="ctr"/>
          <a:lstStyle/>
          <a:p>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Чем больше движения в течение дня, тем легче сохранять бодрость, внимание и ровное настроение во время учебы и дома.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График показывает: активность поддерживает самочувствие, а чрезмерное время у экрана часто связано с усталостью и снижением концентрации.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8D2E39"/>
                </a:solidFill>
                <a:latin typeface="Arial" pitchFamily="34" charset="0"/>
                <a:ea typeface="Arial" pitchFamily="34" charset="-122"/>
                <a:cs typeface="Arial" pitchFamily="34" charset="-120"/>
              </a:rPr>
              <a:t>Иллюстративная учебная модель для обсуждения привычек подростков; значения условные.
</a:t>
            </a:r>
            <a:endParaRPr lang="en-US" sz="1400" dirty="0"/>
          </a:p>
        </p:txBody>
      </p:sp>
      <p:sp>
        <p:nvSpPr>
          <p:cNvPr id="8" name="Text 2"/>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CDBE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47824" y="923925"/>
            <a:ext cx="1790402" cy="1714500"/>
          </a:xfrm>
          <a:prstGeom prst="rect">
            <a:avLst/>
          </a:prstGeom>
        </p:spPr>
      </p:pic>
      <p:pic>
        <p:nvPicPr>
          <p:cNvPr id="4" name="Image 2" descr="preencoded.png">    </p:cNvPr>
          <p:cNvPicPr>
            <a:picLocks noChangeAspect="1"/>
          </p:cNvPicPr>
          <p:nvPr/>
        </p:nvPicPr>
        <p:blipFill>
          <a:blip r:embed="rId3"/>
          <a:stretch>
            <a:fillRect/>
          </a:stretch>
        </p:blipFill>
        <p:spPr>
          <a:xfrm>
            <a:off x="3676799" y="923925"/>
            <a:ext cx="1790402" cy="1714500"/>
          </a:xfrm>
          <a:prstGeom prst="rect">
            <a:avLst/>
          </a:prstGeom>
        </p:spPr>
      </p:pic>
      <p:pic>
        <p:nvPicPr>
          <p:cNvPr id="5" name="Image 3" descr="preencoded.png">    </p:cNvPr>
          <p:cNvPicPr>
            <a:picLocks noChangeAspect="1"/>
          </p:cNvPicPr>
          <p:nvPr/>
        </p:nvPicPr>
        <p:blipFill>
          <a:blip r:embed="rId4"/>
          <a:stretch>
            <a:fillRect/>
          </a:stretch>
        </p:blipFill>
        <p:spPr>
          <a:xfrm>
            <a:off x="6910499" y="923925"/>
            <a:ext cx="1790402" cy="1714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42950" y="224125"/>
            <a:ext cx="8258100" cy="521700"/>
          </a:xfrm>
          <a:prstGeom prst="rect">
            <a:avLst/>
          </a:prstGeom>
          <a:noFill/>
          <a:ln/>
        </p:spPr>
        <p:txBody>
          <a:bodyPr wrap="square" lIns="0" tIns="0" rIns="0" bIns="0" rtlCol="0" anchor="t"/>
          <a:lstStyle/>
          <a:p>
            <a:pPr algn="l" indent="0" marL="0">
              <a:lnSpc>
                <a:spcPct val="100000"/>
              </a:lnSpc>
              <a:buNone/>
            </a:pPr>
            <a:r>
              <a:rPr lang="en-US" sz="2500" b="1" dirty="0">
                <a:solidFill>
                  <a:srgbClr val="8D2E39"/>
                </a:solidFill>
                <a:latin typeface="Arial" pitchFamily="34" charset="0"/>
                <a:ea typeface="Arial" pitchFamily="34" charset="-122"/>
                <a:cs typeface="Arial" pitchFamily="34" charset="-120"/>
              </a:rPr>
              <a:t>Известные спортсмены как пример трудолюбия
</a:t>
            </a:r>
            <a:endParaRPr lang="en-US" sz="2500" dirty="0"/>
          </a:p>
        </p:txBody>
      </p:sp>
      <p:sp>
        <p:nvSpPr>
          <p:cNvPr id="8" name="Text 1"/>
          <p:cNvSpPr txBox="1"/>
          <p:nvPr/>
        </p:nvSpPr>
        <p:spPr>
          <a:xfrm>
            <a:off x="85725" y="3325835"/>
            <a:ext cx="2638500" cy="1609800"/>
          </a:xfrm>
          <a:prstGeom prst="rect">
            <a:avLst/>
          </a:prstGeom>
          <a:noFill/>
          <a:ln/>
        </p:spPr>
        <p:txBody>
          <a:bodyPr wrap="square" lIns="0" tIns="0" rIns="0" bIns="0" rtlCol="0" anchor="t"/>
          <a:lstStyle/>
          <a:p>
            <a:pPr algn="ctr" indent="0" marL="0">
              <a:lnSpc>
                <a:spcPct val="100000"/>
              </a:lnSpc>
              <a:buNone/>
            </a:pPr>
            <a:r>
              <a:rPr lang="en-US" sz="1400" b="1" dirty="0">
                <a:solidFill>
                  <a:srgbClr val="8D2E39"/>
                </a:solidFill>
                <a:latin typeface="Arial" pitchFamily="34" charset="0"/>
                <a:ea typeface="Arial" pitchFamily="34" charset="-122"/>
                <a:cs typeface="Arial" pitchFamily="34" charset="-120"/>
              </a:rPr>
              <a:t>Усэйн Болт: скорость, которая стала легендой
</a:t>
            </a:r>
            <a:pPr algn="ctr"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8D2E39"/>
                </a:solidFill>
                <a:latin typeface="Arial" pitchFamily="34" charset="0"/>
                <a:ea typeface="Arial" pitchFamily="34" charset="-122"/>
                <a:cs typeface="Arial" pitchFamily="34" charset="-120"/>
              </a:rPr>
              <a:t>Усэйн Болт вошёл в историю лёгкой атлетики благодаря выдающимся результатам и уверенности на дистанции. Его успех не появился случайно: за рекордами стоят годы тренировок, дисциплина и работа над техникой старта и финиша.
</a:t>
            </a:r>
            <a:endParaRPr lang="en-US" sz="1400" dirty="0"/>
          </a:p>
        </p:txBody>
      </p:sp>
      <p:sp>
        <p:nvSpPr>
          <p:cNvPr id="9" name="Text 2"/>
          <p:cNvSpPr txBox="1"/>
          <p:nvPr/>
        </p:nvSpPr>
        <p:spPr>
          <a:xfrm>
            <a:off x="3252750" y="3325835"/>
            <a:ext cx="2638500" cy="1609800"/>
          </a:xfrm>
          <a:prstGeom prst="rect">
            <a:avLst/>
          </a:prstGeom>
          <a:noFill/>
          <a:ln/>
        </p:spPr>
        <p:txBody>
          <a:bodyPr wrap="square" lIns="0" tIns="0" rIns="0" bIns="0" rtlCol="0" anchor="t"/>
          <a:lstStyle/>
          <a:p>
            <a:pPr algn="ctr" indent="0" marL="0">
              <a:lnSpc>
                <a:spcPct val="100000"/>
              </a:lnSpc>
              <a:buNone/>
            </a:pPr>
            <a:r>
              <a:rPr lang="en-US" sz="1364" b="1" dirty="0">
                <a:solidFill>
                  <a:srgbClr val="8D2E39"/>
                </a:solidFill>
                <a:latin typeface="Arial" pitchFamily="34" charset="0"/>
                <a:ea typeface="Arial" pitchFamily="34" charset="-122"/>
                <a:cs typeface="Arial" pitchFamily="34" charset="-120"/>
              </a:rPr>
              <a:t>Майкл Фелпс: путь через ежедневную работу
</a:t>
            </a:r>
            <a:pPr algn="ctr" indent="0" marL="0">
              <a:lnSpc>
                <a:spcPct val="100000"/>
              </a:lnSpc>
              <a:buNone/>
            </a:pPr>
            <a:r>
              <a:rPr lang="en-US" sz="585" dirty="0">
                <a:solidFill>
                  <a:srgbClr val="8D2E39"/>
                </a:solidFill>
                <a:latin typeface="Arial" pitchFamily="34" charset="0"/>
                <a:ea typeface="Arial" pitchFamily="34" charset="-122"/>
                <a:cs typeface="Arial" pitchFamily="34" charset="-120"/>
              </a:rPr>
              <a:t>
</a:t>
            </a:r>
            <a:pPr algn="ctr" indent="0" marL="0">
              <a:lnSpc>
                <a:spcPct val="100000"/>
              </a:lnSpc>
              <a:buNone/>
            </a:pPr>
            <a:r>
              <a:rPr lang="en-US" sz="1170" dirty="0">
                <a:solidFill>
                  <a:srgbClr val="8D2E39"/>
                </a:solidFill>
                <a:latin typeface="Arial" pitchFamily="34" charset="0"/>
                <a:ea typeface="Arial" pitchFamily="34" charset="-122"/>
                <a:cs typeface="Arial" pitchFamily="34" charset="-120"/>
              </a:rPr>
              <a:t>Майкл Фелпс прославился в плавании не только победами, но и огромным объёмом подготовки. Его пример показывает, что victory требует режима, выносливости и умения сохранять концентрацию на каждой тренировке и на каждом заплыве.
</a:t>
            </a:r>
            <a:endParaRPr lang="en-US" sz="1364" dirty="0"/>
          </a:p>
        </p:txBody>
      </p:sp>
      <p:sp>
        <p:nvSpPr>
          <p:cNvPr id="10" name="Text 3"/>
          <p:cNvSpPr txBox="1"/>
          <p:nvPr/>
        </p:nvSpPr>
        <p:spPr>
          <a:xfrm>
            <a:off x="6419775" y="3325835"/>
            <a:ext cx="2638500" cy="1609800"/>
          </a:xfrm>
          <a:prstGeom prst="rect">
            <a:avLst/>
          </a:prstGeom>
          <a:noFill/>
          <a:ln/>
        </p:spPr>
        <p:txBody>
          <a:bodyPr wrap="square" lIns="0" tIns="0" rIns="0" bIns="0" rtlCol="0" anchor="t"/>
          <a:lstStyle/>
          <a:p>
            <a:pPr algn="ctr" indent="0" marL="0">
              <a:lnSpc>
                <a:spcPct val="100000"/>
              </a:lnSpc>
              <a:buNone/>
            </a:pPr>
            <a:r>
              <a:rPr lang="en-US" sz="1364" b="1" dirty="0">
                <a:solidFill>
                  <a:srgbClr val="8D2E39"/>
                </a:solidFill>
                <a:latin typeface="Arial" pitchFamily="34" charset="0"/>
                <a:ea typeface="Arial" pitchFamily="34" charset="-122"/>
                <a:cs typeface="Arial" pitchFamily="34" charset="-120"/>
              </a:rPr>
              <a:t>Симона Байлз: мастерство и смелость
</a:t>
            </a:r>
            <a:pPr algn="ctr" indent="0" marL="0">
              <a:lnSpc>
                <a:spcPct val="100000"/>
              </a:lnSpc>
              <a:buNone/>
            </a:pPr>
            <a:r>
              <a:rPr lang="en-US" sz="585" dirty="0">
                <a:solidFill>
                  <a:srgbClr val="8D2E39"/>
                </a:solidFill>
                <a:latin typeface="Arial" pitchFamily="34" charset="0"/>
                <a:ea typeface="Arial" pitchFamily="34" charset="-122"/>
                <a:cs typeface="Arial" pitchFamily="34" charset="-120"/>
              </a:rPr>
              <a:t>
</a:t>
            </a:r>
            <a:pPr algn="ctr" indent="0" marL="0">
              <a:lnSpc>
                <a:spcPct val="100000"/>
              </a:lnSpc>
              <a:buNone/>
            </a:pPr>
            <a:r>
              <a:rPr lang="en-US" sz="1170" dirty="0">
                <a:solidFill>
                  <a:srgbClr val="8D2E39"/>
                </a:solidFill>
                <a:latin typeface="Arial" pitchFamily="34" charset="0"/>
                <a:ea typeface="Arial" pitchFamily="34" charset="-122"/>
                <a:cs typeface="Arial" pitchFamily="34" charset="-120"/>
              </a:rPr>
              <a:t>Симона Байлз стала символом гимнастики благодаря сложности элементов и точности исполнения. Её история напоминает, что achievement приходит через смелость пробовать трудные упражнения, признавать ошибки и снова возвращаться к тренировкам.
</a:t>
            </a:r>
            <a:endParaRPr lang="en-US" sz="1364" dirty="0"/>
          </a:p>
        </p:txBody>
      </p:sp>
      <p:sp>
        <p:nvSpPr>
          <p:cNvPr id="11" name="Text 4"/>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1350" y="1428571"/>
            <a:ext cx="8181300" cy="3228709"/>
          </a:xfrm>
          <a:prstGeom prst="rect">
            <a:avLst/>
          </a:prstGeom>
        </p:spPr>
      </p:pic>
      <p:sp>
        <p:nvSpPr>
          <p:cNvPr id="4" name="Text 0"/>
          <p:cNvSpPr txBox="1"/>
          <p:nvPr/>
        </p:nvSpPr>
        <p:spPr>
          <a:xfrm>
            <a:off x="481350" y="448450"/>
            <a:ext cx="8181300" cy="887700"/>
          </a:xfrm>
          <a:prstGeom prst="rect">
            <a:avLst/>
          </a:prstGeom>
          <a:noFill/>
          <a:ln/>
        </p:spPr>
        <p:txBody>
          <a:bodyPr wrap="square" lIns="0" tIns="0" rIns="0" bIns="0" rtlCol="0" anchor="t"/>
          <a:lstStyle/>
          <a:p>
            <a:pPr algn="l" indent="0" marL="0">
              <a:lnSpc>
                <a:spcPct val="100000"/>
              </a:lnSpc>
              <a:buNone/>
            </a:pPr>
            <a:r>
              <a:rPr lang="en-US" sz="2500" b="1" dirty="0">
                <a:solidFill>
                  <a:srgbClr val="8D2E39"/>
                </a:solidFill>
                <a:latin typeface="Arial" pitchFamily="34" charset="0"/>
                <a:ea typeface="Arial" pitchFamily="34" charset="-122"/>
                <a:cs typeface="Arial" pitchFamily="34" charset="-120"/>
              </a:rPr>
              <a:t>Как выбрать спорт, который подойдёт школьнику
</a:t>
            </a:r>
            <a:pPr algn="l" indent="0" marL="0">
              <a:lnSpc>
                <a:spcPct val="100000"/>
              </a:lnSpc>
              <a:buNone/>
            </a:pPr>
            <a:r>
              <a:rPr lang="en-US" sz="8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Алгоритм выбора строится на интересах, возможностях здоровья и реальных условиях занятий.
</a:t>
            </a:r>
            <a:endParaRPr lang="en-US" sz="2500" dirty="0"/>
          </a:p>
        </p:txBody>
      </p:sp>
      <p:sp>
        <p:nvSpPr>
          <p:cNvPr id="5" name="Text 1"/>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CDBE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79200" y="1145885"/>
            <a:ext cx="246600" cy="19728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739975" y="1126925"/>
            <a:ext cx="235200" cy="2352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989350" y="1145885"/>
            <a:ext cx="246600" cy="19728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2152725" y="3284800"/>
            <a:ext cx="205800" cy="2352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5386700" y="3284800"/>
            <a:ext cx="205800" cy="235200"/>
          </a:xfrm>
          <a:prstGeom prst="rect">
            <a:avLst/>
          </a:prstGeom>
        </p:spPr>
      </p:pic>
      <p:sp>
        <p:nvSpPr>
          <p:cNvPr id="13" name="Text 0"/>
          <p:cNvSpPr txBox="1"/>
          <p:nvPr/>
        </p:nvSpPr>
        <p:spPr>
          <a:xfrm>
            <a:off x="340175" y="138400"/>
            <a:ext cx="8473200" cy="521700"/>
          </a:xfrm>
          <a:prstGeom prst="rect">
            <a:avLst/>
          </a:prstGeom>
          <a:noFill/>
          <a:ln/>
        </p:spPr>
        <p:txBody>
          <a:bodyPr wrap="square" lIns="0" tIns="0" rIns="0" bIns="0" rtlCol="0" anchor="t"/>
          <a:lstStyle/>
          <a:p>
            <a:pPr algn="l" indent="0" marL="0">
              <a:lnSpc>
                <a:spcPct val="100000"/>
              </a:lnSpc>
              <a:buNone/>
            </a:pPr>
            <a:r>
              <a:rPr lang="en-US" sz="2500" b="1" dirty="0">
                <a:solidFill>
                  <a:srgbClr val="8D2E39"/>
                </a:solidFill>
                <a:latin typeface="Arial" pitchFamily="34" charset="0"/>
                <a:ea typeface="Arial" pitchFamily="34" charset="-122"/>
                <a:cs typeface="Arial" pitchFamily="34" charset="-120"/>
              </a:rPr>
              <a:t>Спорт в школе и в свободное время
</a:t>
            </a:r>
            <a:endParaRPr lang="en-US" sz="2500" dirty="0"/>
          </a:p>
        </p:txBody>
      </p:sp>
      <p:sp>
        <p:nvSpPr>
          <p:cNvPr id="14" name="Text 1"/>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18</a:t>
            </a:r>
            <a:endParaRPr lang="en-US" sz="1000" dirty="0"/>
          </a:p>
        </p:txBody>
      </p:sp>
      <p:sp>
        <p:nvSpPr>
          <p:cNvPr id="15" name="Text 2"/>
          <p:cNvSpPr txBox="1"/>
          <p:nvPr/>
        </p:nvSpPr>
        <p:spPr>
          <a:xfrm>
            <a:off x="479200" y="1491250"/>
            <a:ext cx="1654893" cy="1113767"/>
          </a:xfrm>
          <a:prstGeom prst="rect">
            <a:avLst/>
          </a:prstGeom>
          <a:noFill/>
          <a:ln/>
        </p:spPr>
        <p:txBody>
          <a:bodyPr wrap="square" lIns="0" tIns="0" rIns="0" bIns="0" rtlCol="0" anchor="t"/>
          <a:lstStyle/>
          <a:p>
            <a:pPr algn="l" indent="0" marL="0">
              <a:lnSpc>
                <a:spcPct val="100000"/>
              </a:lnSpc>
              <a:buNone/>
            </a:pPr>
            <a:r>
              <a:rPr lang="en-US" sz="1162" b="1" dirty="0">
                <a:solidFill>
                  <a:srgbClr val="8D2E39"/>
                </a:solidFill>
                <a:latin typeface="Arial" pitchFamily="34" charset="0"/>
                <a:ea typeface="Arial" pitchFamily="34" charset="-122"/>
                <a:cs typeface="Arial" pitchFamily="34" charset="-120"/>
              </a:rPr>
              <a:t>Уроки физкультуры
</a:t>
            </a:r>
            <a:pPr algn="l" indent="0" marL="0">
              <a:lnSpc>
                <a:spcPct val="100000"/>
              </a:lnSpc>
              <a:buNone/>
            </a:pPr>
            <a:r>
              <a:rPr lang="en-US" sz="701"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975" dirty="0">
                <a:solidFill>
                  <a:srgbClr val="8D2E39"/>
                </a:solidFill>
                <a:latin typeface="Arial" pitchFamily="34" charset="0"/>
                <a:ea typeface="Arial" pitchFamily="34" charset="-122"/>
                <a:cs typeface="Arial" pitchFamily="34" charset="-120"/>
              </a:rPr>
              <a:t>Школьные занятия помогают двигаться регулярно и безопасно. На уроках можно развивать выносливость, координацию и умение работать по правилам вместе с классом.
</a:t>
            </a:r>
            <a:endParaRPr lang="en-US" sz="1162" dirty="0"/>
          </a:p>
        </p:txBody>
      </p:sp>
      <p:sp>
        <p:nvSpPr>
          <p:cNvPr id="16" name="Text 3"/>
          <p:cNvSpPr txBox="1"/>
          <p:nvPr/>
        </p:nvSpPr>
        <p:spPr>
          <a:xfrm>
            <a:off x="3734281" y="1491250"/>
            <a:ext cx="1654893" cy="1113767"/>
          </a:xfrm>
          <a:prstGeom prst="rect">
            <a:avLst/>
          </a:prstGeom>
          <a:noFill/>
          <a:ln/>
        </p:spPr>
        <p:txBody>
          <a:bodyPr wrap="square" lIns="0" tIns="0" rIns="0" bIns="0" rtlCol="0" anchor="t"/>
          <a:lstStyle/>
          <a:p>
            <a:pPr algn="l" indent="0" marL="0">
              <a:lnSpc>
                <a:spcPct val="100000"/>
              </a:lnSpc>
              <a:buNone/>
            </a:pPr>
            <a:r>
              <a:rPr lang="en-US" sz="1165" b="1" dirty="0">
                <a:solidFill>
                  <a:srgbClr val="8D2E39"/>
                </a:solidFill>
                <a:latin typeface="Arial" pitchFamily="34" charset="0"/>
                <a:ea typeface="Arial" pitchFamily="34" charset="-122"/>
                <a:cs typeface="Arial" pitchFamily="34" charset="-120"/>
              </a:rPr>
              <a:t>Игры во дворе
</a:t>
            </a:r>
            <a:pPr algn="l" indent="0" marL="0">
              <a:lnSpc>
                <a:spcPct val="100000"/>
              </a:lnSpc>
              <a:buNone/>
            </a:pPr>
            <a:r>
              <a:rPr lang="en-US" sz="703"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978" dirty="0">
                <a:solidFill>
                  <a:srgbClr val="8D2E39"/>
                </a:solidFill>
                <a:latin typeface="Arial" pitchFamily="34" charset="0"/>
                <a:ea typeface="Arial" pitchFamily="34" charset="-122"/>
                <a:cs typeface="Arial" pitchFamily="34" charset="-120"/>
              </a:rPr>
              <a:t>Футбол, волейбол и баскетбол делают свободное время более активным. Такие игры учат быстро принимать решения, соблюдать правила и уважать партнёров.
</a:t>
            </a:r>
            <a:endParaRPr lang="en-US" sz="1165" dirty="0"/>
          </a:p>
        </p:txBody>
      </p:sp>
      <p:sp>
        <p:nvSpPr>
          <p:cNvPr id="17" name="Text 4"/>
          <p:cNvSpPr txBox="1"/>
          <p:nvPr/>
        </p:nvSpPr>
        <p:spPr>
          <a:xfrm>
            <a:off x="6989355" y="1485124"/>
            <a:ext cx="1654893" cy="1113767"/>
          </a:xfrm>
          <a:prstGeom prst="rect">
            <a:avLst/>
          </a:prstGeom>
          <a:noFill/>
          <a:ln/>
        </p:spPr>
        <p:txBody>
          <a:bodyPr wrap="square" lIns="0" tIns="0" rIns="0" bIns="0" rtlCol="0" anchor="t"/>
          <a:lstStyle/>
          <a:p>
            <a:pPr algn="l" indent="0" marL="0">
              <a:lnSpc>
                <a:spcPct val="100000"/>
              </a:lnSpc>
              <a:buNone/>
            </a:pPr>
            <a:r>
              <a:rPr lang="en-US" sz="1102" b="1" dirty="0">
                <a:solidFill>
                  <a:srgbClr val="8D2E39"/>
                </a:solidFill>
                <a:latin typeface="Arial" pitchFamily="34" charset="0"/>
                <a:ea typeface="Arial" pitchFamily="34" charset="-122"/>
                <a:cs typeface="Arial" pitchFamily="34" charset="-120"/>
              </a:rPr>
              <a:t>Движение каждый день
</a:t>
            </a:r>
            <a:pPr algn="l" indent="0" marL="0">
              <a:lnSpc>
                <a:spcPct val="100000"/>
              </a:lnSpc>
              <a:buNone/>
            </a:pPr>
            <a:r>
              <a:rPr lang="en-US" sz="665"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925" dirty="0">
                <a:solidFill>
                  <a:srgbClr val="8D2E39"/>
                </a:solidFill>
                <a:latin typeface="Arial" pitchFamily="34" charset="0"/>
                <a:ea typeface="Arial" pitchFamily="34" charset="-122"/>
                <a:cs typeface="Arial" pitchFamily="34" charset="-120"/>
              </a:rPr>
              <a:t>Танцы и езда на велосипеде помогают оставаться активными даже вне спортивной секции. Главное — выбрать занятие, которое приносит радость и подходит по возрасту.
</a:t>
            </a:r>
            <a:endParaRPr lang="en-US" sz="1102" dirty="0"/>
          </a:p>
        </p:txBody>
      </p:sp>
      <p:sp>
        <p:nvSpPr>
          <p:cNvPr id="18" name="Text 5"/>
          <p:cNvSpPr txBox="1"/>
          <p:nvPr/>
        </p:nvSpPr>
        <p:spPr>
          <a:xfrm>
            <a:off x="2132337" y="3617375"/>
            <a:ext cx="1654893" cy="1113767"/>
          </a:xfrm>
          <a:prstGeom prst="rect">
            <a:avLst/>
          </a:prstGeom>
          <a:noFill/>
          <a:ln/>
        </p:spPr>
        <p:txBody>
          <a:bodyPr wrap="square" lIns="0" tIns="0" rIns="0" bIns="0" rtlCol="0" anchor="t"/>
          <a:lstStyle/>
          <a:p>
            <a:pPr algn="l" indent="0" marL="0">
              <a:lnSpc>
                <a:spcPct val="100000"/>
              </a:lnSpc>
              <a:buNone/>
            </a:pPr>
            <a:r>
              <a:rPr lang="en-US" sz="1171" b="1" dirty="0">
                <a:solidFill>
                  <a:srgbClr val="8D2E39"/>
                </a:solidFill>
                <a:latin typeface="Arial" pitchFamily="34" charset="0"/>
                <a:ea typeface="Arial" pitchFamily="34" charset="-122"/>
                <a:cs typeface="Arial" pitchFamily="34" charset="-120"/>
              </a:rPr>
              <a:t>Активные перемены
</a:t>
            </a:r>
            <a:pPr algn="l" indent="0" marL="0">
              <a:lnSpc>
                <a:spcPct val="100000"/>
              </a:lnSpc>
              <a:buNone/>
            </a:pPr>
            <a:r>
              <a:rPr lang="en-US" sz="706"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983" dirty="0">
                <a:solidFill>
                  <a:srgbClr val="8D2E39"/>
                </a:solidFill>
                <a:latin typeface="Arial" pitchFamily="34" charset="0"/>
                <a:ea typeface="Arial" pitchFamily="34" charset="-122"/>
                <a:cs typeface="Arial" pitchFamily="34" charset="-120"/>
              </a:rPr>
              <a:t>Короткие подвижные игры во время перемен помогают взбодриться после сидения за партой. Несложные движения улучшают настроение и уменьшают усталость.
</a:t>
            </a:r>
            <a:endParaRPr lang="en-US" sz="1171" dirty="0"/>
          </a:p>
        </p:txBody>
      </p:sp>
      <p:sp>
        <p:nvSpPr>
          <p:cNvPr id="19" name="Text 6"/>
          <p:cNvSpPr txBox="1"/>
          <p:nvPr/>
        </p:nvSpPr>
        <p:spPr>
          <a:xfrm>
            <a:off x="5366296" y="3617375"/>
            <a:ext cx="1654893" cy="1113767"/>
          </a:xfrm>
          <a:prstGeom prst="rect">
            <a:avLst/>
          </a:prstGeom>
          <a:noFill/>
          <a:ln/>
        </p:spPr>
        <p:txBody>
          <a:bodyPr wrap="square" lIns="0" tIns="0" rIns="0" bIns="0" rtlCol="0" anchor="t"/>
          <a:lstStyle/>
          <a:p>
            <a:pPr algn="l" indent="0" marL="0">
              <a:lnSpc>
                <a:spcPct val="100000"/>
              </a:lnSpc>
              <a:buNone/>
            </a:pPr>
            <a:r>
              <a:rPr lang="en-US" sz="1223" b="1" dirty="0">
                <a:solidFill>
                  <a:srgbClr val="8D2E39"/>
                </a:solidFill>
                <a:latin typeface="Arial" pitchFamily="34" charset="0"/>
                <a:ea typeface="Arial" pitchFamily="34" charset="-122"/>
                <a:cs typeface="Arial" pitchFamily="34" charset="-120"/>
              </a:rPr>
              <a:t>Бег и эстафеты
</a:t>
            </a:r>
            <a:pPr algn="l" indent="0" marL="0">
              <a:lnSpc>
                <a:spcPct val="100000"/>
              </a:lnSpc>
              <a:buNone/>
            </a:pPr>
            <a:r>
              <a:rPr lang="en-US" sz="737"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026" dirty="0">
                <a:solidFill>
                  <a:srgbClr val="8D2E39"/>
                </a:solidFill>
                <a:latin typeface="Arial" pitchFamily="34" charset="0"/>
                <a:ea typeface="Arial" pitchFamily="34" charset="-122"/>
                <a:cs typeface="Arial" pitchFamily="34" charset="-120"/>
              </a:rPr>
              <a:t>Беговые игры и эстафеты развивают скорость, ловкость и реакцию. Они подходят для школьников 7 класса и не требуют сложного оборудования.
</a:t>
            </a:r>
            <a:endParaRPr lang="en-US" sz="1223"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83725" y="2294478"/>
            <a:ext cx="4022400" cy="160304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890775" y="1592475"/>
            <a:ext cx="3701700" cy="3007200"/>
          </a:xfrm>
          <a:prstGeom prst="rect">
            <a:avLst/>
          </a:prstGeom>
          <a:noFill/>
          <a:ln/>
        </p:spPr>
        <p:txBody>
          <a:bodyPr wrap="square" lIns="0" tIns="0" rIns="0" bIns="0" rtlCol="0" anchor="ctr"/>
          <a:lstStyle/>
          <a:p>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Таблица показывает, как поведение на тренировке связано с результатом. Эти слова легко использовать и на уроке английского, и в разговоре о спорте.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8D2E39"/>
                </a:solidFill>
                <a:latin typeface="Arial" pitchFamily="34" charset="0"/>
                <a:ea typeface="Arial" pitchFamily="34" charset="-122"/>
                <a:cs typeface="Arial" pitchFamily="34" charset="-120"/>
              </a:rPr>
              <a:t>Спортивные ценности помогают не только побеждать, но и строить доверие, учиться честной игре и добиваться постепенного прогресса.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600" dirty="0">
                <a:solidFill>
                  <a:srgbClr val="8D2E39"/>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8D2E39"/>
                </a:solidFill>
                <a:latin typeface="Arial" pitchFamily="34" charset="0"/>
                <a:ea typeface="Arial" pitchFamily="34" charset="-122"/>
                <a:cs typeface="Arial" pitchFamily="34" charset="-120"/>
              </a:rPr>
              <a:t>Учебная таблица по теме Sports, составленная для 7 класса.
</a:t>
            </a:r>
            <a:endParaRPr lang="en-US" sz="1400" dirty="0"/>
          </a:p>
        </p:txBody>
      </p:sp>
      <p:sp>
        <p:nvSpPr>
          <p:cNvPr id="6" name="Text 1"/>
          <p:cNvSpPr txBox="1"/>
          <p:nvPr/>
        </p:nvSpPr>
        <p:spPr>
          <a:xfrm>
            <a:off x="4890775" y="543900"/>
            <a:ext cx="3701700" cy="883800"/>
          </a:xfrm>
          <a:prstGeom prst="rect">
            <a:avLst/>
          </a:prstGeom>
          <a:noFill/>
          <a:ln/>
        </p:spPr>
        <p:txBody>
          <a:bodyPr wrap="square" lIns="0" tIns="0" rIns="0" bIns="0" rtlCol="0" anchor="t"/>
          <a:lstStyle/>
          <a:p>
            <a:pPr algn="l" indent="0" marL="0">
              <a:lnSpc>
                <a:spcPct val="100000"/>
              </a:lnSpc>
              <a:buNone/>
            </a:pPr>
            <a:r>
              <a:rPr lang="en-US" sz="2319" b="1" dirty="0">
                <a:solidFill>
                  <a:srgbClr val="8D2E39"/>
                </a:solidFill>
                <a:latin typeface="Arial" pitchFamily="34" charset="0"/>
                <a:ea typeface="Arial" pitchFamily="34" charset="-122"/>
                <a:cs typeface="Arial" pitchFamily="34" charset="-120"/>
              </a:rPr>
              <a:t>Спортивные ценности и полезные английские слова
</a:t>
            </a:r>
            <a:endParaRPr lang="en-US" sz="2319" dirty="0"/>
          </a:p>
        </p:txBody>
      </p:sp>
      <p:sp>
        <p:nvSpPr>
          <p:cNvPr id="7" name="Text 2"/>
          <p:cNvSpPr txBox="1"/>
          <p:nvPr/>
        </p:nvSpPr>
        <p:spPr>
          <a:xfrm>
            <a:off x="8716099" y="4719525"/>
            <a:ext cx="350400" cy="338700"/>
          </a:xfrm>
          <a:prstGeom prst="rect">
            <a:avLst/>
          </a:prstGeom>
          <a:noFill/>
          <a:ln/>
        </p:spPr>
        <p:txBody>
          <a:bodyPr wrap="square" lIns="0" tIns="0" rIns="0" bIns="0" rtlCol="0" anchor="b"/>
          <a:lstStyle/>
          <a:p>
            <a:pPr algn="r" indent="0" marL="0">
              <a:lnSpc>
                <a:spcPct val="100000"/>
              </a:lnSpc>
              <a:buNone/>
            </a:pPr>
            <a:r>
              <a:rPr lang="en-US" sz="1000" dirty="0">
                <a:solidFill>
                  <a:srgbClr val="8D2E39"/>
                </a:solidFill>
                <a:latin typeface="Arial" pitchFamily="34" charset="0"/>
                <a:ea typeface="Arial" pitchFamily="34" charset="-122"/>
                <a:cs typeface="Arial"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CDBE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143500" y="1333500"/>
            <a:ext cx="6857100" cy="3261600"/>
          </a:xfrm>
          <a:prstGeom prst="rect">
            <a:avLst/>
          </a:prstGeom>
          <a:noFill/>
          <a:ln/>
        </p:spPr>
        <p:txBody>
          <a:bodyPr wrap="square" lIns="0" tIns="0" rIns="0" bIns="0" rtlCol="0" anchor="t"/>
          <a:lstStyle/>
          <a:p>
            <a:pPr algn="ctr" indent="0" marL="0">
              <a:lnSpc>
                <a:spcPct val="100000"/>
              </a:lnSpc>
              <a:buNone/>
            </a:pPr>
            <a:r>
              <a:rPr lang="en-US" sz="3800" b="1" dirty="0">
                <a:solidFill>
                  <a:srgbClr val="8D2E39"/>
                </a:solidFill>
                <a:latin typeface="Arial" pitchFamily="34" charset="0"/>
                <a:ea typeface="Arial" pitchFamily="34" charset="-122"/>
                <a:cs typeface="Arial" pitchFamily="34" charset="-120"/>
              </a:rPr>
              <a:t>Спорт и английский: тема, которая работает вместе
</a:t>
            </a:r>
            <a:pPr algn="ctr" indent="0" marL="0">
              <a:lnSpc>
                <a:spcPct val="100000"/>
              </a:lnSpc>
              <a:buNone/>
            </a:pPr>
            <a:r>
              <a:rPr lang="en-US" sz="2000" dirty="0">
                <a:solidFill>
                  <a:srgbClr val="8D2E39"/>
                </a:solidFill>
                <a:latin typeface="Arial" pitchFamily="34" charset="0"/>
                <a:ea typeface="Arial" pitchFamily="34" charset="-122"/>
                <a:cs typeface="Arial" pitchFamily="34" charset="-120"/>
              </a:rPr>
              <a:t>
</a:t>
            </a:r>
            <a:pPr algn="ctr" indent="0" marL="0">
              <a:lnSpc>
                <a:spcPct val="100000"/>
              </a:lnSpc>
              <a:buNone/>
            </a:pPr>
            <a:r>
              <a:rPr lang="en-US" sz="1600" dirty="0">
                <a:solidFill>
                  <a:srgbClr val="8D2E39"/>
                </a:solidFill>
                <a:latin typeface="Arial" pitchFamily="34" charset="0"/>
                <a:ea typeface="Arial" pitchFamily="34" charset="-122"/>
                <a:cs typeface="Arial" pitchFamily="34" charset="-120"/>
              </a:rPr>
              <a:t>Спорт помогает быть здоровее, увереннее и внимательнее, а английские слова по этой теме легко запоминаются через действия, игры и примеры из жизни семиклассников.
</a:t>
            </a:r>
            <a:endParaRPr lang="en-US" sz="3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2026-05-31T04:18:31Z</dcterms:created>
  <dcterms:modified xsi:type="dcterms:W3CDTF">2026-05-31T04:18:31Z</dcterms:modified>
</cp:coreProperties>
</file>