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признаки подобия треугольников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признаки подобия, коэффициент и их применение.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помнить о подобии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треугольники сохраняют форму: равные углы и пропорциональные стороны помогают находить неизвестные величины и доказывать сходство фигур даже без прямого указания всех углов.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подобия показывает, как меняются размеры: при k = 2 все соответствующие стороны удваиваются, а площадь растёт быстрее — в четыре раза.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раза увеличиваются стороны, а площадь возрастает в 4 раза.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9 класса
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признак работает в своих задачах: одни удобно применять по рисунку, другие — по длинам и пропорциям.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 универсальным остаётся признак по двум углам, но в вычислениях часто нужны и два других.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подобия треугольников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частота использования в школьных задачах
</a:t>
            </a:r>
            <a:endParaRPr lang="en-US" sz="145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подобия по двум углам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683400" y="3732406"/>
            <a:ext cx="8360400" cy="17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равных угла
</a:t>
            </a:r>
            <a:pPr algn="l" indent="0" marL="0">
              <a:lnSpc>
                <a:spcPct val="100000"/>
              </a:lnSpc>
              <a:buNone/>
            </a:pPr>
            <a:r>
              <a:rPr lang="en-US" sz="14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двух треугольников совпадают две пары углов, то фигуры уже имеют одну и ту же форму. Этого достаточно, чтобы доказать подобие без сравнения сторон.
</a:t>
            </a:r>
            <a:endParaRPr lang="en-US" sz="2815" dirty="0"/>
          </a:p>
        </p:txBody>
      </p:sp>
      <p:sp>
        <p:nvSpPr>
          <p:cNvPr id="11" name="Text 3"/>
          <p:cNvSpPr txBox="1"/>
          <p:nvPr/>
        </p:nvSpPr>
        <p:spPr>
          <a:xfrm>
            <a:off x="683400" y="5685150"/>
            <a:ext cx="8360400" cy="17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угол тоже совпадает
</a:t>
            </a:r>
            <a:pPr algn="l" indent="0" marL="0">
              <a:lnSpc>
                <a:spcPct val="100000"/>
              </a:lnSpc>
              <a:buNone/>
            </a:pPr>
            <a:r>
              <a:rPr lang="en-US" sz="14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углов треугольника равна 180°, поэтому при равенстве двух углов автоматически равны и третьи. Это делает первый признак самым коротким и удобным для доказательства.
</a:t>
            </a:r>
            <a:endParaRPr lang="en-US" sz="2741" dirty="0"/>
          </a:p>
        </p:txBody>
      </p:sp>
      <p:sp>
        <p:nvSpPr>
          <p:cNvPr id="12" name="Text 4"/>
          <p:cNvSpPr txBox="1"/>
          <p:nvPr/>
        </p:nvSpPr>
        <p:spPr>
          <a:xfrm>
            <a:off x="683400" y="7637900"/>
            <a:ext cx="8360400" cy="17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записывать соответствие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4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обозначении подобных треугольников важно соблюдать одинаковый порядок вершин. Тогда сразу видно, какие углы и стороны считаются соответствующими и какие отношения можно составлять.
</a:t>
            </a:r>
            <a:endParaRPr lang="en-US" sz="274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задаётся соответствие вершин и сторон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0470100" y="3150860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Сохраняем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треугольники записаны как ΔABC ∼ ΔA1B1C1, то первая вершина соответствует первой, вторая — второй, третья — третьей. Порядок нельзя менять произвольно.
</a:t>
            </a:r>
            <a:endParaRPr lang="en-US" sz="2511" dirty="0"/>
          </a:p>
        </p:txBody>
      </p:sp>
      <p:sp>
        <p:nvSpPr>
          <p:cNvPr id="12" name="Text 3"/>
          <p:cNvSpPr txBox="1"/>
          <p:nvPr/>
        </p:nvSpPr>
        <p:spPr>
          <a:xfrm>
            <a:off x="10470000" y="4652247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пары сторон
</a:t>
            </a:r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Сторона AB соответствует A1B1, сторона BC — B1C1, а сторона AC — A1C1. Именно так строятся правильные пропорции для дальнейших вычислений.
</a:t>
            </a:r>
            <a:endParaRPr lang="en-US" sz="2511" dirty="0"/>
          </a:p>
        </p:txBody>
      </p:sp>
      <p:sp>
        <p:nvSpPr>
          <p:cNvPr id="13" name="Text 4"/>
          <p:cNvSpPr txBox="1"/>
          <p:nvPr/>
        </p:nvSpPr>
        <p:spPr>
          <a:xfrm>
            <a:off x="10470000" y="6144733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углы
</a:t>
            </a:r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при соответствующих вершинах тоже должны быть одинаково расположены: ∠A соответствует ∠A1, ∠B — ∠B1, ∠C — ∠C1. Это помогает не перепутать треугольники.
</a:t>
            </a:r>
            <a:endParaRPr lang="en-US" sz="2511" dirty="0"/>
          </a:p>
        </p:txBody>
      </p:sp>
      <p:sp>
        <p:nvSpPr>
          <p:cNvPr id="14" name="Text 5"/>
          <p:cNvSpPr txBox="1"/>
          <p:nvPr/>
        </p:nvSpPr>
        <p:spPr>
          <a:xfrm>
            <a:off x="10470000" y="7637208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Избегаем ошибки
</a:t>
            </a:r>
            <a:pPr algn="l" indent="0" marL="0">
              <a:lnSpc>
                <a:spcPct val="100000"/>
              </a:lnSpc>
              <a:buNone/>
            </a:pPr>
            <a:r>
              <a:rPr lang="en-US" sz="24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перепутать вершины, коэффициент подобия и отношения сторон окажутся неверными. Поэтому перед решением полезно ещё раз сверить подписи, рисунок и составленные пропорции.
</a:t>
            </a:r>
            <a:endParaRPr lang="en-US" sz="243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88262" y="2400"/>
            <a:ext cx="8595277" cy="10282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78875" y="2400325"/>
            <a:ext cx="60075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Берём две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12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выбирают две пары предполагаемых соответствующих сторон. Их длины должны быть пропорциональны, иначе признак использовать нельзя.
</a:t>
            </a:r>
            <a:endParaRPr lang="en-US" sz="2529" dirty="0"/>
          </a:p>
        </p:txBody>
      </p:sp>
      <p:sp>
        <p:nvSpPr>
          <p:cNvPr id="8" name="Text 1"/>
          <p:cNvSpPr txBox="1"/>
          <p:nvPr/>
        </p:nvSpPr>
        <p:spPr>
          <a:xfrm>
            <a:off x="978875" y="6079475"/>
            <a:ext cx="60075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Связываем данные
</a:t>
            </a:r>
            <a:pPr algn="l" indent="0" marL="0">
              <a:lnSpc>
                <a:spcPct val="100000"/>
              </a:lnSpc>
              <a:buNone/>
            </a:pPr>
            <a:r>
              <a:rPr lang="en-US" sz="12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признак особенно полезен, когда известны измерения по чертежу, координатам или схеме объекта. Тогда можно доказать подобие даже без полного набора углов.
</a:t>
            </a:r>
            <a:endParaRPr lang="en-US" sz="2529" dirty="0"/>
          </a:p>
        </p:txBody>
      </p:sp>
      <p:sp>
        <p:nvSpPr>
          <p:cNvPr id="9" name="Text 2"/>
          <p:cNvSpPr txBox="1"/>
          <p:nvPr/>
        </p:nvSpPr>
        <p:spPr>
          <a:xfrm>
            <a:off x="2425775" y="4239900"/>
            <a:ext cx="60075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 угол между ними
</a:t>
            </a:r>
            <a:pPr algn="l" indent="0" marL="0">
              <a:lnSpc>
                <a:spcPct val="100000"/>
              </a:lnSpc>
              <a:buNone/>
            </a:pPr>
            <a:r>
              <a:rPr lang="en-US" sz="12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Проверяют именно угол, заключённый между выбранными сторонами. Он должен быть равен в обоих треугольниках, потому что именно эта часть условия делает признак надёжным.
</a:t>
            </a:r>
            <a:endParaRPr lang="en-US" sz="2529" dirty="0"/>
          </a:p>
        </p:txBody>
      </p:sp>
      <p:sp>
        <p:nvSpPr>
          <p:cNvPr id="10" name="Text 3"/>
          <p:cNvSpPr txBox="1"/>
          <p:nvPr/>
        </p:nvSpPr>
        <p:spPr>
          <a:xfrm>
            <a:off x="2425775" y="7919075"/>
            <a:ext cx="60075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Делаем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обе части условия выполнены, треугольники подобны, а коэффициент подобия находят по отношению соответствующих сторон. Это помогает сразу переходить к вычислению неизвестных размеров.
</a:t>
            </a:r>
            <a:endParaRPr lang="en-US" sz="2346" dirty="0"/>
          </a:p>
        </p:txBody>
      </p:sp>
      <p:sp>
        <p:nvSpPr>
          <p:cNvPr id="11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  <p:sp>
        <p:nvSpPr>
          <p:cNvPr id="12" name="Text 5"/>
          <p:cNvSpPr txBox="1"/>
          <p:nvPr/>
        </p:nvSpPr>
        <p:spPr>
          <a:xfrm>
            <a:off x="683400" y="405700"/>
            <a:ext cx="151404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подобия по двум сторонам и углу между ними
</a:t>
            </a:r>
            <a:endParaRPr lang="en-US" sz="5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подобия по двум сторонам и углу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признака по данным сторон и включённого угла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3550" y="6533610"/>
            <a:ext cx="16931100" cy="3753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подобия по трём сторонам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166681" y="3429413"/>
            <a:ext cx="4691100" cy="28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пропорции
</a:t>
            </a:r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три стороны одного треугольника пропорциональны трём сторонам другого, то фигуры подобны. Здесь не нужно искать углы, достаточно проверить все три отношения.
</a:t>
            </a:r>
            <a:endParaRPr lang="en-US" sz="2900" dirty="0"/>
          </a:p>
        </p:txBody>
      </p:sp>
      <p:sp>
        <p:nvSpPr>
          <p:cNvPr id="12" name="Text 3"/>
          <p:cNvSpPr txBox="1"/>
          <p:nvPr/>
        </p:nvSpPr>
        <p:spPr>
          <a:xfrm>
            <a:off x="6793508" y="3429413"/>
            <a:ext cx="4691100" cy="28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Удобен по длинам
</a:t>
            </a:r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признак особенно полезен, когда в задаче даны только отрезки. Он часто встречается в упражнениях на точные построения, сравнение фигур и работу с масштабом.
</a:t>
            </a:r>
            <a:endParaRPr lang="en-US" sz="2900" dirty="0"/>
          </a:p>
        </p:txBody>
      </p:sp>
      <p:sp>
        <p:nvSpPr>
          <p:cNvPr id="13" name="Text 4"/>
          <p:cNvSpPr txBox="1"/>
          <p:nvPr/>
        </p:nvSpPr>
        <p:spPr>
          <a:xfrm>
            <a:off x="12427583" y="3429413"/>
            <a:ext cx="4691100" cy="28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в чертежах
</a:t>
            </a:r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плане или чертеже стороны могут быть измерены напрямую, поэтому признак по трём сторонам даёт быстрый способ установить подобие и перейти к вычислениям.
</a:t>
            </a:r>
            <a:endParaRPr lang="en-US" sz="2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064597"/>
            <a:ext cx="10121400" cy="400390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признаков подобия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выбрать нужный признак по условиям задачи.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признака зависит от того, какие элементы треугольника даны в условии.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9 класса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в уменьшенном виде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улицы и реки выглядят маленькими, но сохраняют ту же форму, что и на местности. Масштаб показывает, во сколько раз уменьшено изображение, а коэффициент подобия помогает связать карту с реальными размерами.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Чертёж как точная копия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Архитектор рисует здание на чертеже не в натуральную величину, а с нужным уменьшением. Если выбран правильный масштаб, по линейке можно измерить длину стены и перевести её в реальный размер без ошибки.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форма, разный размер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треугольники похожи на один и тот же рисунок, только увеличенный или уменьшенный. Поэтому отношение соответствующих сторон остаётся постоянным, а все измерения можно пересчитать по одному числу — коэффициенту подобия.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подобия и масштаб
</a:t>
            </a:r>
            <a:endParaRPr lang="en-US" sz="5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Линейные величины меняются одинаково, а площадь реагирует сильнее. Это важно при сравнении чертежей, моделей и реальных объектов.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увеличении в 2 раза стороны и периметр удваиваются, а площадь возрастает в 4 раза, то есть по квадрату коэффициента.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изменяются длины, периметр и площадь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9 класс
</a:t>
            </a:r>
            <a:endParaRPr lang="en-US" sz="145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проверке признаков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219925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Неверные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сравнивают стороны, которые не соответствуют друг другу. Тогда отношения получаются случайными, и вывод о подобии оказывается неправильным, даже если числа выглядят близкими.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219925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тот угол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втором признаке нужно брать именно угол между выбранными сторонами. Если взять соседний или противоположный угол, условие подобия не выполнится, хотя на рисунке это не всегда заметно.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1087950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Перепутанный порядок вершин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записи подобных треугольников важно сохранять одинаковый порядок букв. Если поменять вершины местами, то стороны будут сопоставлены неверно, а коэффициент подобия станет ошибочным.
</a:t>
            </a:r>
            <a:endParaRPr lang="en-US" sz="3000" dirty="0"/>
          </a:p>
        </p:txBody>
      </p:sp>
      <p:sp>
        <p:nvSpPr>
          <p:cNvPr id="13" name="Text 5"/>
          <p:cNvSpPr txBox="1"/>
          <p:nvPr/>
        </p:nvSpPr>
        <p:spPr>
          <a:xfrm>
            <a:off x="1087950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проверка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ответом полезно ещё раз сверить рисунок, обозначения и пропорции. Такая проверка помогает заметить неточности и избежать неверного решения в геометрической задаче.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256" y="2977081"/>
            <a:ext cx="622388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9950" y="2997931"/>
            <a:ext cx="753300" cy="66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0100" y="2997931"/>
            <a:ext cx="753300" cy="669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21250" y="2977081"/>
            <a:ext cx="711300" cy="711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620313" y="2977081"/>
            <a:ext cx="533475" cy="711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применяются признаки подобия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4698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по тени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4698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длине тени можно найти высоту дерева или столба, если известен рост человека и его тень в тот же момент. Лучи Солнца создают подобные треугольники.
</a:t>
            </a:r>
            <a:endParaRPr lang="en-US" sz="2400" dirty="0"/>
          </a:p>
        </p:txBody>
      </p:sp>
      <p:sp>
        <p:nvSpPr>
          <p:cNvPr id="12" name="Text 4"/>
          <p:cNvSpPr txBox="1"/>
          <p:nvPr/>
        </p:nvSpPr>
        <p:spPr>
          <a:xfrm>
            <a:off x="397995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Ширина реки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397995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 противоположному берегу нельзя подойти, ширину находят по измерениям с доступной стороны. Подобие позволяет заменить прямое измерение расчётом по пропорциям.
</a:t>
            </a:r>
            <a:endParaRPr lang="en-US" sz="2400" dirty="0"/>
          </a:p>
        </p:txBody>
      </p:sp>
      <p:sp>
        <p:nvSpPr>
          <p:cNvPr id="14" name="Text 6"/>
          <p:cNvSpPr txBox="1"/>
          <p:nvPr/>
        </p:nvSpPr>
        <p:spPr>
          <a:xfrm>
            <a:off x="74901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и планы
</a:t>
            </a:r>
            <a:endParaRPr lang="en-US" sz="2800" dirty="0"/>
          </a:p>
        </p:txBody>
      </p:sp>
      <p:sp>
        <p:nvSpPr>
          <p:cNvPr id="15" name="Text 7"/>
          <p:cNvSpPr txBox="1"/>
          <p:nvPr/>
        </p:nvSpPr>
        <p:spPr>
          <a:xfrm>
            <a:off x="74901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и плане реальные расстояния уменьшаются по одному масштабу. Поэтому по чертежу можно вычислить длину улицы, комнаты или участка земли.
</a:t>
            </a:r>
            <a:endParaRPr lang="en-US" sz="2400" dirty="0"/>
          </a:p>
        </p:txBody>
      </p:sp>
      <p:sp>
        <p:nvSpPr>
          <p:cNvPr id="16" name="Text 8"/>
          <p:cNvSpPr txBox="1"/>
          <p:nvPr/>
        </p:nvSpPr>
        <p:spPr>
          <a:xfrm>
            <a:off x="1100025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Чертежи и модели
</a:t>
            </a:r>
            <a:endParaRPr lang="en-US" sz="2800" dirty="0"/>
          </a:p>
        </p:txBody>
      </p:sp>
      <p:sp>
        <p:nvSpPr>
          <p:cNvPr id="17" name="Text 9"/>
          <p:cNvSpPr txBox="1"/>
          <p:nvPr/>
        </p:nvSpPr>
        <p:spPr>
          <a:xfrm>
            <a:off x="1100025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зданий, деталей и механизмов сохраняют форму оригинала, но отличаются размером. Подобие помогает точно перенести размеры с уменьшенной копии на реальный объект.
</a:t>
            </a:r>
            <a:endParaRPr lang="en-US" sz="2400" dirty="0"/>
          </a:p>
        </p:txBody>
      </p:sp>
      <p:sp>
        <p:nvSpPr>
          <p:cNvPr id="18" name="Text 10"/>
          <p:cNvSpPr txBox="1"/>
          <p:nvPr/>
        </p:nvSpPr>
        <p:spPr>
          <a:xfrm>
            <a:off x="145104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Оптика и свет
</a:t>
            </a:r>
            <a:endParaRPr lang="en-US" sz="2800" dirty="0"/>
          </a:p>
        </p:txBody>
      </p:sp>
      <p:sp>
        <p:nvSpPr>
          <p:cNvPr id="19" name="Text 11"/>
          <p:cNvSpPr txBox="1"/>
          <p:nvPr/>
        </p:nvSpPr>
        <p:spPr>
          <a:xfrm>
            <a:off x="145104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про зеркало, фонарь или солнечные лучи подобные треугольники возникают из-за одинакового направления света. Это позволяет находить неизвестные расстояния без прямого измерения.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подобие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выборе признака подобия и вычислении неизвестной величины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88262" y="2400"/>
            <a:ext cx="8595277" cy="10282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78875" y="2400325"/>
            <a:ext cx="60075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Измеряем тень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2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измеряют рост человека и длину его тени. Эти данные нужны как известные стороны одного маленького треугольника, который будет сравниваться с треугольником дерева.
</a:t>
            </a:r>
            <a:endParaRPr lang="en-US" sz="2529" dirty="0"/>
          </a:p>
        </p:txBody>
      </p:sp>
      <p:sp>
        <p:nvSpPr>
          <p:cNvPr id="8" name="Text 1"/>
          <p:cNvSpPr txBox="1"/>
          <p:nvPr/>
        </p:nvSpPr>
        <p:spPr>
          <a:xfrm>
            <a:off x="978875" y="6079475"/>
            <a:ext cx="60075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Составляем пропорцию
</a:t>
            </a:r>
            <a:pPr algn="l" indent="0" marL="0">
              <a:lnSpc>
                <a:spcPct val="100000"/>
              </a:lnSpc>
              <a:buNone/>
            </a:pPr>
            <a:r>
              <a:rPr lang="en-US" sz="12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Высоту дерева находят по отношению соответствующих сторон: рост человека относится к его тени так же, как высота дерева — к длине его тени.
</a:t>
            </a:r>
            <a:endParaRPr lang="en-US" sz="2529" dirty="0"/>
          </a:p>
        </p:txBody>
      </p:sp>
      <p:sp>
        <p:nvSpPr>
          <p:cNvPr id="9" name="Text 2"/>
          <p:cNvSpPr txBox="1"/>
          <p:nvPr/>
        </p:nvSpPr>
        <p:spPr>
          <a:xfrm>
            <a:off x="2425775" y="4239900"/>
            <a:ext cx="60075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момент наблюдения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2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Важно, чтобы измерения были сделаны одновременно. Тогда положение Солнца одинаково, а углы падения лучей совпадают, что делает треугольники подобными.
</a:t>
            </a:r>
            <a:endParaRPr lang="en-US" sz="2529" dirty="0"/>
          </a:p>
        </p:txBody>
      </p:sp>
      <p:sp>
        <p:nvSpPr>
          <p:cNvPr id="10" name="Text 3"/>
          <p:cNvSpPr txBox="1"/>
          <p:nvPr/>
        </p:nvSpPr>
        <p:spPr>
          <a:xfrm>
            <a:off x="2425775" y="7919075"/>
            <a:ext cx="60075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Получаем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2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подстановки чисел остаётся решить пропорцию и проверить, подходит ли результат по смыслу. Такой способ удобен, когда измерить дерево напрямую невозможно.
</a:t>
            </a:r>
            <a:endParaRPr lang="en-US" sz="2529" dirty="0"/>
          </a:p>
        </p:txBody>
      </p:sp>
      <p:sp>
        <p:nvSpPr>
          <p:cNvPr id="11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12" name="Text 5"/>
          <p:cNvSpPr txBox="1"/>
          <p:nvPr/>
        </p:nvSpPr>
        <p:spPr>
          <a:xfrm>
            <a:off x="683400" y="405700"/>
            <a:ext cx="151404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применения: высота дерева и тень
</a:t>
            </a:r>
            <a:endParaRPr lang="en-US" sz="5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помогает переводить размеры из уменьшенной модели в реальный объект и обратно. Поэтому оно особенно полезно там, где важны точность и сохранение формы.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подобие используется в архитектуре и строительстве, а остальные области тоже дают близкие по значению доли.
</a:t>
            </a:r>
            <a:endParaRPr lang="en-US" sz="2302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встречается подобие в практике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задачи по геометрии; обобщение по теме
</a:t>
            </a:r>
            <a:endParaRPr lang="en-US" sz="145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1964860"/>
            <a:ext cx="10121400" cy="59686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по теме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записи помогают быстро выбрать нужную пропорцию и не потерять связь между сторонами, периметром и площадью.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меняется как длина, а площадь — как квадрат коэффициента подобия; это главное отличие, которое нужно помнить при решении задач.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геометрии, 9 класс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быстро определить нужный признак подобия
</a:t>
            </a:r>
            <a:endParaRPr lang="en-US" sz="4248" dirty="0"/>
          </a:p>
        </p:txBody>
      </p:sp>
      <p:sp>
        <p:nvSpPr>
          <p:cNvPr id="8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1981375" y="3585950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Посмотреть на данные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определяют, что дано в условии: углы, стороны, пропорции или их сочетание. Это помогает понять, какой признак вообще можно проверить.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8588550" y="3585950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Выбрать признак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даны два угла, берут первый признак. Если есть две пропорциональные стороны и угол между ними, используют второй. Если известны три пары сторон, подходит третий.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5157875" y="7280275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Найти соответствия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сопоставляют вершины и стороны двух треугольников. Правильное соответствие нужно, чтобы не перепутать пары элементов и не нарушить пропорции.
</a:t>
            </a:r>
            <a:endParaRPr lang="en-US" sz="3000" dirty="0"/>
          </a:p>
        </p:txBody>
      </p:sp>
      <p:sp>
        <p:nvSpPr>
          <p:cNvPr id="12" name="Text 5"/>
          <p:cNvSpPr txBox="1"/>
          <p:nvPr/>
        </p:nvSpPr>
        <p:spPr>
          <a:xfrm>
            <a:off x="11853275" y="7280275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Проверить достаточность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данных не хватает для ни одного признака, делать вывод о подобии нельзя. В этом случае нужно искать дополнительные сведения или другой способ решения.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Подобие, которое помогает решать задачи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признаки подобия треугольников дают удобный способ находить неизвестные длины, сравнивать чертежи и работать с масштабом. Главное — верно выбрать признак и аккуратно записать соответствующие стороны.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2026-06-03T11:30:14Z</dcterms:created>
  <dcterms:modified xsi:type="dcterms:W3CDTF">2026-06-03T11:30:14Z</dcterms:modified>
</cp:coreProperties>
</file>