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image" Target="../media/image-13-12.png"/><Relationship Id="rId13" Type="http://schemas.openxmlformats.org/officeDocument/2006/relationships/image" Target="../media/image-13-13.png"/><Relationship Id="rId14" Type="http://schemas.openxmlformats.org/officeDocument/2006/relationships/image" Target="../media/image-13-14.png"/><Relationship Id="rId15" Type="http://schemas.openxmlformats.org/officeDocument/2006/relationships/image" Target="../media/image-13-15.png"/><Relationship Id="rId16" Type="http://schemas.openxmlformats.org/officeDocument/2006/relationships/image" Target="../media/image-13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4" name="Text 1"/>
          <p:cNvSpPr txBox="1"/>
          <p:nvPr/>
        </p:nvSpPr>
        <p:spPr>
          <a:xfrm>
            <a:off x="1085985" y="1196341"/>
            <a:ext cx="3585000" cy="20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помощь при ушибах, растяжении связок, вывихах и переломах
</a:t>
            </a:r>
            <a:endParaRPr lang="en-US" sz="3417" dirty="0"/>
          </a:p>
        </p:txBody>
      </p:sp>
      <p:sp>
        <p:nvSpPr>
          <p:cNvPr id="5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действовать быстро и безопасно при самых частых травмах конечностей?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2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Травмы, с которыми можно столкнуться каждый день
</a:t>
            </a:r>
            <a:endParaRPr lang="en-US" sz="1920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уроке, тренировке, прогулке или дома травма может случиться внезапно. Знание первых действий помогает уменьшить боль, не усугубить повреждение и дождаться медицинской помощи без лишнего риска.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8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травм и их различия
</a:t>
            </a:r>
            <a:endParaRPr lang="en-US" sz="2781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Ушиб — это повреждение мягких тканей без нарушения целостности кости. Обычно появляются боль, отёк, синяк и чувствительность при прикосновении, но форма конечности сохраняется.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Растяжение связок возникает при чрезмерном движении в суставе. Для него типичны боль при нагрузке, припухлость и ограничение подвижности, особенно при опоре или повороте.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Вывих и перелом обычно протекают тяжелее: при вывихе сустав теряет обычное положение, а при переломе нарушается целостность кости, часто с деформацией и резкой болью.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560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обеспечьте покой повреждённой области: любое лишнее движение может усилить боль, отёк и смещение тканей.
</a:t>
            </a:r>
            <a:endParaRPr lang="en-US" sz="300" dirty="0"/>
          </a:p>
        </p:txBody>
      </p:sp>
      <p:sp>
        <p:nvSpPr>
          <p:cNvPr id="8" name="Text 1"/>
          <p:cNvSpPr txBox="1"/>
          <p:nvPr/>
        </p:nvSpPr>
        <p:spPr>
          <a:xfrm>
            <a:off x="2681930" y="1945521"/>
            <a:ext cx="1664921" cy="23014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 прикладывают через ткань на 15–20 минут, делая перерывы. Это помогает уменьшить отёк и частично снизить болевые ощущения.
</a:t>
            </a:r>
            <a:endParaRPr lang="en-US" sz="300" dirty="0"/>
          </a:p>
        </p:txBody>
      </p:sp>
      <p:sp>
        <p:nvSpPr>
          <p:cNvPr id="9" name="Text 2"/>
          <p:cNvSpPr txBox="1"/>
          <p:nvPr/>
        </p:nvSpPr>
        <p:spPr>
          <a:xfrm>
            <a:off x="479518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Повреждённую часть тела фиксируют подручными средствами или шиной, не пытаясь придать ей правильное положение силой.
</a:t>
            </a:r>
            <a:endParaRPr lang="en-US" sz="300" dirty="0"/>
          </a:p>
        </p:txBody>
      </p:sp>
      <p:sp>
        <p:nvSpPr>
          <p:cNvPr id="10" name="Text 3"/>
          <p:cNvSpPr txBox="1"/>
          <p:nvPr/>
        </p:nvSpPr>
        <p:spPr>
          <a:xfrm>
            <a:off x="692336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нарастающем отёке снимают кольца, часы, браслеты и тесную обувь, а пострадавшего не оставляют без наблюдения.
</a:t>
            </a:r>
            <a:endParaRPr lang="en-US" sz="300" dirty="0"/>
          </a:p>
        </p:txBody>
      </p:sp>
      <p:sp>
        <p:nvSpPr>
          <p:cNvPr id="11" name="Text 4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3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принципы первой помощи при травмах конечностей
</a:t>
            </a:r>
            <a:endParaRPr lang="en-US" sz="1739" dirty="0"/>
          </a:p>
        </p:txBody>
      </p:sp>
      <p:sp>
        <p:nvSpPr>
          <p:cNvPr id="12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первичной оценки травмы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подозрении на травму конечности и признаки, требующие срочной помощи.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300" y="1075209"/>
            <a:ext cx="8400600" cy="15094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8803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ушиб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Ушиб обычно проявляется локальной болью, отёком, синяком и болезненностью при нажатии. Подвижность частично сохраняется, а выраженной деформации, как правило, нет.
</a:t>
            </a:r>
            <a:endParaRPr lang="en-US" sz="1500" dirty="0"/>
          </a:p>
        </p:txBody>
      </p:sp>
      <p:sp>
        <p:nvSpPr>
          <p:cNvPr id="7" name="Text 1"/>
          <p:cNvSpPr txBox="1"/>
          <p:nvPr/>
        </p:nvSpPr>
        <p:spPr>
          <a:xfrm>
            <a:off x="4896052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 сразу после травмы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обеспечьте покой и приложите холод через ткань на 15–20 минут. Затем наблюдайте за отёком и усилением боли, чтобы вовремя заметить ухудшение состояния.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95400" y="399850"/>
            <a:ext cx="66183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Ушиб: признаки и первая помощь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7968815" y="4482077"/>
            <a:ext cx="792956" cy="5539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Растяжение связок: признаки и действия
</a:t>
            </a:r>
            <a:endParaRPr lang="en-US" sz="2543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растяжение возникает при резком повороте, подворачивании ноги или неудачном приземлении. Боль усиливается при движении и опоре на конечность.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17051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RICE включает покой, холод, компрессию эластичным бинтом и возвышенное положение конечности. Это помогает ограничить отёк и поддержать сустав.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7308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Бинт накладывают без излишнего давления. Если появляются онемение, посинение пальцев или усиление боли, повязку нужно ослабить и оценить состояние заново.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6650" y="399850"/>
            <a:ext cx="6617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можно подозревать разрыв связок
</a:t>
            </a:r>
            <a:endParaRPr lang="en-US" sz="2529" dirty="0"/>
          </a:p>
        </p:txBody>
      </p:sp>
      <p:sp>
        <p:nvSpPr>
          <p:cNvPr id="9" name="Text 1"/>
          <p:cNvSpPr txBox="1"/>
          <p:nvPr/>
        </p:nvSpPr>
        <p:spPr>
          <a:xfrm>
            <a:off x="535600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разрыве связок можно думать, если в момент травмы появилась резкая боль, иногда со щелчком, а затем быстро нарастает отёк.
</a:t>
            </a:r>
            <a:endParaRPr lang="en-US" sz="200" dirty="0"/>
          </a:p>
        </p:txBody>
      </p:sp>
      <p:sp>
        <p:nvSpPr>
          <p:cNvPr id="10" name="Text 2"/>
          <p:cNvSpPr txBox="1"/>
          <p:nvPr/>
        </p:nvSpPr>
        <p:spPr>
          <a:xfrm>
            <a:off x="4043299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Сустав становится нестабильным: человек с трудом опирается на ногу или не может полноценно работать рукой, движения резко ограничены.
</a:t>
            </a:r>
            <a:endParaRPr lang="en-US" sz="200" dirty="0"/>
          </a:p>
        </p:txBody>
      </p:sp>
      <p:sp>
        <p:nvSpPr>
          <p:cNvPr id="11" name="Text 3"/>
          <p:cNvSpPr txBox="1"/>
          <p:nvPr/>
        </p:nvSpPr>
        <p:spPr>
          <a:xfrm>
            <a:off x="1357595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 область травмы часто выглядит припухшей, а при попытке движения боль заметно усиливается, что отличает её от более лёгкого растяжения.
</a:t>
            </a:r>
            <a:endParaRPr lang="en-US" sz="200" dirty="0"/>
          </a:p>
        </p:txBody>
      </p:sp>
      <p:sp>
        <p:nvSpPr>
          <p:cNvPr id="12" name="Text 4"/>
          <p:cNvSpPr txBox="1"/>
          <p:nvPr/>
        </p:nvSpPr>
        <p:spPr>
          <a:xfrm>
            <a:off x="4851007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Нужен медицинский осмотр: для уточнения диагноза врач может назначить рентген, УЗИ или другие методы обследования.
</a:t>
            </a:r>
            <a:endParaRPr lang="en-US" sz="200" dirty="0"/>
          </a:p>
        </p:txBody>
      </p:sp>
      <p:sp>
        <p:nvSpPr>
          <p:cNvPr id="13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883" y="1171575"/>
            <a:ext cx="3678909" cy="37521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73320" y="129027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Вывих узнают по неестественному положению сустава, резкой боли и почти полному отсутствию обычных движений. Конечность часто принимает вынужденное положение, а форма сустава выглядит изменённой.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73320" y="268473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пытаться вправить сустав самостоятельно, резко сгибать или разгибать конечность, массировать место травмы и прикладывать тепло в первые часы после повреждения.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95550" y="399850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2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Вывих: основные признаки и запреты
</a:t>
            </a:r>
            <a:endParaRPr lang="en-US" sz="2721" dirty="0"/>
          </a:p>
        </p:txBody>
      </p:sp>
      <p:sp>
        <p:nvSpPr>
          <p:cNvPr id="9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при подозрении на вывих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Безопасная последовательность помощи до осмотра медицинским специалистом.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визуализация по типичным клиническим признакам травм опорно-двигательного аппарата; не является статистическим исследованием.
</a:t>
            </a:r>
            <a:endParaRPr lang="en-US" sz="775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8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признаков травм
</a:t>
            </a:r>
            <a:endParaRPr lang="en-US" sz="2680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быстрее нарастает деформация и ограничение движений, тем выше вероятность серьёзного повреждения сустава или кости.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 и отёк чаще встречаются при ушибах и растяжениях, а деформация и резкая неподвижность — при вывихах и переломах.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996159"/>
            <a:ext cx="4724400" cy="1285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Безопасные действия уменьшают боль и отёк, а запрет на активные манипуляции снижает риск осложнений и дополнительного смещения тканей.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правила первой помощи при травмах опорно-двигательного аппарата.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отделить безопасные действия от тех, которые могут усилить повреждение до осмотра врача.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и чего нельзя делать при травмах
</a:t>
            </a:r>
            <a:endParaRPr lang="en-US" sz="23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7732" y="1360772"/>
            <a:ext cx="325505" cy="2893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75552" y="1342688"/>
            <a:ext cx="325505" cy="32550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439598" y="1341433"/>
            <a:ext cx="287014" cy="328016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97732" y="3110528"/>
            <a:ext cx="325505" cy="325505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4984496" y="3128612"/>
            <a:ext cx="325505" cy="289338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395150" y="397625"/>
            <a:ext cx="6623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перелома
</a:t>
            </a:r>
            <a:endParaRPr lang="en-US" sz="2800" dirty="0"/>
          </a:p>
        </p:txBody>
      </p:sp>
      <p:sp>
        <p:nvSpPr>
          <p:cNvPr id="19" name="Text 1"/>
          <p:cNvSpPr txBox="1"/>
          <p:nvPr/>
        </p:nvSpPr>
        <p:spPr>
          <a:xfrm>
            <a:off x="611750" y="1800999"/>
            <a:ext cx="2187600" cy="10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боль
</a:t>
            </a:r>
            <a:pPr algn="l" indent="0" marL="0">
              <a:lnSpc>
                <a:spcPct val="90000"/>
              </a:lnSpc>
              <a:buNone/>
            </a:pPr>
            <a:r>
              <a:rPr lang="en-US" sz="42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1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 при переломе обычно выраженная и усиливается при любом движении или попытке опоры. Она не проходит после краткого отдыха и часто мешает пострадавшему сохранять привычное положение конечности.
</a:t>
            </a:r>
            <a:endParaRPr lang="en-US" sz="1270" dirty="0"/>
          </a:p>
        </p:txBody>
      </p:sp>
      <p:sp>
        <p:nvSpPr>
          <p:cNvPr id="20" name="Text 2"/>
          <p:cNvSpPr txBox="1"/>
          <p:nvPr/>
        </p:nvSpPr>
        <p:spPr>
          <a:xfrm>
            <a:off x="3491400" y="1800999"/>
            <a:ext cx="2187600" cy="10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1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Отёк и деформация
</a:t>
            </a:r>
            <a:pPr algn="l" indent="0" marL="0">
              <a:lnSpc>
                <a:spcPct val="90000"/>
              </a:lnSpc>
              <a:buNone/>
            </a:pPr>
            <a:r>
              <a:rPr lang="en-US" sz="40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7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области травмы быстро появляются припухлость и изменение формы. Конечность может выглядеть короче, искривлённой или находиться в неестественном положении, что особенно заметно при смещении отломков.
</a:t>
            </a:r>
            <a:endParaRPr lang="en-US" sz="1214" dirty="0"/>
          </a:p>
        </p:txBody>
      </p:sp>
      <p:sp>
        <p:nvSpPr>
          <p:cNvPr id="21" name="Text 3"/>
          <p:cNvSpPr txBox="1"/>
          <p:nvPr/>
        </p:nvSpPr>
        <p:spPr>
          <a:xfrm>
            <a:off x="6304600" y="1800999"/>
            <a:ext cx="2187600" cy="10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Резкое ограничение движений
</a:t>
            </a:r>
            <a:pPr algn="l" indent="0" marL="0">
              <a:lnSpc>
                <a:spcPct val="90000"/>
              </a:lnSpc>
              <a:buNone/>
            </a:pPr>
            <a:r>
              <a:rPr lang="en-US" sz="37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Пострадавший не может свободно двигать рукой или ногой, а любая попытка вызывает усиление боли. При тяжёлом переломе движения становятся почти невозможными, даже если человек старается их выполнить осторожно.
</a:t>
            </a:r>
            <a:endParaRPr lang="en-US" sz="1132" dirty="0"/>
          </a:p>
        </p:txBody>
      </p:sp>
      <p:sp>
        <p:nvSpPr>
          <p:cNvPr id="22" name="Text 4"/>
          <p:cNvSpPr txBox="1"/>
          <p:nvPr/>
        </p:nvSpPr>
        <p:spPr>
          <a:xfrm>
            <a:off x="611750" y="3570700"/>
            <a:ext cx="3583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1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Патологическая подвижность
</a:t>
            </a:r>
            <a:pPr algn="l" indent="0" marL="0">
              <a:lnSpc>
                <a:spcPct val="90000"/>
              </a:lnSpc>
              <a:buNone/>
            </a:pPr>
            <a:r>
              <a:rPr lang="en-US" sz="43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4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участок конечности двигается там, где в норме подвижности быть не должно. Такой признак особенно опасен: он указывает на нестабильность кости и требует немедленной медицинской оценки.
</a:t>
            </a:r>
            <a:endParaRPr lang="en-US" sz="1311" dirty="0"/>
          </a:p>
        </p:txBody>
      </p:sp>
      <p:sp>
        <p:nvSpPr>
          <p:cNvPr id="23" name="Text 5"/>
          <p:cNvSpPr txBox="1"/>
          <p:nvPr/>
        </p:nvSpPr>
        <p:spPr>
          <a:xfrm>
            <a:off x="4886925" y="3570700"/>
            <a:ext cx="3583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1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Открытая травма
</a:t>
            </a:r>
            <a:pPr algn="l" indent="0" marL="0">
              <a:lnSpc>
                <a:spcPct val="90000"/>
              </a:lnSpc>
              <a:buNone/>
            </a:pPr>
            <a:r>
              <a:rPr lang="en-US" sz="43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4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есть рана и видны костные фрагменты, речь идёт об открытом переломе. В этой ситуации особенно важно не трогать рану и как можно быстрее организовать профессиональную помощь.
</a:t>
            </a:r>
            <a:endParaRPr lang="en-US" sz="1311" dirty="0"/>
          </a:p>
        </p:txBody>
      </p:sp>
      <p:sp>
        <p:nvSpPr>
          <p:cNvPr id="24" name="Text 6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Иммобилизация при переломе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11204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сохраняют то положение, в котором находится конечность, и не пытаются выпрямить её силой. Любое грубое движение может усилить боль, смещение отломков и повредить сосуды или нервы.
</a:t>
            </a:r>
            <a:endParaRPr lang="en-US" sz="400" dirty="0"/>
          </a:p>
        </p:txBody>
      </p:sp>
      <p:sp>
        <p:nvSpPr>
          <p:cNvPr id="9" name="Text 3"/>
          <p:cNvSpPr txBox="1"/>
          <p:nvPr/>
        </p:nvSpPr>
        <p:spPr>
          <a:xfrm>
            <a:off x="3229377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Шину или подручную фиксацию накладывают так, чтобы обездвижить участок выше и ниже предполагаемого перелома. Между твёрдой поверхностью и кожей обязательно помещают мягкую прокладку.
</a:t>
            </a:r>
            <a:endParaRPr lang="en-US" sz="400" dirty="0"/>
          </a:p>
        </p:txBody>
      </p:sp>
      <p:sp>
        <p:nvSpPr>
          <p:cNvPr id="10" name="Text 4"/>
          <p:cNvSpPr txBox="1"/>
          <p:nvPr/>
        </p:nvSpPr>
        <p:spPr>
          <a:xfrm>
            <a:off x="5847550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фиксации проверяют пальцы: они должны оставаться тёплыми, не синеть и не неметь. Если появляются признаки нарушения кровообращения, повязку ослабляют и срочно обращаются за медицинской помощью.
</a:t>
            </a:r>
            <a:endParaRPr lang="en-US" sz="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при открытом переломе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основана на принципах первой помощи при травмах с раной и возможным кровотечением.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560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Немедленно вызывайте скорую при открытом переломе, сильном кровотечении, потере сознания или признаках шока. В таких ситуациях счёт идёт на минуты, и самостоятельная доставка может быть опасной.
</a:t>
            </a:r>
            <a:endParaRPr lang="en-US" sz="300" dirty="0"/>
          </a:p>
        </p:txBody>
      </p:sp>
      <p:sp>
        <p:nvSpPr>
          <p:cNvPr id="8" name="Text 1"/>
          <p:cNvSpPr txBox="1"/>
          <p:nvPr/>
        </p:nvSpPr>
        <p:spPr>
          <a:xfrm>
            <a:off x="2681930" y="1945521"/>
            <a:ext cx="1664921" cy="23014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Срочная помощь нужна при выраженной деформации, онемении, посинении пальцев или отсутствии пульса на конечности. Эти признаки указывают на возможное нарушение кровоснабжения или повреждение нервов.
</a:t>
            </a:r>
            <a:endParaRPr lang="en-US" sz="300" dirty="0"/>
          </a:p>
        </p:txBody>
      </p:sp>
      <p:sp>
        <p:nvSpPr>
          <p:cNvPr id="9" name="Text 2"/>
          <p:cNvSpPr txBox="1"/>
          <p:nvPr/>
        </p:nvSpPr>
        <p:spPr>
          <a:xfrm>
            <a:off x="479518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Особого внимания требуют травмы позвоночника, таза и головы, а также сочетанные повреждения нескольких областей тела. Здесь важно минимизировать перемещение пострадавшего до прибытия медиков.
</a:t>
            </a:r>
            <a:endParaRPr lang="en-US" sz="300" dirty="0"/>
          </a:p>
        </p:txBody>
      </p:sp>
      <p:sp>
        <p:nvSpPr>
          <p:cNvPr id="10" name="Text 3"/>
          <p:cNvSpPr txBox="1"/>
          <p:nvPr/>
        </p:nvSpPr>
        <p:spPr>
          <a:xfrm>
            <a:off x="692336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состояние быстро ухудшается, усиливается боль или появляется затруднение дыхания, промедление недопустимо. Чем раньше начата профессиональная помощь, тем ниже риск тяжёлых последствий.
</a:t>
            </a:r>
            <a:endParaRPr lang="en-US" sz="300" dirty="0"/>
          </a:p>
        </p:txBody>
      </p:sp>
      <p:sp>
        <p:nvSpPr>
          <p:cNvPr id="11" name="Text 4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4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требуется срочно вызывать скорую помощь
</a:t>
            </a:r>
            <a:endParaRPr lang="en-US" sz="2048" dirty="0"/>
          </a:p>
        </p:txBody>
      </p:sp>
      <p:sp>
        <p:nvSpPr>
          <p:cNvPr id="12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Принципы оказания первой помощи при травмах и неотложных состояниях.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7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первоочередных действий при травме
</a:t>
            </a:r>
            <a:endParaRPr lang="en-US" sz="2177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Приоритеты помогают не терять время и действовать последовательно, даже если рядом нет медицинского работника.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устраняют непосредственную угрозу жизни, затем снижают боль и риск осложнений, а после обеспечивают безопасную транспортировку или ожидание помощи.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355252"/>
            <a:ext cx="2592300" cy="21138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1523" y="1355252"/>
            <a:ext cx="2592300" cy="21138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4703" y="1355252"/>
            <a:ext cx="2592300" cy="211383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Аптечка и средства первой помощи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6117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Аптечка для школьного рюкзака
</a:t>
            </a:r>
            <a:pPr algn="l" indent="0" marL="0">
              <a:lnSpc>
                <a:spcPct val="90000"/>
              </a:lnSpc>
              <a:buNone/>
            </a:pPr>
            <a:r>
              <a:rPr lang="en-US" sz="35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4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небольшой сумке должны лежать стерильные салфетки, эластичный бинт, пластырь и одноразовые перчатки. Такой набор не занимает много места, но позволяет быстро закрыть рану, зафиксировать сустав и защитить себя при оказании помощи.
</a:t>
            </a:r>
            <a:endParaRPr lang="en-US" sz="1052" dirty="0"/>
          </a:p>
        </p:txBody>
      </p:sp>
      <p:sp>
        <p:nvSpPr>
          <p:cNvPr id="12" name="Text 2"/>
          <p:cNvSpPr txBox="1"/>
          <p:nvPr/>
        </p:nvSpPr>
        <p:spPr>
          <a:xfrm>
            <a:off x="3432325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4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удобно держать дома
</a:t>
            </a:r>
            <a:pPr algn="l" indent="0" marL="0">
              <a:lnSpc>
                <a:spcPct val="90000"/>
              </a:lnSpc>
              <a:buNone/>
            </a:pPr>
            <a:r>
              <a:rPr lang="en-US" sz="38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1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полезно хранить холодовый пакет, треугольную косынку и ножницы рядом с инструкцией и номерами экстренных служб. Если всё лежит в одном месте, в стрессовой ситуации не приходится тратить время на поиски.
</a:t>
            </a:r>
            <a:endParaRPr lang="en-US" sz="1146" dirty="0"/>
          </a:p>
        </p:txBody>
      </p:sp>
      <p:sp>
        <p:nvSpPr>
          <p:cNvPr id="13" name="Text 3"/>
          <p:cNvSpPr txBox="1"/>
          <p:nvPr/>
        </p:nvSpPr>
        <p:spPr>
          <a:xfrm>
            <a:off x="61864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Аптечка для поездки и секции
</a:t>
            </a:r>
            <a:pPr algn="l" indent="0" marL="0">
              <a:lnSpc>
                <a:spcPct val="90000"/>
              </a:lnSpc>
              <a:buNone/>
            </a:pPr>
            <a:r>
              <a:rPr lang="en-US" sz="36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8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дороги и спортивных занятий особенно важны антисептик для кожи, бинт и компактная повязка для фиксации. На изображении такая аптечка выглядит как практичный набор, который помогает действовать спокойно и организованно.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Аптечка и средства первой помощи
</a:t>
            </a:r>
            <a:endParaRPr lang="en-US" sz="2800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375" y="1690205"/>
            <a:ext cx="5506500" cy="18705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2901" y="4055250"/>
            <a:ext cx="30621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травмы заживают быстрее, но ранняя нагрузка способна затянуть восстановление. При переломах и вывихах решающими становятся фиксация и наблюдение врача.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2908" y="99129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ориентировочные сроки восстановления при травмах опорно-двигательного аппарата.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98425" y="397625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Ориентировочные сроки восстановления после травм
</a:t>
            </a:r>
            <a:endParaRPr lang="en-US" sz="1903" dirty="0"/>
          </a:p>
        </p:txBody>
      </p:sp>
      <p:sp>
        <p:nvSpPr>
          <p:cNvPr id="9" name="Text 3"/>
          <p:cNvSpPr txBox="1"/>
          <p:nvPr/>
        </p:nvSpPr>
        <p:spPr>
          <a:xfrm>
            <a:off x="6640402" y="1457473"/>
            <a:ext cx="1916856" cy="23525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Сроки восстановления зависят от тяжести травмы, возраста, качества первой помощи и соблюдения режима нагрузки.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по теме первой помощи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травмах опорно-двигательного аппарата решают не сила, а точность действий: покой, холод, фиксация, наблюдение и своевременный вызов медицинской помощи.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2026-05-21T06:07:21Z</dcterms:created>
  <dcterms:modified xsi:type="dcterms:W3CDTF">2026-05-21T06:07:21Z</dcterms:modified>
</cp:coreProperties>
</file>