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image" Target="../media/image-1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4793" y="691675"/>
            <a:ext cx="2774764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VIII. Профессии, мой день и дом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Поговорим о работе, школьном дне и доме человека.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часто встречается в обычной речи. Она помогает говорить о человеке, его делах, времени и месте. С её помощью легко рассказать о себе, семье, школе и доме простыми предложениями.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эти темы нужны на английском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99025" y="1934328"/>
            <a:ext cx="29925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31473"/>
            <a:ext cx="337500" cy="337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 в английском языке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 управляет bus или car и drives passengers. Для этой профессии полезны слова road, traffic, journey и stop. Они показывают, где человек работает и что именно он делает каждый день.
</a:t>
            </a:r>
            <a:pPr algn="ctr" indent="0" marL="0">
              <a:lnSpc>
                <a:spcPct val="100000"/>
              </a:lnSpc>
              <a:buNone/>
            </a:pPr>
            <a:r>
              <a:rPr lang="en-US" sz="4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Driver
</a:t>
            </a:r>
            <a:endParaRPr lang="en-US" sz="932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 — это врач. Он работает в hospital, помогает больным людям и часто говорит короткими действиями: helps, checks, gives, listens. Такие слова легко запомнить вместе с профессией и местом работы.
</a:t>
            </a:r>
            <a:endParaRPr lang="en-US" sz="1358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
</a:t>
            </a:r>
            <a:pPr algn="r" indent="0" marL="0">
              <a:lnSpc>
                <a:spcPct val="100000"/>
              </a:lnSpc>
              <a:buNone/>
            </a:pPr>
            <a:r>
              <a:rPr lang="en-US" sz="5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Teacher работает в school и teaches children. В этой теме важно связывать профессию с уроками, классом и школьными предметами. Короткая модель помогает строить простые предложения о работе учителя.
</a:t>
            </a:r>
            <a:endParaRPr lang="en-US" sz="1317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Baker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Baker работает в bakery и makes bread. Эта профессия хорошо запоминается через действия: mixes, bakes, prepares. Ученикам важно увидеть, что слово job часто связано с конкретным продуктом труда.
</a:t>
            </a:r>
            <a:endParaRPr lang="en-US" sz="1242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Builder
</a:t>
            </a:r>
            <a:pPr algn="l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Builder работает на building site и uses tools. Он builds houses, repairs walls and carries materials. В таких примерах легко увидеть связь между профессией, местом работы и главным действием человека.
</a:t>
            </a:r>
            <a:endParaRPr lang="en-US" sz="13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Профессия, место работы и основные действия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в английском языке профессия связывается с местом и действием.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профессия обычно описывается через место работы и главный глагол действия. Это делает фразы короткими и понятными.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«Профессии» для 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0591" y="1258598"/>
            <a:ext cx="2373909" cy="217821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5044" y="1258598"/>
            <a:ext cx="2373909" cy="2178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9494" y="1258598"/>
            <a:ext cx="2373909" cy="217821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 работе: что видно на картинке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в 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6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картинке может быть teacher у доски, рядом desk, books и students. Такой образ помогает сразу связать профессию со школой, уроком и действием teaches. Подпись легко сделать короткой: a teacher at school.
</a:t>
            </a:r>
            <a:endParaRPr lang="en-US" sz="1209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Врач и пациенты
</a:t>
            </a:r>
            <a:pPr algn="ctr" indent="0" marL="0">
              <a:lnSpc>
                <a:spcPct val="100000"/>
              </a:lnSpc>
              <a:buNone/>
            </a:pPr>
            <a:r>
              <a:rPr lang="en-US" sz="6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1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Doctor in a hospital looks at patients, wears a uniform and uses a computer or simple medical tools. Детали изображения показывают, что врач помогает людям. Подходит подпись: a doctor with patients.
</a:t>
            </a:r>
            <a:endParaRPr lang="en-US" sz="12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Повар или строитель на работе
</a:t>
            </a:r>
            <a:pPr algn="ctr" indent="0" marL="0">
              <a:lnSpc>
                <a:spcPct val="100000"/>
              </a:lnSpc>
              <a:buNone/>
            </a:pPr>
            <a:r>
              <a:rPr lang="en-US" sz="6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Cook in the kitchen may stand near a table, fridge and utensils, while builder works with tools and a helmet. Оба образа хорошо подходят для учебной иллюстрации. Подписи могут быть: a cook in the kitchen, a builder with tools.
</a:t>
            </a:r>
            <a:endParaRPr lang="en-US" sz="117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действия чаще всего связаны с профессиями
</a:t>
            </a:r>
            <a:endParaRPr lang="en-US" sz="26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диаграмме видно, что некоторые глаголы встречаются чаще и подходят сразу к нескольким профессиям. Это помогает учить слова не по отдельности, а в устойчивых связках.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универсальные действия — help, work, use и need. У каждой профессии есть свой набор слов, но идея помощи людям повторяется особенно часто.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 урока английского языка, без статистической привязки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2846405"/>
            <a:ext cx="8034000" cy="156914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1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Мой день: основные действия школьника
</a:t>
            </a:r>
            <a:endParaRPr lang="en-US" sz="3013" dirty="0"/>
          </a:p>
        </p:txBody>
      </p:sp>
      <p:sp>
        <p:nvSpPr>
          <p:cNvPr id="11" name="Text 1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555869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5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школьник просыпается, умывается и завтракает. Эти действия удобно соединять словами first и then. Они задают начало дня и помогают построить простой рассказ в Present Simple.
</a:t>
            </a:r>
            <a:endParaRPr lang="en-US" sz="1026" dirty="0"/>
          </a:p>
        </p:txBody>
      </p:sp>
      <p:sp>
        <p:nvSpPr>
          <p:cNvPr id="13" name="Text 3"/>
          <p:cNvSpPr txBox="1"/>
          <p:nvPr/>
        </p:nvSpPr>
        <p:spPr>
          <a:xfrm>
            <a:off x="2182804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 школу
</a:t>
            </a:r>
            <a:pPr algn="l" indent="0" marL="0">
              <a:lnSpc>
                <a:spcPct val="100000"/>
              </a:lnSpc>
              <a:buNone/>
            </a:pPr>
            <a:r>
              <a:rPr lang="en-US" sz="5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завтрака ребёнок идёт в школу, где у него проходят lessons. В этом фрагменте полезны выражения go to school и have lessons, потому что они часто повторяются каждый будний день.
</a:t>
            </a:r>
            <a:endParaRPr lang="en-US" sz="1106" dirty="0"/>
          </a:p>
        </p:txBody>
      </p:sp>
      <p:sp>
        <p:nvSpPr>
          <p:cNvPr id="14" name="Text 4"/>
          <p:cNvSpPr txBox="1"/>
          <p:nvPr/>
        </p:nvSpPr>
        <p:spPr>
          <a:xfrm>
            <a:off x="3809763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5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занятия заканчиваются, ученик возвращается домой, обедает и делает homework. Для связи событий подходят after that и later. Так рассказ получается последовательным и понятным.
</a:t>
            </a:r>
            <a:endParaRPr lang="en-US" sz="1066" dirty="0"/>
          </a:p>
        </p:txBody>
      </p:sp>
      <p:sp>
        <p:nvSpPr>
          <p:cNvPr id="15" name="Text 5"/>
          <p:cNvSpPr txBox="1"/>
          <p:nvPr/>
        </p:nvSpPr>
        <p:spPr>
          <a:xfrm>
            <a:off x="5436698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дома
</a:t>
            </a:r>
            <a:pPr algn="l" indent="0" marL="0">
              <a:lnSpc>
                <a:spcPct val="100000"/>
              </a:lnSpc>
              <a:buNone/>
            </a:pPr>
            <a:r>
              <a:rPr lang="en-US" sz="6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ребёнок может help at home, read, play or rest. Эти действия показывают, что день состоит не только из учёбы, но и из обычных семейных дел и отдыха.
</a:t>
            </a:r>
            <a:endParaRPr lang="en-US" sz="1144" dirty="0"/>
          </a:p>
        </p:txBody>
      </p:sp>
      <p:sp>
        <p:nvSpPr>
          <p:cNvPr id="16" name="Text 6"/>
          <p:cNvSpPr txBox="1"/>
          <p:nvPr/>
        </p:nvSpPr>
        <p:spPr>
          <a:xfrm>
            <a:off x="7063633" y="1221247"/>
            <a:ext cx="1284818" cy="14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и сон
</a:t>
            </a:r>
            <a:pPr algn="l" indent="0" marL="0">
              <a:lnSpc>
                <a:spcPct val="100000"/>
              </a:lnSpc>
              <a:buNone/>
            </a:pPr>
            <a:r>
              <a:rPr lang="en-US" sz="58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дня школьник ужинает и goes to bed. Слово finally помогает завершить рассказ. Такая модель подходит для короткого описания обычного дня без лишних подробностей.
</a:t>
            </a:r>
            <a:endParaRPr lang="en-US" sz="111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 течение дня
</a:t>
            </a:r>
            <a:pPr algn="l" indent="0" marL="0">
              <a:lnSpc>
                <a:spcPct val="100000"/>
              </a:lnSpc>
              <a:buNone/>
            </a:pPr>
            <a:r>
              <a:rPr lang="en-US" sz="14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будний день школьника и переходы между действиями.
</a:t>
            </a:r>
            <a:endParaRPr lang="en-US" sz="283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57731" y="1479875"/>
            <a:ext cx="4222639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и действия в распорядке дня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повторяющиеся действия распределяются по времени в обычный школьный день.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Present Simple часто используются действия, которые повторяются каждый день в одно и то же время.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школьного распорядка дня для урока английского языка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6E3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повседневных действий в Present Simple
</a:t>
            </a:r>
            <a:endParaRPr lang="en-US" sz="2903" dirty="0"/>
          </a:p>
        </p:txBody>
      </p:sp>
      <p:sp>
        <p:nvSpPr>
          <p:cNvPr id="11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12" name="Text 2"/>
          <p:cNvSpPr txBox="1"/>
          <p:nvPr/>
        </p:nvSpPr>
        <p:spPr>
          <a:xfrm>
            <a:off x="337609" y="1342500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Утренние действия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этой группе относятся get up, wash, brush и have breakfast. Они описывают начало дня и помогают составлять короткие предложения о привычках школьника.
</a:t>
            </a:r>
            <a:endParaRPr lang="en-US" sz="1398" dirty="0"/>
          </a:p>
        </p:txBody>
      </p:sp>
      <p:sp>
        <p:nvSpPr>
          <p:cNvPr id="13" name="Text 3"/>
          <p:cNvSpPr txBox="1"/>
          <p:nvPr/>
        </p:nvSpPr>
        <p:spPr>
          <a:xfrm>
            <a:off x="337609" y="2378243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и перемещение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go, come и walk показывают, как человек перемещается в течение дня. В форме he, she, it они часто получают окончание -s: goes, comes, walks.
</a:t>
            </a:r>
            <a:endParaRPr lang="en-US" sz="1398" dirty="0"/>
          </a:p>
        </p:txBody>
      </p:sp>
      <p:sp>
        <p:nvSpPr>
          <p:cNvPr id="14" name="Text 4"/>
          <p:cNvSpPr txBox="1"/>
          <p:nvPr/>
        </p:nvSpPr>
        <p:spPr>
          <a:xfrm>
            <a:off x="337609" y="3416968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занятия
</a:t>
            </a:r>
            <a:pPr algn="l" indent="0" marL="0">
              <a:lnSpc>
                <a:spcPct val="100000"/>
              </a:lnSpc>
              <a:buNone/>
            </a:pPr>
            <a:r>
              <a:rPr lang="en-US" sz="75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do, read, watch и help подходят для уроков, домашних дел и отдыха. Они часто встречаются в рассказах о школе, семье и свободном времени.
</a:t>
            </a:r>
            <a:endParaRPr lang="en-US" sz="1429" dirty="0"/>
          </a:p>
        </p:txBody>
      </p:sp>
      <p:sp>
        <p:nvSpPr>
          <p:cNvPr id="15" name="Text 5"/>
          <p:cNvSpPr txBox="1"/>
          <p:nvPr/>
        </p:nvSpPr>
        <p:spPr>
          <a:xfrm>
            <a:off x="4243597" y="1340887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и отдых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Глаголы play and sleep помогают описать свободное время и конец дня. Такие слова делают рассказ живым и показывают, что день школьника состоит из разных частей.
</a:t>
            </a:r>
            <a:endParaRPr lang="en-US" sz="1398" dirty="0"/>
          </a:p>
        </p:txBody>
      </p:sp>
      <p:sp>
        <p:nvSpPr>
          <p:cNvPr id="16" name="Text 6"/>
          <p:cNvSpPr txBox="1"/>
          <p:nvPr/>
        </p:nvSpPr>
        <p:spPr>
          <a:xfrm>
            <a:off x="4243597" y="2376631"/>
            <a:ext cx="3756046" cy="8980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7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5 класса особенно важны короткие фразы: I get up at 7 o’clock. She goes to school at 8 o’clock. Они помогают уверенно использовать Present Simple в речи.
</a:t>
            </a:r>
            <a:endParaRPr lang="en-US" sz="139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3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Сколько времени занимает день школьника
</a:t>
            </a:r>
            <a:endParaRPr lang="en-US" sz="3034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обычно уходит на сон и школу, а остальные дела занимают меньшие отрезки дня.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Распорядок дня состоит из повторяющихся занятий, поэтому важно уметь называть их по времени и длительности.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пример: типичный день ученика 5 класса; данные условные, составлены для иллюстрации.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7507" y="1171525"/>
            <a:ext cx="2464785" cy="195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5532" y="1171650"/>
            <a:ext cx="2464785" cy="195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63557" y="1171650"/>
            <a:ext cx="2464785" cy="195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6292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в картинках: комнаты, мебель и уют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507800" y="32899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Кухня, где всё начинается
</a:t>
            </a:r>
            <a:pPr algn="l" indent="0" marL="0">
              <a:lnSpc>
                <a:spcPct val="100000"/>
              </a:lnSpc>
              <a:buNone/>
            </a:pPr>
            <a:r>
              <a:rPr lang="en-US" sz="7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кухне стоят table, fridge и stove, а рядом заметен sink. Здесь семья завтракает, готовит и разговаривает перед началом дня. Такая картинка помогает запомнить, что kitchen — это место для еды и полезных дел.
</a:t>
            </a:r>
            <a:endParaRPr lang="en-US" sz="1239" dirty="0"/>
          </a:p>
        </p:txBody>
      </p:sp>
      <p:sp>
        <p:nvSpPr>
          <p:cNvPr id="13" name="Text 3"/>
          <p:cNvSpPr txBox="1"/>
          <p:nvPr/>
        </p:nvSpPr>
        <p:spPr>
          <a:xfrm>
            <a:off x="3585800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4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Спальня для отдыха и тишины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bedroom обычно стоят bed, wardrobe и lamp. Это самая спокойная комната в доме, где человек отдыхает и готовится ко сну. На рисунке легко показать порядок вещей и назвать их простыми английскими словами.
</a:t>
            </a:r>
            <a:endParaRPr lang="en-US" sz="1144" dirty="0"/>
          </a:p>
        </p:txBody>
      </p:sp>
      <p:sp>
        <p:nvSpPr>
          <p:cNvPr id="14" name="Text 4"/>
          <p:cNvSpPr txBox="1"/>
          <p:nvPr/>
        </p:nvSpPr>
        <p:spPr>
          <a:xfrm>
            <a:off x="6663825" y="3290025"/>
            <a:ext cx="22659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Гостиная, где собирается семья
</a:t>
            </a:r>
            <a:pPr algn="l" indent="0" marL="0">
              <a:lnSpc>
                <a:spcPct val="100000"/>
              </a:lnSpc>
              <a:buNone/>
            </a:pPr>
            <a:r>
              <a:rPr lang="en-US" sz="65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6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living room часто можно увидеть sofa, armchair и TV. Здесь читают, смотрят фильмы и проводят вечер вместе. Такая сцена показывает, что одна комната может быть удобной и для отдыха, и для общения.
</a:t>
            </a:r>
            <a:endParaRPr lang="en-US" sz="113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предметы находятся в разных комнатах
</a:t>
            </a:r>
            <a:endParaRPr lang="en-US" sz="2903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предметы мебели и быта связаны с типичными комнатами дома.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лучше запоминаются вместе с комнатой, потому что в английском языке они часто встречаются в устойчивых сочетаниях.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Словарь темы «Дом и комнаты»; подбор типичных соответствий для 5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800" y="1736750"/>
            <a:ext cx="299250" cy="342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9775" y="1736750"/>
            <a:ext cx="256500" cy="34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270875" y="1739000"/>
            <a:ext cx="337500" cy="337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650580" y="1736750"/>
            <a:ext cx="256500" cy="342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307593" y="1736750"/>
            <a:ext cx="299250" cy="3420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работают предлоги места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4040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
</a:t>
            </a:r>
            <a:pPr algn="l" indent="0" marL="0">
              <a:lnSpc>
                <a:spcPct val="100000"/>
              </a:lnSpc>
              <a:buNone/>
            </a:pPr>
            <a:r>
              <a:rPr lang="en-US" sz="586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Предлог in показывает, что предмет находится внутри чего-то: in the room, in the box, in the house. Он помогает говорить о замкнутом пространстве и точном расположении.
</a:t>
            </a:r>
            <a:endParaRPr lang="en-US" sz="1172" dirty="0"/>
          </a:p>
        </p:txBody>
      </p:sp>
      <p:sp>
        <p:nvSpPr>
          <p:cNvPr id="16" name="Text 3"/>
          <p:cNvSpPr txBox="1"/>
          <p:nvPr/>
        </p:nvSpPr>
        <p:spPr>
          <a:xfrm>
            <a:off x="37256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
</a:t>
            </a:r>
            <a:pPr algn="l" indent="0" marL="0">
              <a:lnSpc>
                <a:spcPct val="100000"/>
              </a:lnSpc>
              <a:buNone/>
            </a:pPr>
            <a:r>
              <a:rPr lang="en-US" sz="61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Under означает «под» и помогает указать нижнее положение предмета: under the chair, under the bed. С ним легко строить короткие и понятные предложения.
</a:t>
            </a:r>
            <a:endParaRPr lang="en-US" sz="1233" dirty="0"/>
          </a:p>
        </p:txBody>
      </p:sp>
      <p:sp>
        <p:nvSpPr>
          <p:cNvPr id="17" name="Text 4"/>
          <p:cNvSpPr txBox="1"/>
          <p:nvPr/>
        </p:nvSpPr>
        <p:spPr>
          <a:xfrm>
            <a:off x="7047225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7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 in front of
</a:t>
            </a:r>
            <a:pPr algn="l" indent="0" marL="0">
              <a:lnSpc>
                <a:spcPct val="100000"/>
              </a:lnSpc>
              <a:buNone/>
            </a:pPr>
            <a:r>
              <a:rPr lang="en-US" sz="54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2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Between используют, когда предмет находится между двумя объектами, а in front of — когда он расположен перед чем-то. Эти слова особенно полезны в описании дома и класса.
</a:t>
            </a:r>
            <a:endParaRPr lang="en-US" sz="1087" dirty="0"/>
          </a:p>
        </p:txBody>
      </p:sp>
      <p:sp>
        <p:nvSpPr>
          <p:cNvPr id="18" name="Text 5"/>
          <p:cNvSpPr txBox="1"/>
          <p:nvPr/>
        </p:nvSpPr>
        <p:spPr>
          <a:xfrm>
            <a:off x="5386430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и behind
</a:t>
            </a:r>
            <a:pPr algn="l" indent="0" marL="0">
              <a:lnSpc>
                <a:spcPct val="100000"/>
              </a:lnSpc>
              <a:buNone/>
            </a:pPr>
            <a:r>
              <a:rPr lang="en-US" sz="5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93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Near показывает близость, а behind — положение позади другого предмета. Эти предлоги делают описание комнаты точнее: the lamp is near the bed, the cat is behind the sofa.
</a:t>
            </a:r>
            <a:endParaRPr lang="en-US" sz="1158" dirty="0"/>
          </a:p>
        </p:txBody>
      </p:sp>
      <p:sp>
        <p:nvSpPr>
          <p:cNvPr id="19" name="Text 6"/>
          <p:cNvSpPr txBox="1"/>
          <p:nvPr/>
        </p:nvSpPr>
        <p:spPr>
          <a:xfrm>
            <a:off x="2064818" y="2359925"/>
            <a:ext cx="1373100" cy="135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1" b="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
</a:t>
            </a:r>
            <a:pPr algn="l" indent="0" marL="0">
              <a:lnSpc>
                <a:spcPct val="100000"/>
              </a:lnSpc>
              <a:buNone/>
            </a:pPr>
            <a:r>
              <a:rPr lang="en-US" sz="595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On употребляется, когда предмет лежит на поверхности: on the table, on the shelf, on the wall. Этот предлог часто встречается в описании мебели и вещей в комнате.
</a:t>
            </a:r>
            <a:endParaRPr lang="en-US" sz="1191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описать комнату по-английски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простого устного или письменного описания комнаты с опорой на there is / there are.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03250" y="1955332"/>
            <a:ext cx="337500" cy="30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79900" y="1970328"/>
            <a:ext cx="337500" cy="27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41656" y="2564378"/>
            <a:ext cx="337500" cy="270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4844" y="2565223"/>
            <a:ext cx="337500" cy="270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26600" y="1936578"/>
            <a:ext cx="337500" cy="337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29025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252450" y="370650"/>
            <a:ext cx="8059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домашние обязанности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882650" y="909125"/>
            <a:ext cx="53787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clean, tidy up и wash up относятся к поддержанию порядка. Они помогают говорить о том, как дети убирают комнату, моют посуду или складывают вещи на место.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Уборка и порядок
</a:t>
            </a:r>
            <a:endParaRPr lang="en-US" sz="1028" dirty="0"/>
          </a:p>
        </p:txBody>
      </p:sp>
      <p:sp>
        <p:nvSpPr>
          <p:cNvPr id="16" name="Text 3"/>
          <p:cNvSpPr txBox="1"/>
          <p:nvPr/>
        </p:nvSpPr>
        <p:spPr>
          <a:xfrm>
            <a:off x="3424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Члены семьи
</a:t>
            </a:r>
            <a:pPr algn="r" indent="0" marL="0">
              <a:lnSpc>
                <a:spcPct val="100000"/>
              </a:lnSpc>
              <a:buNone/>
            </a:pPr>
            <a:r>
              <a:rPr lang="en-US" sz="6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mother, father, sister, brother и grandparents помогают рассказать о семье. В английском языке такие слова часто используются вместе с описанием домашней жизни и общих дел.
</a:t>
            </a:r>
            <a:endParaRPr lang="en-US" sz="1400" dirty="0"/>
          </a:p>
        </p:txBody>
      </p:sp>
      <p:sp>
        <p:nvSpPr>
          <p:cNvPr id="17" name="Text 4"/>
          <p:cNvSpPr txBox="1"/>
          <p:nvPr/>
        </p:nvSpPr>
        <p:spPr>
          <a:xfrm>
            <a:off x="18826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дома
</a:t>
            </a:r>
            <a:pPr algn="r" indent="0" marL="0">
              <a:lnSpc>
                <a:spcPct val="100000"/>
              </a:lnSpc>
              <a:buNone/>
            </a:pPr>
            <a:r>
              <a:rPr lang="en-US" sz="5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Глагол help показывает участие в семейных делах: help at home, help parents, help younger children. Он подходит для простых предложений о том, как каждый может быть полезен.
</a:t>
            </a:r>
            <a:endParaRPr lang="en-US" sz="1358" dirty="0"/>
          </a:p>
        </p:txBody>
      </p:sp>
      <p:sp>
        <p:nvSpPr>
          <p:cNvPr id="18" name="Text 5"/>
          <p:cNvSpPr txBox="1"/>
          <p:nvPr/>
        </p:nvSpPr>
        <p:spPr>
          <a:xfrm>
            <a:off x="5499450" y="3060050"/>
            <a:ext cx="1761900" cy="160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Ежедневные дела
</a:t>
            </a:r>
            <a:pPr algn="l" indent="0" marL="0">
              <a:lnSpc>
                <a:spcPct val="100000"/>
              </a:lnSpc>
              <a:buNone/>
            </a:pPr>
            <a:r>
              <a:rPr lang="en-US" sz="6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make the bed, set the table и take out the rubbish описывают конкретные домашние обязанности. Это удобные фразы для рассказа о привычках в семье.
</a:t>
            </a:r>
            <a:endParaRPr lang="en-US" sz="1406" dirty="0"/>
          </a:p>
        </p:txBody>
      </p:sp>
      <p:sp>
        <p:nvSpPr>
          <p:cNvPr id="19" name="Text 6"/>
          <p:cNvSpPr txBox="1"/>
          <p:nvPr/>
        </p:nvSpPr>
        <p:spPr>
          <a:xfrm>
            <a:off x="6296250" y="1483900"/>
            <a:ext cx="2505300" cy="13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 о доме
</a:t>
            </a:r>
            <a:pPr algn="l" indent="0" marL="0">
              <a:lnSpc>
                <a:spcPct val="100000"/>
              </a:lnSpc>
              <a:buNone/>
            </a:pPr>
            <a:r>
              <a:rPr lang="en-US" sz="6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water plants напоминает, что домашние дела могут включать не только уборку, но и заботу о растениях. Такие задания учат ответственности и внимательности.
</a:t>
            </a:r>
            <a:endParaRPr lang="en-US" sz="15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в семье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обязанностей показывает, что дома важны не только крупные дела, но и маленькая ежедневная помощь.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дела распределены справедливо, семье проще поддерживать порядок и экономить время.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иллюстрация: пример распределения домашних обязанностей в семье.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темы блока связаны в реальной жизни
</a:t>
            </a:r>
            <a:endParaRPr lang="en-US" sz="2744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работа и учёба
</a:t>
            </a:r>
            <a:pPr algn="ctr" indent="0" marL="0">
              <a:lnSpc>
                <a:spcPct val="100000"/>
              </a:lnSpc>
              <a:buNone/>
            </a:pPr>
            <a:r>
              <a:rPr lang="en-US" sz="6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взрослые идут на work, а дети — в school. Потом все возвращаются home, и день продолжается в привычном ритме. Такая последовательность помогает связать слова о профессиях, школе и доме в одном коротком рассказе.
</a:t>
            </a:r>
            <a:endParaRPr lang="en-US" sz="1172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в семейном кругу
</a:t>
            </a:r>
            <a:pPr algn="ctr" indent="0" marL="0">
              <a:lnSpc>
                <a:spcPct val="100000"/>
              </a:lnSpc>
              <a:buNone/>
            </a:pPr>
            <a:r>
              <a:rPr lang="en-US" sz="73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busy дня семья отдыхает, ужинает и делится новостями. В это время часто звучат слова dinner, evening и together, потому что все находятся дома и проводят время вместе.
</a:t>
            </a:r>
            <a:endParaRPr lang="en-US" sz="1324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4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Домашние дела после отдыха
</a:t>
            </a:r>
            <a:pPr algn="ctr" indent="0" marL="0">
              <a:lnSpc>
                <a:spcPct val="100000"/>
              </a:lnSpc>
              <a:buNone/>
            </a:pPr>
            <a:r>
              <a:rPr lang="en-US" sz="6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everyone feels tired, часть дел всё равно остаётся: убрать комнату, помочь младшим, приготовить вещи на завтра. Так темы work, home и family соединяются в одной реальной ситуации.
</a:t>
            </a:r>
            <a:endParaRPr lang="en-US" sz="12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35800" y="1816308"/>
            <a:ext cx="5266500" cy="168063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60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тем блока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502900" cy="23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чем отличаются три раздела и какие слова в каждом из них особенно важны.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разные по содержанию, но все они учат говорить о повседневной жизни коротко, логично и по-английски.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492325"/>
            <a:ext cx="53478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блока VIII для 5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99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Блок VIII: говорим о жизни вокруг себя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блоке ученики учатся называть профессии, рассказывать о своём дне и описывать дом. Новая лексика и простые грамматические модели помогают говорить ясно и уверенно.
</a:t>
            </a:r>
            <a:endParaRPr lang="en-US" sz="3992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2026-05-30T12:45:12Z</dcterms:created>
  <dcterms:modified xsi:type="dcterms:W3CDTF">2026-05-30T12:45:12Z</dcterms:modified>
</cp:coreProperties>
</file>