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03554" y="0"/>
            <a:ext cx="393799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9950" y="842000"/>
            <a:ext cx="4475400" cy="2928300"/>
          </a:xfrm>
          <a:prstGeom prst="rect">
            <a:avLst/>
          </a:prstGeom>
          <a:noFill/>
          <a:ln/>
        </p:spPr>
        <p:txBody>
          <a:bodyPr wrap="square" lIns="0" tIns="0" rIns="0" bIns="0" rtlCol="0" anchor="ctr"/>
          <a:lstStyle/>
          <a:p>
            <a:pPr algn="l" indent="0" marL="0">
              <a:lnSpc>
                <a:spcPct val="100000"/>
              </a:lnSpc>
              <a:buNone/>
            </a:pPr>
            <a:r>
              <a:rPr lang="en-US" sz="3800" dirty="0">
                <a:solidFill>
                  <a:srgbClr val="000000"/>
                </a:solidFill>
                <a:latin typeface="Arial" pitchFamily="34" charset="0"/>
                <a:ea typeface="Arial" pitchFamily="34" charset="-122"/>
                <a:cs typeface="Arial" pitchFamily="34" charset="-120"/>
              </a:rPr>
              <a:t>Закономерности мутационного процесса: обзор и ключевые идеи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Мутации создают разнообразие, болезни и эволюционные изменения — разберём их закономерности.
</a:t>
            </a:r>
            <a:endParaRPr lang="en-US" sz="3800" dirty="0"/>
          </a:p>
        </p:txBody>
      </p:sp>
      <p:sp>
        <p:nvSpPr>
          <p:cNvPr id="5" name="Text 1"/>
          <p:cNvSpPr txBox="1"/>
          <p:nvPr/>
        </p:nvSpPr>
        <p:spPr>
          <a:xfrm>
            <a:off x="539950" y="256250"/>
            <a:ext cx="4008600" cy="2838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440468" y="0"/>
            <a:ext cx="370191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750" y="1631075"/>
            <a:ext cx="4200900" cy="29439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Мутационный процесс объединяет естественные и индуцированные изменения ДНК, которые могут передаваться потомкам. Он объясняет происхождение наследственных болезней, разнообразие признаков и адаптацию организмов, а его изучение стало основой современной генетики.
</a:t>
            </a:r>
            <a:endParaRPr lang="en-US" sz="1400" dirty="0"/>
          </a:p>
        </p:txBody>
      </p:sp>
      <p:sp>
        <p:nvSpPr>
          <p:cNvPr id="5" name="Text 1"/>
          <p:cNvSpPr txBox="1"/>
          <p:nvPr/>
        </p:nvSpPr>
        <p:spPr>
          <a:xfrm>
            <a:off x="306750" y="311075"/>
            <a:ext cx="4847100" cy="12288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Что такое мутационный процесс и почему он важен
</a:t>
            </a:r>
            <a:endParaRPr lang="en-US" sz="3000"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64200" y="2726950"/>
            <a:ext cx="2246400" cy="1748700"/>
          </a:xfrm>
          <a:prstGeom prst="rect">
            <a:avLst/>
          </a:prstGeom>
          <a:noFill/>
          <a:ln/>
        </p:spPr>
        <p:txBody>
          <a:bodyPr wrap="square" lIns="0" tIns="0" rIns="0" bIns="0" rtlCol="0" anchor="t"/>
          <a:lstStyle/>
          <a:p>
            <a:pPr algn="l" indent="0" marL="0">
              <a:lnSpc>
                <a:spcPct val="100000"/>
              </a:lnSpc>
              <a:buNone/>
            </a:pPr>
            <a:r>
              <a:rPr lang="en-US" sz="1377" dirty="0">
                <a:solidFill>
                  <a:srgbClr val="000000"/>
                </a:solidFill>
                <a:latin typeface="Arial" pitchFamily="34" charset="0"/>
                <a:ea typeface="Arial" pitchFamily="34" charset="-122"/>
                <a:cs typeface="Arial" pitchFamily="34" charset="-120"/>
              </a:rPr>
              <a:t>Генетические опыты подтверждают: мутация появляется до отбора, а не как прямой ответ на нужды организма. Это делает мутационный процесс предметом количественного анализа и позволяет сравнивать разные объекты.
</a:t>
            </a:r>
            <a:endParaRPr lang="en-US" sz="1377" dirty="0"/>
          </a:p>
        </p:txBody>
      </p:sp>
      <p:sp>
        <p:nvSpPr>
          <p:cNvPr id="5" name="Text 1"/>
          <p:cNvSpPr txBox="1"/>
          <p:nvPr/>
        </p:nvSpPr>
        <p:spPr>
          <a:xfrm>
            <a:off x="357200" y="1830425"/>
            <a:ext cx="2246400" cy="26451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Мутации возникают случайно: нельзя заранее предсказать место и момент конкретного изменения. Однако в стабильной среде для вида и гена сохраняется относительно постоянная частота появления новых вариантов.
</a:t>
            </a:r>
            <a:endParaRPr lang="en-US" sz="1400" dirty="0"/>
          </a:p>
        </p:txBody>
      </p:sp>
      <p:sp>
        <p:nvSpPr>
          <p:cNvPr id="6" name="Text 2"/>
          <p:cNvSpPr txBox="1"/>
          <p:nvPr/>
        </p:nvSpPr>
        <p:spPr>
          <a:xfrm>
            <a:off x="3448800" y="2266325"/>
            <a:ext cx="2246400" cy="2209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Отдельные события независимы друг от друга, поэтому их распределение описывается законами вероятности. Именно поэтому в больших выборках наблюдаются устойчивые статистические закономерности, а не хаотическая картина.
</a:t>
            </a:r>
            <a:endParaRPr lang="en-US" sz="1400" dirty="0"/>
          </a:p>
        </p:txBody>
      </p:sp>
      <p:sp>
        <p:nvSpPr>
          <p:cNvPr id="7" name="Text 3"/>
          <p:cNvSpPr txBox="1"/>
          <p:nvPr/>
        </p:nvSpPr>
        <p:spPr>
          <a:xfrm>
            <a:off x="357200" y="304275"/>
            <a:ext cx="8453400" cy="746400"/>
          </a:xfrm>
          <a:prstGeom prst="rect">
            <a:avLst/>
          </a:prstGeom>
          <a:noFill/>
          <a:ln/>
        </p:spPr>
        <p:txBody>
          <a:bodyPr wrap="square" lIns="0" tIns="0" rIns="0" bIns="0" rtlCol="0" anchor="t"/>
          <a:lstStyle/>
          <a:p>
            <a:pPr algn="l" indent="0" marL="0">
              <a:lnSpc>
                <a:spcPct val="100000"/>
              </a:lnSpc>
              <a:buNone/>
            </a:pPr>
            <a:r>
              <a:rPr lang="en-US" sz="2938" dirty="0">
                <a:solidFill>
                  <a:srgbClr val="FFFFFF"/>
                </a:solidFill>
                <a:latin typeface="Arial" pitchFamily="34" charset="0"/>
                <a:ea typeface="Arial" pitchFamily="34" charset="-122"/>
                <a:cs typeface="Arial" pitchFamily="34" charset="-120"/>
              </a:rPr>
              <a:t>Статистическая закономерность возникновения мутаций
</a:t>
            </a:r>
            <a:endParaRPr lang="en-US" sz="2938" dirty="0"/>
          </a:p>
        </p:txBody>
      </p:sp>
      <p:sp>
        <p:nvSpPr>
          <p:cNvPr id="8" name="Text 4"/>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5650" y="2007492"/>
            <a:ext cx="4328400" cy="154676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200" y="1343725"/>
            <a:ext cx="2644500" cy="28743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Мутации различаются по масштабу изменения генетического материала и по тому, какой уровень организации затрагивают.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Чем крупнее изменение, тем сильнее оно затрагивает работу генома и тем заметнее клинические последствия.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434343"/>
                </a:solidFill>
                <a:latin typeface="Arial" pitchFamily="34" charset="0"/>
                <a:ea typeface="Arial" pitchFamily="34" charset="-122"/>
                <a:cs typeface="Arial" pitchFamily="34" charset="-120"/>
              </a:rPr>
              <a:t>Классические примеры из медицинской генетики и школьного курса биологии
</a:t>
            </a:r>
            <a:endParaRPr lang="en-US" sz="1400" dirty="0"/>
          </a:p>
        </p:txBody>
      </p:sp>
      <p:sp>
        <p:nvSpPr>
          <p:cNvPr id="5" name="Text 1"/>
          <p:cNvSpPr txBox="1"/>
          <p:nvPr/>
        </p:nvSpPr>
        <p:spPr>
          <a:xfrm>
            <a:off x="357200" y="304275"/>
            <a:ext cx="8453400" cy="7464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Типы мутаций и их генетическое проявление
</a:t>
            </a:r>
            <a:endParaRPr lang="en-US" sz="3000"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97500" y="939551"/>
            <a:ext cx="3277200" cy="32643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858525"/>
            <a:ext cx="4932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Внутренние причины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Во время репликации ДНК иногда возникают неверные пары оснований, вставки или выпадения нуклеотидов. Рекомбинация и мобильные элементы тоже могут нарушать целостность последовательности и повышать число новых мутаций.
</a:t>
            </a:r>
            <a:endParaRPr lang="en-US" sz="1400" dirty="0"/>
          </a:p>
        </p:txBody>
      </p:sp>
      <p:sp>
        <p:nvSpPr>
          <p:cNvPr id="6" name="Text 1"/>
          <p:cNvSpPr txBox="1"/>
          <p:nvPr/>
        </p:nvSpPr>
        <p:spPr>
          <a:xfrm>
            <a:off x="306750" y="621650"/>
            <a:ext cx="4932000" cy="10974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Источники мутаций
</a:t>
            </a:r>
            <a:endParaRPr lang="en-US" sz="3000" dirty="0"/>
          </a:p>
        </p:txBody>
      </p:sp>
      <p:sp>
        <p:nvSpPr>
          <p:cNvPr id="7" name="Text 2"/>
          <p:cNvSpPr txBox="1"/>
          <p:nvPr/>
        </p:nvSpPr>
        <p:spPr>
          <a:xfrm>
            <a:off x="306750" y="3130675"/>
            <a:ext cx="4932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Внешние причины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Радиация, ультрафиолет, химические вещества и биологические агенты меняют ДНК по-разному. Одни повреждают цепи напрямую, другие повышают вероятность ошибок копирования и перестроек в клетке.
</a:t>
            </a:r>
            <a:endParaRPr lang="en-US" sz="1400" dirty="0"/>
          </a:p>
        </p:txBody>
      </p:sp>
      <p:sp>
        <p:nvSpPr>
          <p:cNvPr id="8" name="Text 3"/>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9912" y="1508178"/>
            <a:ext cx="2130000" cy="1984395"/>
          </a:xfrm>
          <a:prstGeom prst="rect">
            <a:avLst/>
          </a:prstGeom>
        </p:spPr>
      </p:pic>
      <p:pic>
        <p:nvPicPr>
          <p:cNvPr id="3" name="Image 1" descr="preencoded.png">    </p:cNvPr>
          <p:cNvPicPr>
            <a:picLocks noChangeAspect="1"/>
          </p:cNvPicPr>
          <p:nvPr/>
        </p:nvPicPr>
        <p:blipFill>
          <a:blip r:embed="rId2"/>
          <a:stretch>
            <a:fillRect/>
          </a:stretch>
        </p:blipFill>
        <p:spPr>
          <a:xfrm>
            <a:off x="3506992" y="1508178"/>
            <a:ext cx="2130000" cy="1984395"/>
          </a:xfrm>
          <a:prstGeom prst="rect">
            <a:avLst/>
          </a:prstGeom>
        </p:spPr>
      </p:pic>
      <p:pic>
        <p:nvPicPr>
          <p:cNvPr id="4" name="Image 2" descr="preencoded.png">    </p:cNvPr>
          <p:cNvPicPr>
            <a:picLocks noChangeAspect="1"/>
          </p:cNvPicPr>
          <p:nvPr/>
        </p:nvPicPr>
        <p:blipFill>
          <a:blip r:embed="rId3"/>
          <a:stretch>
            <a:fillRect/>
          </a:stretch>
        </p:blipFill>
        <p:spPr>
          <a:xfrm>
            <a:off x="6154092" y="1508178"/>
            <a:ext cx="2130000" cy="198439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9912" y="3624400"/>
            <a:ext cx="2130000" cy="926100"/>
          </a:xfrm>
          <a:prstGeom prst="rect">
            <a:avLst/>
          </a:prstGeom>
          <a:noFill/>
          <a:ln/>
        </p:spPr>
        <p:txBody>
          <a:bodyPr wrap="square" lIns="0" tIns="0" rIns="0" bIns="0" rtlCol="0" anchor="t"/>
          <a:lstStyle/>
          <a:p>
            <a:pPr algn="ctr" indent="0" marL="0">
              <a:lnSpc>
                <a:spcPct val="100000"/>
              </a:lnSpc>
              <a:buNone/>
            </a:pPr>
            <a:r>
              <a:rPr lang="en-US" sz="779" b="1" dirty="0">
                <a:solidFill>
                  <a:srgbClr val="000000"/>
                </a:solidFill>
                <a:latin typeface="Arial" pitchFamily="34" charset="0"/>
                <a:ea typeface="Arial" pitchFamily="34" charset="-122"/>
                <a:cs typeface="Arial" pitchFamily="34" charset="-120"/>
              </a:rPr>
              <a:t>После рентгена: следы в двойной спирали
</a:t>
            </a:r>
            <a:pPr algn="ctr" indent="0" marL="0">
              <a:lnSpc>
                <a:spcPct val="100000"/>
              </a:lnSpc>
              <a:buNone/>
            </a:pPr>
            <a:r>
              <a:rPr lang="en-US" sz="445"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668" dirty="0">
                <a:solidFill>
                  <a:srgbClr val="000000"/>
                </a:solidFill>
                <a:latin typeface="Arial" pitchFamily="34" charset="0"/>
                <a:ea typeface="Arial" pitchFamily="34" charset="-122"/>
                <a:cs typeface="Arial" pitchFamily="34" charset="-120"/>
              </a:rPr>
              <a:t>Ионизирующее излучение способно разрывать обе цепи ДНК, поэтому клетке труднее точно восстановить исходную последовательность. Если повреждений много, появляются хромосомные аберрации и ошибки деления. Такой механизм делает рентгеновское и гамма-излучение особенно опасными при высокой дозе. Особенно уязвимы быстро делящиеся ткани, где ошибка закрепляется уже после нескольких циклов деления.
</a:t>
            </a:r>
            <a:endParaRPr lang="en-US" sz="779" dirty="0"/>
          </a:p>
        </p:txBody>
      </p:sp>
      <p:sp>
        <p:nvSpPr>
          <p:cNvPr id="8" name="Text 1"/>
          <p:cNvSpPr txBox="1"/>
          <p:nvPr/>
        </p:nvSpPr>
        <p:spPr>
          <a:xfrm>
            <a:off x="3506992" y="3624400"/>
            <a:ext cx="2130000" cy="926100"/>
          </a:xfrm>
          <a:prstGeom prst="rect">
            <a:avLst/>
          </a:prstGeom>
          <a:noFill/>
          <a:ln/>
        </p:spPr>
        <p:txBody>
          <a:bodyPr wrap="square" lIns="0" tIns="0" rIns="0" bIns="0" rtlCol="0" anchor="t"/>
          <a:lstStyle/>
          <a:p>
            <a:pPr algn="ctr" indent="0" marL="0">
              <a:lnSpc>
                <a:spcPct val="100000"/>
              </a:lnSpc>
              <a:buNone/>
            </a:pPr>
            <a:r>
              <a:rPr lang="en-US" sz="804" b="1" dirty="0">
                <a:solidFill>
                  <a:srgbClr val="000000"/>
                </a:solidFill>
                <a:latin typeface="Arial" pitchFamily="34" charset="0"/>
                <a:ea typeface="Arial" pitchFamily="34" charset="-122"/>
                <a:cs typeface="Arial" pitchFamily="34" charset="-120"/>
              </a:rPr>
              <a:t>Солнечный свет и «сшитые» тимины
</a:t>
            </a:r>
            <a:pPr algn="ctr" indent="0" marL="0">
              <a:lnSpc>
                <a:spcPct val="100000"/>
              </a:lnSpc>
              <a:buNone/>
            </a:pPr>
            <a:r>
              <a:rPr lang="en-US" sz="459"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689" dirty="0">
                <a:solidFill>
                  <a:srgbClr val="000000"/>
                </a:solidFill>
                <a:latin typeface="Arial" pitchFamily="34" charset="0"/>
                <a:ea typeface="Arial" pitchFamily="34" charset="-122"/>
                <a:cs typeface="Arial" pitchFamily="34" charset="-120"/>
              </a:rPr>
              <a:t>Ультрафиолет действует иначе: соседние тимины могут образовывать димеры, из-за которых полимераза «спотыкается» на матрице ДНК. Репликация замедляется, а ошибки закрепляются, если повреждение не устранено до деления клетки. Поэтому кожа особенно уязвима к длительному солнечному облучению. Наиболее заметен риск там, где защита меланином недостаточна.
</a:t>
            </a:r>
            <a:endParaRPr lang="en-US" sz="804" dirty="0"/>
          </a:p>
        </p:txBody>
      </p:sp>
      <p:sp>
        <p:nvSpPr>
          <p:cNvPr id="9" name="Text 2"/>
          <p:cNvSpPr txBox="1"/>
          <p:nvPr/>
        </p:nvSpPr>
        <p:spPr>
          <a:xfrm>
            <a:off x="6154092" y="3624400"/>
            <a:ext cx="2130000" cy="926100"/>
          </a:xfrm>
          <a:prstGeom prst="rect">
            <a:avLst/>
          </a:prstGeom>
          <a:noFill/>
          <a:ln/>
        </p:spPr>
        <p:txBody>
          <a:bodyPr wrap="square" lIns="0" tIns="0" rIns="0" bIns="0" rtlCol="0" anchor="t"/>
          <a:lstStyle/>
          <a:p>
            <a:pPr algn="ctr" indent="0" marL="0">
              <a:lnSpc>
                <a:spcPct val="100000"/>
              </a:lnSpc>
              <a:buNone/>
            </a:pPr>
            <a:r>
              <a:rPr lang="en-US" sz="785" b="1" dirty="0">
                <a:solidFill>
                  <a:srgbClr val="000000"/>
                </a:solidFill>
                <a:latin typeface="Arial" pitchFamily="34" charset="0"/>
                <a:ea typeface="Arial" pitchFamily="34" charset="-122"/>
                <a:cs typeface="Arial" pitchFamily="34" charset="-120"/>
              </a:rPr>
              <a:t>Химические следы промышленной среды
</a:t>
            </a:r>
            <a:pPr algn="ctr" indent="0" marL="0">
              <a:lnSpc>
                <a:spcPct val="100000"/>
              </a:lnSpc>
              <a:buNone/>
            </a:pPr>
            <a:r>
              <a:rPr lang="en-US" sz="448"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673" dirty="0">
                <a:solidFill>
                  <a:srgbClr val="000000"/>
                </a:solidFill>
                <a:latin typeface="Arial" pitchFamily="34" charset="0"/>
                <a:ea typeface="Arial" pitchFamily="34" charset="-122"/>
                <a:cs typeface="Arial" pitchFamily="34" charset="-120"/>
              </a:rPr>
              <a:t>Бензол и нитрозамины относятся к химическим мутагенам, способным повышать частоту замен оснований, в том числе G→T транзиции. Такие изменения накапливаются незаметно, но со временем увеличивают риск опухолевой трансформации клеток. Опасность возрастает при длительном контакте и сочетании с другими факторами. Поэтому контроль производственных и бытовых загрязнителей особенно важен.
</a:t>
            </a:r>
            <a:endParaRPr lang="en-US" sz="785" dirty="0"/>
          </a:p>
        </p:txBody>
      </p:sp>
      <p:sp>
        <p:nvSpPr>
          <p:cNvPr id="10" name="Text 3"/>
          <p:cNvSpPr txBox="1"/>
          <p:nvPr/>
        </p:nvSpPr>
        <p:spPr>
          <a:xfrm>
            <a:off x="306750" y="317500"/>
            <a:ext cx="6903000" cy="9261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Реальные примеры мутагенного влияния окружающей среды
</a:t>
            </a:r>
            <a:endParaRPr lang="en-US" sz="3000" dirty="0"/>
          </a:p>
        </p:txBody>
      </p:sp>
      <p:sp>
        <p:nvSpPr>
          <p:cNvPr id="11" name="Text 4"/>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175000" y="2989800"/>
            <a:ext cx="5252100" cy="2015100"/>
          </a:xfrm>
          <a:prstGeom prst="rect">
            <a:avLst/>
          </a:prstGeom>
          <a:noFill/>
          <a:ln/>
        </p:spPr>
        <p:txBody>
          <a:bodyPr wrap="square" lIns="0" tIns="0" rIns="0" bIns="0" rtlCol="0" anchor="ctr"/>
          <a:lstStyle/>
          <a:p>
            <a:pPr algn="ctr" indent="0" marL="0">
              <a:lnSpc>
                <a:spcPct val="100000"/>
              </a:lnSpc>
              <a:buNone/>
            </a:pPr>
            <a:r>
              <a:rPr lang="en-US" sz="3777" dirty="0">
                <a:solidFill>
                  <a:srgbClr val="FFFFFF"/>
                </a:solidFill>
                <a:latin typeface="Arial" pitchFamily="34" charset="0"/>
                <a:ea typeface="Arial" pitchFamily="34" charset="-122"/>
                <a:cs typeface="Arial" pitchFamily="34" charset="-120"/>
              </a:rPr>
              <a:t>1 ошибка на 10 миллионов нуклеотидов
</a:t>
            </a:r>
            <a:pPr algn="ctr" indent="0" marL="0">
              <a:lnSpc>
                <a:spcPct val="100000"/>
              </a:lnSpc>
              <a:buNone/>
            </a:pPr>
            <a:r>
              <a:rPr lang="en-US" sz="755"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889" dirty="0">
                <a:solidFill>
                  <a:srgbClr val="FFFFFF"/>
                </a:solidFill>
                <a:latin typeface="Arial" pitchFamily="34" charset="0"/>
                <a:ea typeface="Arial" pitchFamily="34" charset="-122"/>
                <a:cs typeface="Arial" pitchFamily="34" charset="-120"/>
              </a:rPr>
              <a:t>таков ориентировочный уровень спонтанной ошибки в человеческой ДНК за поколение.
</a:t>
            </a:r>
            <a:endParaRPr lang="en-US" sz="3777" dirty="0"/>
          </a:p>
        </p:txBody>
      </p:sp>
      <p:sp>
        <p:nvSpPr>
          <p:cNvPr id="4" name="Text 1"/>
          <p:cNvSpPr txBox="1"/>
          <p:nvPr/>
        </p:nvSpPr>
        <p:spPr>
          <a:xfrm>
            <a:off x="357200" y="529175"/>
            <a:ext cx="4214700" cy="18414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Даже при такой низкой частоте суммарное число новых изменений в геноме заметно, поэтому систему репарации ДНК нельзя считать второстепенной.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434343"/>
                </a:solidFill>
                <a:latin typeface="Arial" pitchFamily="34" charset="0"/>
                <a:ea typeface="Arial" pitchFamily="34" charset="-122"/>
                <a:cs typeface="Arial" pitchFamily="34" charset="-120"/>
              </a:rPr>
              <a:t>Учебные оценки частоты спонтанных мутаций у человека из популяционной генетики
</a:t>
            </a:r>
            <a:endParaRPr lang="en-US" sz="1600" dirty="0"/>
          </a:p>
        </p:txBody>
      </p:sp>
      <p:sp>
        <p:nvSpPr>
          <p:cNvPr id="5" name="Text 2"/>
          <p:cNvSpPr txBox="1"/>
          <p:nvPr/>
        </p:nvSpPr>
        <p:spPr>
          <a:xfrm>
            <a:off x="35720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56421" y="1865240"/>
            <a:ext cx="274200" cy="21936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79633" y="1842470"/>
            <a:ext cx="264900" cy="264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98183" y="1842470"/>
            <a:ext cx="264900" cy="264900"/>
          </a:xfrm>
          <a:prstGeom prst="rect">
            <a:avLst/>
          </a:prstGeom>
        </p:spPr>
      </p:pic>
      <p:sp>
        <p:nvSpPr>
          <p:cNvPr id="9" name="Text 0"/>
          <p:cNvSpPr txBox="1"/>
          <p:nvPr/>
        </p:nvSpPr>
        <p:spPr>
          <a:xfrm>
            <a:off x="357200" y="304275"/>
            <a:ext cx="8439300" cy="7464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Мутационная нагрузка: что важно понимать
</a:t>
            </a:r>
            <a:endParaRPr lang="en-US" sz="3000" dirty="0"/>
          </a:p>
        </p:txBody>
      </p:sp>
      <p:sp>
        <p:nvSpPr>
          <p:cNvPr id="10" name="Text 1"/>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8</a:t>
            </a:r>
            <a:endParaRPr lang="en-US" sz="1800" dirty="0"/>
          </a:p>
        </p:txBody>
      </p:sp>
      <p:sp>
        <p:nvSpPr>
          <p:cNvPr id="11" name="Text 2"/>
          <p:cNvSpPr txBox="1"/>
          <p:nvPr/>
        </p:nvSpPr>
        <p:spPr>
          <a:xfrm>
            <a:off x="1467572" y="1793850"/>
            <a:ext cx="1682100" cy="27225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Суммарный риск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Мутационная нагрузка отражает общее количество потенциально вредных аллелей в популяции. Чем их больше, тем выше вероятность, что часть потомков унаследует снижение жизнеспособности или склонность к болезням.
</a:t>
            </a:r>
            <a:endParaRPr lang="en-US" sz="1400" dirty="0"/>
          </a:p>
        </p:txBody>
      </p:sp>
      <p:sp>
        <p:nvSpPr>
          <p:cNvPr id="12" name="Text 3"/>
          <p:cNvSpPr txBox="1"/>
          <p:nvPr/>
        </p:nvSpPr>
        <p:spPr>
          <a:xfrm>
            <a:off x="4286135" y="1793850"/>
            <a:ext cx="1682100" cy="27225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Цена для популяции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Накопление вредных вариантов может уменьшать выживаемость, плодовитость и устойчивость к среде. Особенно заметен эффект в малых популяциях, где случайные процессы сильнее влияют на частоты аллелей.
</a:t>
            </a:r>
            <a:endParaRPr lang="en-US" sz="1400" dirty="0"/>
          </a:p>
        </p:txBody>
      </p:sp>
      <p:sp>
        <p:nvSpPr>
          <p:cNvPr id="13" name="Text 4"/>
          <p:cNvSpPr txBox="1"/>
          <p:nvPr/>
        </p:nvSpPr>
        <p:spPr>
          <a:xfrm>
            <a:off x="7104685" y="1793850"/>
            <a:ext cx="1682100" cy="27225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Естественные ограничения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человеческих популяциях рост мутационной нагрузки сдерживают отбор и механизмы репарации ДНК. Они не устраняют все мутации, но уменьшают долю опасных изменений, сохраняемых в поколениях.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200" y="2752832"/>
            <a:ext cx="4296900" cy="1260037"/>
          </a:xfrm>
          <a:prstGeom prst="rect">
            <a:avLst/>
          </a:prstGeom>
        </p:spPr>
      </p:pic>
      <p:sp>
        <p:nvSpPr>
          <p:cNvPr id="4" name="Text 0"/>
          <p:cNvSpPr txBox="1"/>
          <p:nvPr/>
        </p:nvSpPr>
        <p:spPr>
          <a:xfrm>
            <a:off x="4992225" y="2228625"/>
            <a:ext cx="3818400" cy="23082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Один и тот же принцип — изменение последовательности ДНК — может приводить к разным наследственным заболеваниям.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Во всех примерах одна мутация в ключевом гене вызывает наследственное заболевание, но частота и тип наследования различаются.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434343"/>
                </a:solidFill>
                <a:latin typeface="Arial" pitchFamily="34" charset="0"/>
                <a:ea typeface="Arial" pitchFamily="34" charset="-122"/>
                <a:cs typeface="Arial" pitchFamily="34" charset="-120"/>
              </a:rPr>
              <a:t>Сводные клинико-генетические оценки, приведённые в исходных данных презентации
</a:t>
            </a:r>
            <a:endParaRPr lang="en-US" sz="1400" dirty="0"/>
          </a:p>
        </p:txBody>
      </p:sp>
      <p:sp>
        <p:nvSpPr>
          <p:cNvPr id="5" name="Text 1"/>
          <p:cNvSpPr txBox="1"/>
          <p:nvPr/>
        </p:nvSpPr>
        <p:spPr>
          <a:xfrm>
            <a:off x="357200" y="1316700"/>
            <a:ext cx="8453400" cy="685500"/>
          </a:xfrm>
          <a:prstGeom prst="rect">
            <a:avLst/>
          </a:prstGeom>
          <a:noFill/>
          <a:ln/>
        </p:spPr>
        <p:txBody>
          <a:bodyPr wrap="square" lIns="0" tIns="0" rIns="0" bIns="0" rtlCol="0" anchor="t"/>
          <a:lstStyle/>
          <a:p>
            <a:pPr algn="l" indent="0" marL="0">
              <a:lnSpc>
                <a:spcPct val="100000"/>
              </a:lnSpc>
              <a:buNone/>
            </a:pPr>
            <a:r>
              <a:rPr lang="en-US" sz="2698" dirty="0">
                <a:solidFill>
                  <a:srgbClr val="000000"/>
                </a:solidFill>
                <a:latin typeface="Arial" pitchFamily="34" charset="0"/>
                <a:ea typeface="Arial" pitchFamily="34" charset="-122"/>
                <a:cs typeface="Arial" pitchFamily="34" charset="-120"/>
              </a:rPr>
              <a:t>Болезни, связанные с мутациями: примеры и статистика
</a:t>
            </a:r>
            <a:endParaRPr lang="en-US" sz="2698"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5650" y="1169107"/>
            <a:ext cx="4077900" cy="33537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200" y="1167500"/>
            <a:ext cx="2644500" cy="33570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Для сравнения использованы разные единицы измерения, поэтому график показывает прежде всего порядок величин и не заменяет детальный анализ генома.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У сложных организмов за поколение возникает больше новых изменений в геноме, но точные сравнения требуют учета размера генома и единиц измерения.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434343"/>
                </a:solidFill>
                <a:latin typeface="Arial" pitchFamily="34" charset="0"/>
                <a:ea typeface="Arial" pitchFamily="34" charset="-122"/>
                <a:cs typeface="Arial" pitchFamily="34" charset="-120"/>
              </a:rPr>
              <a:t>Исходные данные презентации; учебные оценки частоты спонтанных мутаций у бактерий, дрожжей и человека
</a:t>
            </a:r>
            <a:endParaRPr lang="en-US" sz="1400" dirty="0"/>
          </a:p>
        </p:txBody>
      </p:sp>
      <p:sp>
        <p:nvSpPr>
          <p:cNvPr id="5" name="Text 1"/>
          <p:cNvSpPr txBox="1"/>
          <p:nvPr/>
        </p:nvSpPr>
        <p:spPr>
          <a:xfrm>
            <a:off x="357200" y="304275"/>
            <a:ext cx="8453400" cy="746400"/>
          </a:xfrm>
          <a:prstGeom prst="rect">
            <a:avLst/>
          </a:prstGeom>
          <a:noFill/>
          <a:ln/>
        </p:spPr>
        <p:txBody>
          <a:bodyPr wrap="square" lIns="0" tIns="0" rIns="0" bIns="0" rtlCol="0" anchor="t"/>
          <a:lstStyle/>
          <a:p>
            <a:pPr algn="l" indent="0" marL="0">
              <a:lnSpc>
                <a:spcPct val="100000"/>
              </a:lnSpc>
              <a:buNone/>
            </a:pPr>
            <a:r>
              <a:rPr lang="en-US" sz="2938" dirty="0">
                <a:solidFill>
                  <a:srgbClr val="000000"/>
                </a:solidFill>
                <a:latin typeface="Arial" pitchFamily="34" charset="0"/>
                <a:ea typeface="Arial" pitchFamily="34" charset="-122"/>
                <a:cs typeface="Arial" pitchFamily="34" charset="-120"/>
              </a:rPr>
              <a:t>Частота мутаций у разных организмов: сравнительные показатели
</a:t>
            </a:r>
            <a:endParaRPr lang="en-US" sz="2938"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92387" y="0"/>
            <a:ext cx="355122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858525"/>
            <a:ext cx="4932000" cy="1097400"/>
          </a:xfrm>
          <a:prstGeom prst="rect">
            <a:avLst/>
          </a:prstGeom>
          <a:noFill/>
          <a:ln/>
        </p:spPr>
        <p:txBody>
          <a:bodyPr wrap="square" lIns="0" tIns="0" rIns="0" bIns="0" rtlCol="0" anchor="t"/>
          <a:lstStyle/>
          <a:p>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В 1943 году Ледерберг и Татум показали, что устойчивые к стрептомицину колонии E. coli появлялись до контакта с антибиотиком. Значит, мутация возникала случайно, а не по «заказу» среды.
</a:t>
            </a:r>
            <a:endParaRPr lang="en-US" sz="1300" dirty="0"/>
          </a:p>
        </p:txBody>
      </p:sp>
      <p:sp>
        <p:nvSpPr>
          <p:cNvPr id="6" name="Text 1"/>
          <p:cNvSpPr txBox="1"/>
          <p:nvPr/>
        </p:nvSpPr>
        <p:spPr>
          <a:xfrm>
            <a:off x="306750" y="621650"/>
            <a:ext cx="4932000" cy="1097400"/>
          </a:xfrm>
          <a:prstGeom prst="rect">
            <a:avLst/>
          </a:prstGeom>
          <a:noFill/>
          <a:ln/>
        </p:spPr>
        <p:txBody>
          <a:bodyPr wrap="square" lIns="0" tIns="0" rIns="0" bIns="0" rtlCol="0" anchor="t"/>
          <a:lstStyle/>
          <a:p>
            <a:pPr algn="l" indent="0" marL="0">
              <a:lnSpc>
                <a:spcPct val="100000"/>
              </a:lnSpc>
              <a:buNone/>
            </a:pPr>
            <a:r>
              <a:rPr lang="en-US" sz="2880" dirty="0">
                <a:solidFill>
                  <a:srgbClr val="000000"/>
                </a:solidFill>
                <a:latin typeface="Arial" pitchFamily="34" charset="0"/>
                <a:ea typeface="Arial" pitchFamily="34" charset="-122"/>
                <a:cs typeface="Arial" pitchFamily="34" charset="-120"/>
              </a:rPr>
              <a:t>Экспериментальные доказательства спонтанности мутаций
</a:t>
            </a:r>
            <a:endParaRPr lang="en-US" sz="2880" dirty="0"/>
          </a:p>
        </p:txBody>
      </p:sp>
      <p:sp>
        <p:nvSpPr>
          <p:cNvPr id="7" name="Text 2"/>
          <p:cNvSpPr txBox="1"/>
          <p:nvPr/>
        </p:nvSpPr>
        <p:spPr>
          <a:xfrm>
            <a:off x="306750" y="3130675"/>
            <a:ext cx="4932000" cy="1097400"/>
          </a:xfrm>
          <a:prstGeom prst="rect">
            <a:avLst/>
          </a:prstGeom>
          <a:noFill/>
          <a:ln/>
        </p:spPr>
        <p:txBody>
          <a:bodyPr wrap="square" lIns="0" tIns="0" rIns="0" bIns="0" rtlCol="0" anchor="t"/>
          <a:lstStyle/>
          <a:p>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Опыты с бактериальными посевами подтвердили: отбор лишь выявляет уже существующие варианты. Этот результат стал ключевым аргументом в генетике микроорганизмов и был многократно воспроизведён.
</a:t>
            </a:r>
            <a:endParaRPr lang="en-US" sz="1300" dirty="0"/>
          </a:p>
        </p:txBody>
      </p:sp>
      <p:sp>
        <p:nvSpPr>
          <p:cNvPr id="8" name="Text 3"/>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59912" y="1208075"/>
            <a:ext cx="2130000" cy="1984395"/>
          </a:xfrm>
          <a:prstGeom prst="rect">
            <a:avLst/>
          </a:prstGeom>
        </p:spPr>
      </p:pic>
      <p:pic>
        <p:nvPicPr>
          <p:cNvPr id="4" name="Image 2" descr="preencoded.png">    </p:cNvPr>
          <p:cNvPicPr>
            <a:picLocks noChangeAspect="1"/>
          </p:cNvPicPr>
          <p:nvPr/>
        </p:nvPicPr>
        <p:blipFill>
          <a:blip r:embed="rId3"/>
          <a:stretch>
            <a:fillRect/>
          </a:stretch>
        </p:blipFill>
        <p:spPr>
          <a:xfrm>
            <a:off x="3506992" y="1208075"/>
            <a:ext cx="2130000" cy="1984395"/>
          </a:xfrm>
          <a:prstGeom prst="rect">
            <a:avLst/>
          </a:prstGeom>
        </p:spPr>
      </p:pic>
      <p:pic>
        <p:nvPicPr>
          <p:cNvPr id="5" name="Image 3" descr="preencoded.png">    </p:cNvPr>
          <p:cNvPicPr>
            <a:picLocks noChangeAspect="1"/>
          </p:cNvPicPr>
          <p:nvPr/>
        </p:nvPicPr>
        <p:blipFill>
          <a:blip r:embed="rId4"/>
          <a:stretch>
            <a:fillRect/>
          </a:stretch>
        </p:blipFill>
        <p:spPr>
          <a:xfrm>
            <a:off x="6154092" y="1208075"/>
            <a:ext cx="2130000" cy="1984395"/>
          </a:xfrm>
          <a:prstGeom prst="rect">
            <a:avLst/>
          </a:prstGeom>
        </p:spPr>
      </p:pic>
      <p:sp>
        <p:nvSpPr>
          <p:cNvPr id="6" name="Text 0"/>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12</a:t>
            </a:r>
            <a:endParaRPr lang="en-US" sz="1800" dirty="0"/>
          </a:p>
        </p:txBody>
      </p:sp>
      <p:sp>
        <p:nvSpPr>
          <p:cNvPr id="7" name="Text 1"/>
          <p:cNvSpPr txBox="1"/>
          <p:nvPr/>
        </p:nvSpPr>
        <p:spPr>
          <a:xfrm>
            <a:off x="859900" y="3324301"/>
            <a:ext cx="2130000" cy="1167600"/>
          </a:xfrm>
          <a:prstGeom prst="rect">
            <a:avLst/>
          </a:prstGeom>
          <a:noFill/>
          <a:ln/>
        </p:spPr>
        <p:txBody>
          <a:bodyPr wrap="square" lIns="0" tIns="0" rIns="0" bIns="0" rtlCol="0" anchor="t"/>
          <a:lstStyle/>
          <a:p>
            <a:pPr algn="ctr" indent="0" marL="0">
              <a:lnSpc>
                <a:spcPct val="100000"/>
              </a:lnSpc>
              <a:buNone/>
            </a:pPr>
            <a:r>
              <a:rPr lang="en-US" sz="893" b="1" dirty="0">
                <a:solidFill>
                  <a:srgbClr val="000000"/>
                </a:solidFill>
                <a:latin typeface="Arial" pitchFamily="34" charset="0"/>
                <a:ea typeface="Arial" pitchFamily="34" charset="-122"/>
                <a:cs typeface="Arial" pitchFamily="34" charset="-120"/>
              </a:rPr>
              <a:t>Островки CpG: тихие зоны, где ошибки возникают чаще
</a:t>
            </a:r>
            <a:pPr algn="ctr" indent="0" marL="0">
              <a:lnSpc>
                <a:spcPct val="100000"/>
              </a:lnSpc>
              <a:buNone/>
            </a:pPr>
            <a:r>
              <a:rPr lang="en-US" sz="51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765" dirty="0">
                <a:solidFill>
                  <a:srgbClr val="000000"/>
                </a:solidFill>
                <a:latin typeface="Arial" pitchFamily="34" charset="0"/>
                <a:ea typeface="Arial" pitchFamily="34" charset="-122"/>
                <a:cs typeface="Arial" pitchFamily="34" charset="-120"/>
              </a:rPr>
              <a:t>Участки с высокой долей цитозина и гуанина нередко становятся горячими точками мутаций. Здесь химические превращения оснований происходят чаще, поэтому даже короткий фрагмент ДНК может накапливать изменения быстрее соседних областей. Именно такие зоны помогают объяснить неодинаковую стабильность разных участков генома.
</a:t>
            </a:r>
            <a:endParaRPr lang="en-US" sz="893" dirty="0"/>
          </a:p>
        </p:txBody>
      </p:sp>
      <p:sp>
        <p:nvSpPr>
          <p:cNvPr id="8" name="Text 2"/>
          <p:cNvSpPr txBox="1"/>
          <p:nvPr/>
        </p:nvSpPr>
        <p:spPr>
          <a:xfrm>
            <a:off x="3506987" y="3324301"/>
            <a:ext cx="2130000" cy="1167600"/>
          </a:xfrm>
          <a:prstGeom prst="rect">
            <a:avLst/>
          </a:prstGeom>
          <a:noFill/>
          <a:ln/>
        </p:spPr>
        <p:txBody>
          <a:bodyPr wrap="square" lIns="0" tIns="0" rIns="0" bIns="0" rtlCol="0" anchor="t"/>
          <a:lstStyle/>
          <a:p>
            <a:pPr algn="ctr" indent="0" marL="0">
              <a:lnSpc>
                <a:spcPct val="100000"/>
              </a:lnSpc>
              <a:buNone/>
            </a:pPr>
            <a:r>
              <a:rPr lang="en-US" sz="975" b="1" dirty="0">
                <a:solidFill>
                  <a:srgbClr val="000000"/>
                </a:solidFill>
                <a:latin typeface="Arial" pitchFamily="34" charset="0"/>
                <a:ea typeface="Arial" pitchFamily="34" charset="-122"/>
                <a:cs typeface="Arial" pitchFamily="34" charset="-120"/>
              </a:rPr>
              <a:t>Гены иммуноглобулинов: место активной перестройки
</a:t>
            </a:r>
            <a:pPr algn="ctr" indent="0" marL="0">
              <a:lnSpc>
                <a:spcPct val="100000"/>
              </a:lnSpc>
              <a:buNone/>
            </a:pPr>
            <a:r>
              <a:rPr lang="en-US" sz="557"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36" dirty="0">
                <a:solidFill>
                  <a:srgbClr val="000000"/>
                </a:solidFill>
                <a:latin typeface="Arial" pitchFamily="34" charset="0"/>
                <a:ea typeface="Arial" pitchFamily="34" charset="-122"/>
                <a:cs typeface="Arial" pitchFamily="34" charset="-120"/>
              </a:rPr>
              <a:t>В клетках иммунной системы гены иммуноглобулинов специально меняются чаще, чтобы расширять набор распознаваемых антигенов. Такая повышенная мутабельность полезна для защиты организма, но одновременно делает участок генома особенно уязвимым для ошибок.
</a:t>
            </a:r>
            <a:endParaRPr lang="en-US" sz="975" dirty="0"/>
          </a:p>
        </p:txBody>
      </p:sp>
      <p:sp>
        <p:nvSpPr>
          <p:cNvPr id="9" name="Text 3"/>
          <p:cNvSpPr txBox="1"/>
          <p:nvPr/>
        </p:nvSpPr>
        <p:spPr>
          <a:xfrm>
            <a:off x="6154094" y="3324301"/>
            <a:ext cx="2130000" cy="1167600"/>
          </a:xfrm>
          <a:prstGeom prst="rect">
            <a:avLst/>
          </a:prstGeom>
          <a:noFill/>
          <a:ln/>
        </p:spPr>
        <p:txBody>
          <a:bodyPr wrap="square" lIns="0" tIns="0" rIns="0" bIns="0" rtlCol="0" anchor="t"/>
          <a:lstStyle/>
          <a:p>
            <a:pPr algn="ctr" indent="0" marL="0">
              <a:lnSpc>
                <a:spcPct val="100000"/>
              </a:lnSpc>
              <a:buNone/>
            </a:pPr>
            <a:r>
              <a:rPr lang="en-US" sz="1024" b="1" dirty="0">
                <a:solidFill>
                  <a:srgbClr val="000000"/>
                </a:solidFill>
                <a:latin typeface="Arial" pitchFamily="34" charset="0"/>
                <a:ea typeface="Arial" pitchFamily="34" charset="-122"/>
                <a:cs typeface="Arial" pitchFamily="34" charset="-120"/>
              </a:rPr>
              <a:t>BRCA1 и другие горячие точки наследственных болезней
</a:t>
            </a:r>
            <a:pPr algn="ctr" indent="0" marL="0">
              <a:lnSpc>
                <a:spcPct val="100000"/>
              </a:lnSpc>
              <a:buNone/>
            </a:pPr>
            <a:r>
              <a:rPr lang="en-US" sz="585"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78" dirty="0">
                <a:solidFill>
                  <a:srgbClr val="000000"/>
                </a:solidFill>
                <a:latin typeface="Arial" pitchFamily="34" charset="0"/>
                <a:ea typeface="Arial" pitchFamily="34" charset="-122"/>
                <a:cs typeface="Arial" pitchFamily="34" charset="-120"/>
              </a:rPr>
              <a:t>В гене BRCA1 и ряде других генов, связанных с наследственными заболеваниями, мутации накапливаются неравномерно. Для врача это важный ориентир: знание горячих точек помогает искать изменения точнее и быстрее при молекулярной диагностике.
</a:t>
            </a:r>
            <a:endParaRPr lang="en-US" sz="1024" dirty="0"/>
          </a:p>
        </p:txBody>
      </p:sp>
      <p:sp>
        <p:nvSpPr>
          <p:cNvPr id="10" name="Text 4"/>
          <p:cNvSpPr txBox="1"/>
          <p:nvPr/>
        </p:nvSpPr>
        <p:spPr>
          <a:xfrm>
            <a:off x="306750" y="317500"/>
            <a:ext cx="8517000" cy="767400"/>
          </a:xfrm>
          <a:prstGeom prst="rect">
            <a:avLst/>
          </a:prstGeom>
          <a:noFill/>
          <a:ln/>
        </p:spPr>
        <p:txBody>
          <a:bodyPr wrap="square" lIns="0" tIns="0" rIns="0" bIns="0" rtlCol="0" anchor="ctr"/>
          <a:lstStyle/>
          <a:p>
            <a:pPr algn="ctr" indent="0" marL="0">
              <a:lnSpc>
                <a:spcPct val="100000"/>
              </a:lnSpc>
              <a:buNone/>
            </a:pPr>
            <a:r>
              <a:rPr lang="en-US" sz="3000" dirty="0">
                <a:solidFill>
                  <a:srgbClr val="000000"/>
                </a:solidFill>
                <a:latin typeface="Arial" pitchFamily="34" charset="0"/>
                <a:ea typeface="Arial" pitchFamily="34" charset="-122"/>
                <a:cs typeface="Arial" pitchFamily="34" charset="-120"/>
              </a:rPr>
              <a:t>Локализация мутаций в геноме: горячие точки
</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350570" y="0"/>
            <a:ext cx="279276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858525"/>
            <a:ext cx="5739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Радиация и ультрафиолет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Ионизирующее излучение способно разрывать обе цепи ДНК и вызывать хромосомные перестройки. Ультрафиолет действует иначе: он формирует димеры тимина и мешает точному копированию генетического материала.
</a:t>
            </a:r>
            <a:endParaRPr lang="en-US" sz="1400" dirty="0"/>
          </a:p>
        </p:txBody>
      </p:sp>
      <p:sp>
        <p:nvSpPr>
          <p:cNvPr id="6" name="Text 1"/>
          <p:cNvSpPr txBox="1"/>
          <p:nvPr/>
        </p:nvSpPr>
        <p:spPr>
          <a:xfrm>
            <a:off x="306800" y="370425"/>
            <a:ext cx="5739000" cy="13485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Факторы, усиливающие мутационный процесс
</a:t>
            </a:r>
            <a:endParaRPr lang="en-US" sz="3000" dirty="0"/>
          </a:p>
        </p:txBody>
      </p:sp>
      <p:sp>
        <p:nvSpPr>
          <p:cNvPr id="7" name="Text 2"/>
          <p:cNvSpPr txBox="1"/>
          <p:nvPr/>
        </p:nvSpPr>
        <p:spPr>
          <a:xfrm>
            <a:off x="306750" y="3130675"/>
            <a:ext cx="5739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Химические и биологические мутагены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Алкилирующие соединения изменяют основания и создают сшивки в ДНК, а некоторые вирусы вмешиваются в работу генома клетки. В результате вероятность ошибок возрастает, особенно в делящихся тканях.
</a:t>
            </a:r>
            <a:endParaRPr lang="en-US" sz="1400" dirty="0"/>
          </a:p>
        </p:txBody>
      </p:sp>
      <p:sp>
        <p:nvSpPr>
          <p:cNvPr id="8" name="Text 3"/>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200" y="1270500"/>
            <a:ext cx="1977300" cy="31758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 малых популяциях генетический дрейф может случайно закрепить редкую мутацию даже без её пользы. Особенно заметно это при резком сокращении численности вида.
</a:t>
            </a:r>
            <a:endParaRPr lang="en-US" sz="1400" dirty="0"/>
          </a:p>
        </p:txBody>
      </p:sp>
      <p:sp>
        <p:nvSpPr>
          <p:cNvPr id="5" name="Text 1"/>
          <p:cNvSpPr txBox="1"/>
          <p:nvPr/>
        </p:nvSpPr>
        <p:spPr>
          <a:xfrm>
            <a:off x="357200" y="304275"/>
            <a:ext cx="6398100" cy="746400"/>
          </a:xfrm>
          <a:prstGeom prst="rect">
            <a:avLst/>
          </a:prstGeom>
          <a:noFill/>
          <a:ln/>
        </p:spPr>
        <p:txBody>
          <a:bodyPr wrap="square" lIns="0" tIns="0" rIns="0" bIns="0" rtlCol="0" anchor="t"/>
          <a:lstStyle/>
          <a:p>
            <a:pPr algn="l" indent="0" marL="0">
              <a:lnSpc>
                <a:spcPct val="100000"/>
              </a:lnSpc>
              <a:buNone/>
            </a:pPr>
            <a:r>
              <a:rPr lang="en-US" sz="2938" dirty="0">
                <a:solidFill>
                  <a:srgbClr val="000000"/>
                </a:solidFill>
                <a:latin typeface="Arial" pitchFamily="34" charset="0"/>
                <a:ea typeface="Arial" pitchFamily="34" charset="-122"/>
                <a:cs typeface="Arial" pitchFamily="34" charset="-120"/>
              </a:rPr>
              <a:t>Влияние отбора и дрейфа на распространение мутаций
</a:t>
            </a:r>
            <a:endParaRPr lang="en-US" sz="2938"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14</a:t>
            </a:r>
            <a:endParaRPr lang="en-US" sz="1800" dirty="0"/>
          </a:p>
        </p:txBody>
      </p:sp>
      <p:sp>
        <p:nvSpPr>
          <p:cNvPr id="7" name="Text 3"/>
          <p:cNvSpPr txBox="1"/>
          <p:nvPr/>
        </p:nvSpPr>
        <p:spPr>
          <a:xfrm>
            <a:off x="2598062" y="1270500"/>
            <a:ext cx="1977300" cy="31758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Естественный отбор действует иначе: он повышает частоту полезных вариантов и постепенно устраняет мутации, снижающие выживаемость. Так популяция лучше приспосабливается к среде.
</a:t>
            </a:r>
            <a:endParaRPr lang="en-US" sz="1400" dirty="0"/>
          </a:p>
        </p:txBody>
      </p:sp>
      <p:sp>
        <p:nvSpPr>
          <p:cNvPr id="8" name="Text 4"/>
          <p:cNvSpPr txBox="1"/>
          <p:nvPr/>
        </p:nvSpPr>
        <p:spPr>
          <a:xfrm>
            <a:off x="4838899" y="1270500"/>
            <a:ext cx="1977300" cy="31758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 бактерий под действием антибиотика отбор быстро оставляет только устойчивые клетки. Поэтому кажущаяся «появившаяся» устойчивость на деле опирается на уже возникшие мутации.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65650" y="1169107"/>
            <a:ext cx="4077900" cy="335378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57200" y="1167500"/>
            <a:ext cx="2644500" cy="3357000"/>
          </a:xfrm>
          <a:prstGeom prst="rect">
            <a:avLst/>
          </a:prstGeom>
          <a:noFill/>
          <a:ln/>
        </p:spPr>
        <p:txBody>
          <a:bodyPr wrap="square" lIns="0" tIns="0" rIns="0" bIns="0" rtlCol="0" anchor="ctr"/>
          <a:lstStyle/>
          <a:p>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Реальные доли зависят от гена, вида и условий среды, но общая картина остаётся устойчивой: большинство изменений не заметны сразу.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Даже редкие полезные мутации важны для эволюции, а вредные создают основную генетическую нагрузку для организма и популяции.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434343"/>
                </a:solidFill>
                <a:latin typeface="Arial" pitchFamily="34" charset="0"/>
                <a:ea typeface="Arial" pitchFamily="34" charset="-122"/>
                <a:cs typeface="Arial" pitchFamily="34" charset="-120"/>
              </a:rPr>
              <a:t>Обобщение учебных данных по популяционной генетике и молекулярной биологии; значения приведены как ориентировочные.
</a:t>
            </a:r>
            <a:endParaRPr lang="en-US" sz="1400" dirty="0"/>
          </a:p>
        </p:txBody>
      </p:sp>
      <p:sp>
        <p:nvSpPr>
          <p:cNvPr id="5" name="Text 1"/>
          <p:cNvSpPr txBox="1"/>
          <p:nvPr/>
        </p:nvSpPr>
        <p:spPr>
          <a:xfrm>
            <a:off x="357200" y="304275"/>
            <a:ext cx="8453400" cy="746400"/>
          </a:xfrm>
          <a:prstGeom prst="rect">
            <a:avLst/>
          </a:prstGeom>
          <a:noFill/>
          <a:ln/>
        </p:spPr>
        <p:txBody>
          <a:bodyPr wrap="square" lIns="0" tIns="0" rIns="0" bIns="0" rtlCol="0" anchor="t"/>
          <a:lstStyle/>
          <a:p>
            <a:pPr algn="l" indent="0" marL="0">
              <a:lnSpc>
                <a:spcPct val="100000"/>
              </a:lnSpc>
              <a:buNone/>
            </a:pPr>
            <a:r>
              <a:rPr lang="en-US" sz="2938" dirty="0">
                <a:solidFill>
                  <a:srgbClr val="000000"/>
                </a:solidFill>
                <a:latin typeface="Arial" pitchFamily="34" charset="0"/>
                <a:ea typeface="Arial" pitchFamily="34" charset="-122"/>
                <a:cs typeface="Arial" pitchFamily="34" charset="-120"/>
              </a:rPr>
              <a:t>Последствия мутаций: классификация и статистика
</a:t>
            </a:r>
            <a:endParaRPr lang="en-US" sz="2938" dirty="0"/>
          </a:p>
        </p:txBody>
      </p:sp>
      <p:sp>
        <p:nvSpPr>
          <p:cNvPr id="6" name="Text 2"/>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050525" y="1508178"/>
            <a:ext cx="2130000" cy="1984395"/>
          </a:xfrm>
          <a:prstGeom prst="rect">
            <a:avLst/>
          </a:prstGeom>
        </p:spPr>
      </p:pic>
      <p:pic>
        <p:nvPicPr>
          <p:cNvPr id="3" name="Image 1" descr="preencoded.png">    </p:cNvPr>
          <p:cNvPicPr>
            <a:picLocks noChangeAspect="1"/>
          </p:cNvPicPr>
          <p:nvPr/>
        </p:nvPicPr>
        <p:blipFill>
          <a:blip r:embed="rId2"/>
          <a:stretch>
            <a:fillRect/>
          </a:stretch>
        </p:blipFill>
        <p:spPr>
          <a:xfrm>
            <a:off x="4960950" y="1508178"/>
            <a:ext cx="2130000" cy="198439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050525" y="3624400"/>
            <a:ext cx="2130000" cy="926100"/>
          </a:xfrm>
          <a:prstGeom prst="rect">
            <a:avLst/>
          </a:prstGeom>
          <a:noFill/>
          <a:ln/>
        </p:spPr>
        <p:txBody>
          <a:bodyPr wrap="square" lIns="0" tIns="0" rIns="0" bIns="0" rtlCol="0" anchor="t"/>
          <a:lstStyle/>
          <a:p>
            <a:pPr algn="ctr" indent="0" marL="0">
              <a:lnSpc>
                <a:spcPct val="100000"/>
              </a:lnSpc>
              <a:buNone/>
            </a:pPr>
            <a:r>
              <a:rPr lang="en-US" sz="850" b="1" dirty="0">
                <a:solidFill>
                  <a:srgbClr val="000000"/>
                </a:solidFill>
                <a:latin typeface="Arial" pitchFamily="34" charset="0"/>
                <a:ea typeface="Arial" pitchFamily="34" charset="-122"/>
                <a:cs typeface="Arial" pitchFamily="34" charset="-120"/>
              </a:rPr>
              <a:t>Одна замена в гене HBB — и форма эритроцита меняется
</a:t>
            </a:r>
            <a:pPr algn="ctr" indent="0" marL="0">
              <a:lnSpc>
                <a:spcPct val="100000"/>
              </a:lnSpc>
              <a:buNone/>
            </a:pPr>
            <a:r>
              <a:rPr lang="en-US" sz="486"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729" dirty="0">
                <a:solidFill>
                  <a:srgbClr val="000000"/>
                </a:solidFill>
                <a:latin typeface="Arial" pitchFamily="34" charset="0"/>
                <a:ea typeface="Arial" pitchFamily="34" charset="-122"/>
                <a:cs typeface="Arial" pitchFamily="34" charset="-120"/>
              </a:rPr>
              <a:t>При серповидноклеточной анемии точечная мутация меняет свойства гемоглобина, и эритроциты становятся жёсткими, принимая характерную форму серпа. Это нарушает перенос кислорода и может вызывать болезненные кризы, особенно при нехватке кислорода.
</a:t>
            </a:r>
            <a:endParaRPr lang="en-US" sz="850" dirty="0"/>
          </a:p>
        </p:txBody>
      </p:sp>
      <p:sp>
        <p:nvSpPr>
          <p:cNvPr id="7" name="Text 1"/>
          <p:cNvSpPr txBox="1"/>
          <p:nvPr/>
        </p:nvSpPr>
        <p:spPr>
          <a:xfrm>
            <a:off x="4960950" y="3624400"/>
            <a:ext cx="2130000" cy="926100"/>
          </a:xfrm>
          <a:prstGeom prst="rect">
            <a:avLst/>
          </a:prstGeom>
          <a:noFill/>
          <a:ln/>
        </p:spPr>
        <p:txBody>
          <a:bodyPr wrap="square" lIns="0" tIns="0" rIns="0" bIns="0" rtlCol="0" anchor="t"/>
          <a:lstStyle/>
          <a:p>
            <a:pPr algn="ctr" indent="0" marL="0">
              <a:lnSpc>
                <a:spcPct val="100000"/>
              </a:lnSpc>
              <a:buNone/>
            </a:pPr>
            <a:r>
              <a:rPr lang="en-US" sz="945" b="1" dirty="0">
                <a:solidFill>
                  <a:srgbClr val="000000"/>
                </a:solidFill>
                <a:latin typeface="Arial" pitchFamily="34" charset="0"/>
                <a:ea typeface="Arial" pitchFamily="34" charset="-122"/>
                <a:cs typeface="Arial" pitchFamily="34" charset="-120"/>
              </a:rPr>
              <a:t>Носительство и защита от малярии
</a:t>
            </a:r>
            <a:pPr algn="ctr" indent="0" marL="0">
              <a:lnSpc>
                <a:spcPct val="100000"/>
              </a:lnSpc>
              <a:buNone/>
            </a:pPr>
            <a:r>
              <a:rPr lang="en-US" sz="54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10" dirty="0">
                <a:solidFill>
                  <a:srgbClr val="000000"/>
                </a:solidFill>
                <a:latin typeface="Arial" pitchFamily="34" charset="0"/>
                <a:ea typeface="Arial" pitchFamily="34" charset="-122"/>
                <a:cs typeface="Arial" pitchFamily="34" charset="-120"/>
              </a:rPr>
              <a:t>Если мутация присутствует только в одной копии гена, тяжёлые проявления болезни не развиваются. Зато такие носители в ряде регионов получают преимущество: их клетки хуже подходят для размножения плазмодия малярии.
</a:t>
            </a:r>
            <a:endParaRPr lang="en-US" sz="945" dirty="0"/>
          </a:p>
        </p:txBody>
      </p:sp>
      <p:sp>
        <p:nvSpPr>
          <p:cNvPr id="8" name="Text 2"/>
          <p:cNvSpPr txBox="1"/>
          <p:nvPr/>
        </p:nvSpPr>
        <p:spPr>
          <a:xfrm>
            <a:off x="306750" y="317500"/>
            <a:ext cx="6903000" cy="926100"/>
          </a:xfrm>
          <a:prstGeom prst="rect">
            <a:avLst/>
          </a:prstGeom>
          <a:noFill/>
          <a:ln/>
        </p:spPr>
        <p:txBody>
          <a:bodyPr wrap="square" lIns="0" tIns="0" rIns="0" bIns="0" rtlCol="0" anchor="t"/>
          <a:lstStyle/>
          <a:p>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Наследуемые мутации: пример серповидноклеточной анемии
</a:t>
            </a:r>
            <a:endParaRPr lang="en-US" sz="3000" dirty="0"/>
          </a:p>
        </p:txBody>
      </p:sp>
      <p:sp>
        <p:nvSpPr>
          <p:cNvPr id="9" name="Text 3"/>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7200" y="608550"/>
            <a:ext cx="2551200" cy="3926400"/>
          </a:xfrm>
          <a:prstGeom prst="rect">
            <a:avLst/>
          </a:prstGeom>
          <a:noFill/>
          <a:ln/>
        </p:spPr>
        <p:txBody>
          <a:bodyPr wrap="square" lIns="0" tIns="0" rIns="0" bIns="0" rtlCol="0" anchor="ctr"/>
          <a:lstStyle/>
          <a:p>
            <a:pPr algn="l" indent="0" marL="0">
              <a:lnSpc>
                <a:spcPct val="100000"/>
              </a:lnSpc>
              <a:buNone/>
            </a:pPr>
            <a:r>
              <a:rPr lang="en-US" sz="3000" dirty="0">
                <a:solidFill>
                  <a:srgbClr val="FFFFFF"/>
                </a:solidFill>
                <a:latin typeface="Arial" pitchFamily="34" charset="0"/>
                <a:ea typeface="Arial" pitchFamily="34" charset="-122"/>
                <a:cs typeface="Arial" pitchFamily="34" charset="-120"/>
              </a:rPr>
              <a:t>Закон постоянства частоты мутаций и его биологическая роль
</a:t>
            </a:r>
            <a:endParaRPr lang="en-US" sz="3000" dirty="0"/>
          </a:p>
        </p:txBody>
      </p:sp>
      <p:sp>
        <p:nvSpPr>
          <p:cNvPr id="6" name="Text 1"/>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17</a:t>
            </a:r>
            <a:endParaRPr lang="en-US" sz="1800" dirty="0"/>
          </a:p>
        </p:txBody>
      </p:sp>
      <p:sp>
        <p:nvSpPr>
          <p:cNvPr id="7" name="Text 2"/>
          <p:cNvSpPr txBox="1"/>
          <p:nvPr/>
        </p:nvSpPr>
        <p:spPr>
          <a:xfrm>
            <a:off x="4512250" y="608550"/>
            <a:ext cx="4396800" cy="11832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 модели Харди—Вайнберга частоты аллелей и генотипов сохраняются, если популяция большая и на неё не действуют отбор, миграция, дрейф и новые мутации избирательно.
</a:t>
            </a:r>
            <a:endParaRPr lang="en-US" sz="1400" dirty="0"/>
          </a:p>
        </p:txBody>
      </p:sp>
      <p:sp>
        <p:nvSpPr>
          <p:cNvPr id="8" name="Text 3"/>
          <p:cNvSpPr txBox="1"/>
          <p:nvPr/>
        </p:nvSpPr>
        <p:spPr>
          <a:xfrm>
            <a:off x="4512250" y="1980154"/>
            <a:ext cx="4396800" cy="11832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Соотношение генотипов описывается формулой p² + 2pq + q² = 1: это удобный способ оценить долю гомозигот и гетерозигот при известной частоте аллелей.
</a:t>
            </a:r>
            <a:endParaRPr lang="en-US" sz="1400" dirty="0"/>
          </a:p>
        </p:txBody>
      </p:sp>
      <p:sp>
        <p:nvSpPr>
          <p:cNvPr id="9" name="Text 4"/>
          <p:cNvSpPr txBox="1"/>
          <p:nvPr/>
        </p:nvSpPr>
        <p:spPr>
          <a:xfrm>
            <a:off x="4512250" y="3351758"/>
            <a:ext cx="4396800" cy="11832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Если мутационное давление постоянно, равновесие смещается, и новые варианты постепенно входят в генофонд. Поэтому закон важен не только теоретически, но и для анализа реальных популяций.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97500" y="939551"/>
            <a:ext cx="3277200" cy="32643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858525"/>
            <a:ext cx="4932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Точная «замена деталей» ДНК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Системы excision repair и mismatch repair находят повреждённые участки и устраняют ошибки копирования. ДНК-гликозилазы и фотолиазы работают с конкретными типами изменений, повышая точность восстановления.
</a:t>
            </a:r>
            <a:endParaRPr lang="en-US" sz="1400" dirty="0"/>
          </a:p>
        </p:txBody>
      </p:sp>
      <p:sp>
        <p:nvSpPr>
          <p:cNvPr id="6" name="Text 1"/>
          <p:cNvSpPr txBox="1"/>
          <p:nvPr/>
        </p:nvSpPr>
        <p:spPr>
          <a:xfrm>
            <a:off x="306750" y="621650"/>
            <a:ext cx="4932000" cy="1097400"/>
          </a:xfrm>
          <a:prstGeom prst="rect">
            <a:avLst/>
          </a:prstGeom>
          <a:noFill/>
          <a:ln/>
        </p:spPr>
        <p:txBody>
          <a:bodyPr wrap="square" lIns="0" tIns="0" rIns="0" bIns="0" rtlCol="0" anchor="t"/>
          <a:lstStyle/>
          <a:p>
            <a:pPr algn="l" indent="0" marL="0">
              <a:lnSpc>
                <a:spcPct val="100000"/>
              </a:lnSpc>
              <a:buNone/>
            </a:pPr>
            <a:r>
              <a:rPr lang="en-US" sz="2880" dirty="0">
                <a:solidFill>
                  <a:srgbClr val="000000"/>
                </a:solidFill>
                <a:latin typeface="Arial" pitchFamily="34" charset="0"/>
                <a:ea typeface="Arial" pitchFamily="34" charset="-122"/>
                <a:cs typeface="Arial" pitchFamily="34" charset="-120"/>
              </a:rPr>
              <a:t>Исправление ошибок: как клетка сохраняет стабильность генома
</a:t>
            </a:r>
            <a:endParaRPr lang="en-US" sz="2880" dirty="0"/>
          </a:p>
        </p:txBody>
      </p:sp>
      <p:sp>
        <p:nvSpPr>
          <p:cNvPr id="7" name="Text 2"/>
          <p:cNvSpPr txBox="1"/>
          <p:nvPr/>
        </p:nvSpPr>
        <p:spPr>
          <a:xfrm>
            <a:off x="306750" y="3130675"/>
            <a:ext cx="4932000" cy="1097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Почему сбои репарации опасны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Когда репарация нарушена, ошибки быстрее накапливаются и передаются при делении клеток. Это повышает риск опухолей и ряда наследственных синдромов, связанных с нестабильностью генома.
</a:t>
            </a:r>
            <a:endParaRPr lang="en-US" sz="1400" dirty="0"/>
          </a:p>
        </p:txBody>
      </p:sp>
      <p:sp>
        <p:nvSpPr>
          <p:cNvPr id="8" name="Text 3"/>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000000"/>
                </a:solidFill>
                <a:latin typeface="Arial" pitchFamily="34" charset="0"/>
                <a:ea typeface="Arial" pitchFamily="34" charset="-122"/>
                <a:cs typeface="Arial"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59912" y="1208075"/>
            <a:ext cx="2130000" cy="1984395"/>
          </a:xfrm>
          <a:prstGeom prst="rect">
            <a:avLst/>
          </a:prstGeom>
        </p:spPr>
      </p:pic>
      <p:pic>
        <p:nvPicPr>
          <p:cNvPr id="4" name="Image 2" descr="preencoded.png">    </p:cNvPr>
          <p:cNvPicPr>
            <a:picLocks noChangeAspect="1"/>
          </p:cNvPicPr>
          <p:nvPr/>
        </p:nvPicPr>
        <p:blipFill>
          <a:blip r:embed="rId3"/>
          <a:stretch>
            <a:fillRect/>
          </a:stretch>
        </p:blipFill>
        <p:spPr>
          <a:xfrm>
            <a:off x="3506992" y="1208075"/>
            <a:ext cx="2130000" cy="1984395"/>
          </a:xfrm>
          <a:prstGeom prst="rect">
            <a:avLst/>
          </a:prstGeom>
        </p:spPr>
      </p:pic>
      <p:pic>
        <p:nvPicPr>
          <p:cNvPr id="5" name="Image 3" descr="preencoded.png">    </p:cNvPr>
          <p:cNvPicPr>
            <a:picLocks noChangeAspect="1"/>
          </p:cNvPicPr>
          <p:nvPr/>
        </p:nvPicPr>
        <p:blipFill>
          <a:blip r:embed="rId4"/>
          <a:stretch>
            <a:fillRect/>
          </a:stretch>
        </p:blipFill>
        <p:spPr>
          <a:xfrm>
            <a:off x="6154092" y="1208075"/>
            <a:ext cx="2130000" cy="1984395"/>
          </a:xfrm>
          <a:prstGeom prst="rect">
            <a:avLst/>
          </a:prstGeom>
        </p:spPr>
      </p:pic>
      <p:sp>
        <p:nvSpPr>
          <p:cNvPr id="6" name="Text 0"/>
          <p:cNvSpPr txBox="1"/>
          <p:nvPr/>
        </p:nvSpPr>
        <p:spPr>
          <a:xfrm>
            <a:off x="4396800" y="4666150"/>
            <a:ext cx="350400" cy="338700"/>
          </a:xfrm>
          <a:prstGeom prst="rect">
            <a:avLst/>
          </a:prstGeom>
          <a:noFill/>
          <a:ln/>
        </p:spPr>
        <p:txBody>
          <a:bodyPr wrap="square" lIns="0" tIns="0" rIns="0" bIns="0" rtlCol="0" anchor="ctr"/>
          <a:lstStyle/>
          <a:p>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19</a:t>
            </a:r>
            <a:endParaRPr lang="en-US" sz="1800" dirty="0"/>
          </a:p>
        </p:txBody>
      </p:sp>
      <p:sp>
        <p:nvSpPr>
          <p:cNvPr id="7" name="Text 1"/>
          <p:cNvSpPr txBox="1"/>
          <p:nvPr/>
        </p:nvSpPr>
        <p:spPr>
          <a:xfrm>
            <a:off x="859900" y="3324301"/>
            <a:ext cx="2130000" cy="1167600"/>
          </a:xfrm>
          <a:prstGeom prst="rect">
            <a:avLst/>
          </a:prstGeom>
          <a:noFill/>
          <a:ln/>
        </p:spPr>
        <p:txBody>
          <a:bodyPr wrap="square" lIns="0" tIns="0" rIns="0" bIns="0" rtlCol="0" anchor="t"/>
          <a:lstStyle/>
          <a:p>
            <a:pPr algn="ctr" indent="0" marL="0">
              <a:lnSpc>
                <a:spcPct val="100000"/>
              </a:lnSpc>
              <a:buNone/>
            </a:pPr>
            <a:r>
              <a:rPr lang="en-US" sz="1020" b="1" dirty="0">
                <a:solidFill>
                  <a:srgbClr val="000000"/>
                </a:solidFill>
                <a:latin typeface="Arial" pitchFamily="34" charset="0"/>
                <a:ea typeface="Arial" pitchFamily="34" charset="-122"/>
                <a:cs typeface="Arial" pitchFamily="34" charset="-120"/>
              </a:rPr>
              <a:t>Бабочки, ставшие тёмнее города
</a:t>
            </a:r>
            <a:pPr algn="ctr" indent="0" marL="0">
              <a:lnSpc>
                <a:spcPct val="100000"/>
              </a:lnSpc>
              <a:buNone/>
            </a:pPr>
            <a:r>
              <a:rPr lang="en-US" sz="583"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74" dirty="0">
                <a:solidFill>
                  <a:srgbClr val="000000"/>
                </a:solidFill>
                <a:latin typeface="Arial" pitchFamily="34" charset="0"/>
                <a:ea typeface="Arial" pitchFamily="34" charset="-122"/>
                <a:cs typeface="Arial" pitchFamily="34" charset="-120"/>
              </a:rPr>
              <a:t>В промышленную эпоху у Biston betularia чаще выживали тёмные формы: на закопчённых стволах они были менее заметны для хищников. Это наглядный пример того, как изменение среды меняет направление естественного отбора и быстро сдвигает частоты признаков.
</a:t>
            </a:r>
            <a:endParaRPr lang="en-US" sz="1020" dirty="0"/>
          </a:p>
        </p:txBody>
      </p:sp>
      <p:sp>
        <p:nvSpPr>
          <p:cNvPr id="8" name="Text 2"/>
          <p:cNvSpPr txBox="1"/>
          <p:nvPr/>
        </p:nvSpPr>
        <p:spPr>
          <a:xfrm>
            <a:off x="3506987" y="3324301"/>
            <a:ext cx="2130000" cy="1167600"/>
          </a:xfrm>
          <a:prstGeom prst="rect">
            <a:avLst/>
          </a:prstGeom>
          <a:noFill/>
          <a:ln/>
        </p:spPr>
        <p:txBody>
          <a:bodyPr wrap="square" lIns="0" tIns="0" rIns="0" bIns="0" rtlCol="0" anchor="t"/>
          <a:lstStyle/>
          <a:p>
            <a:pPr algn="ctr" indent="0" marL="0">
              <a:lnSpc>
                <a:spcPct val="100000"/>
              </a:lnSpc>
              <a:buNone/>
            </a:pPr>
            <a:r>
              <a:rPr lang="en-US" sz="975" b="1" dirty="0">
                <a:solidFill>
                  <a:srgbClr val="000000"/>
                </a:solidFill>
                <a:latin typeface="Arial" pitchFamily="34" charset="0"/>
                <a:ea typeface="Arial" pitchFamily="34" charset="-122"/>
                <a:cs typeface="Arial" pitchFamily="34" charset="-120"/>
              </a:rPr>
              <a:t>Антибиотики и эволюция микробов
</a:t>
            </a:r>
            <a:pPr algn="ctr" indent="0" marL="0">
              <a:lnSpc>
                <a:spcPct val="100000"/>
              </a:lnSpc>
              <a:buNone/>
            </a:pPr>
            <a:r>
              <a:rPr lang="en-US" sz="557"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36" dirty="0">
                <a:solidFill>
                  <a:srgbClr val="000000"/>
                </a:solidFill>
                <a:latin typeface="Arial" pitchFamily="34" charset="0"/>
                <a:ea typeface="Arial" pitchFamily="34" charset="-122"/>
                <a:cs typeface="Arial" pitchFamily="34" charset="-120"/>
              </a:rPr>
              <a:t>У бактерий полезная для выживания мутация может распространиться за считаные поколения, если антибиотик уничтожает чувствительные клетки. Так формируются устойчивые штаммы, и каждая новая схема лечения становится для популяции сильным селективным фильтром.
</a:t>
            </a:r>
            <a:endParaRPr lang="en-US" sz="975" dirty="0"/>
          </a:p>
        </p:txBody>
      </p:sp>
      <p:sp>
        <p:nvSpPr>
          <p:cNvPr id="9" name="Text 3"/>
          <p:cNvSpPr txBox="1"/>
          <p:nvPr/>
        </p:nvSpPr>
        <p:spPr>
          <a:xfrm>
            <a:off x="6154094" y="3324301"/>
            <a:ext cx="2130000" cy="1167600"/>
          </a:xfrm>
          <a:prstGeom prst="rect">
            <a:avLst/>
          </a:prstGeom>
          <a:noFill/>
          <a:ln/>
        </p:spPr>
        <p:txBody>
          <a:bodyPr wrap="square" lIns="0" tIns="0" rIns="0" bIns="0" rtlCol="0" anchor="t"/>
          <a:lstStyle/>
          <a:p>
            <a:pPr algn="ctr" indent="0" marL="0">
              <a:lnSpc>
                <a:spcPct val="100000"/>
              </a:lnSpc>
              <a:buNone/>
            </a:pPr>
            <a:r>
              <a:rPr lang="en-US" sz="990" b="1" dirty="0">
                <a:solidFill>
                  <a:srgbClr val="000000"/>
                </a:solidFill>
                <a:latin typeface="Arial" pitchFamily="34" charset="0"/>
                <a:ea typeface="Arial" pitchFamily="34" charset="-122"/>
                <a:cs typeface="Arial" pitchFamily="34" charset="-120"/>
              </a:rPr>
              <a:t>Мутагенез в селекции растений
</a:t>
            </a:r>
            <a:pPr algn="ctr" indent="0" marL="0">
              <a:lnSpc>
                <a:spcPct val="100000"/>
              </a:lnSpc>
              <a:buNone/>
            </a:pPr>
            <a:r>
              <a:rPr lang="en-US" sz="566"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48" dirty="0">
                <a:solidFill>
                  <a:srgbClr val="000000"/>
                </a:solidFill>
                <a:latin typeface="Arial" pitchFamily="34" charset="0"/>
                <a:ea typeface="Arial" pitchFamily="34" charset="-122"/>
                <a:cs typeface="Arial" pitchFamily="34" charset="-120"/>
              </a:rPr>
              <a:t>Искусственные мутации используют для получения новых сортов с нужными свойствами: урожайностью, устойчивостью к болезням или засухе. После обработки мутагенами отбирают удачные линии в последующих поколениях, сочетая случайность изменения с целенаправленным выбором человека.
</a:t>
            </a:r>
            <a:endParaRPr lang="en-US" sz="990" dirty="0"/>
          </a:p>
        </p:txBody>
      </p:sp>
      <p:sp>
        <p:nvSpPr>
          <p:cNvPr id="10" name="Text 4"/>
          <p:cNvSpPr txBox="1"/>
          <p:nvPr/>
        </p:nvSpPr>
        <p:spPr>
          <a:xfrm>
            <a:off x="306750" y="317500"/>
            <a:ext cx="8517000" cy="767400"/>
          </a:xfrm>
          <a:prstGeom prst="rect">
            <a:avLst/>
          </a:prstGeom>
          <a:noFill/>
          <a:ln/>
        </p:spPr>
        <p:txBody>
          <a:bodyPr wrap="square" lIns="0" tIns="0" rIns="0" bIns="0" rtlCol="0" anchor="ctr"/>
          <a:lstStyle/>
          <a:p>
            <a:pPr algn="ctr" indent="0" marL="0">
              <a:lnSpc>
                <a:spcPct val="100000"/>
              </a:lnSpc>
              <a:buNone/>
            </a:pPr>
            <a:r>
              <a:rPr lang="en-US" sz="3000" dirty="0">
                <a:solidFill>
                  <a:srgbClr val="000000"/>
                </a:solidFill>
                <a:latin typeface="Arial" pitchFamily="34" charset="0"/>
                <a:ea typeface="Arial" pitchFamily="34" charset="-122"/>
                <a:cs typeface="Arial" pitchFamily="34" charset="-120"/>
              </a:rPr>
              <a:t>Эволюционное значение мутационного процесса: конкретные примеры
</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39950" y="842000"/>
            <a:ext cx="5109000" cy="2645100"/>
          </a:xfrm>
          <a:prstGeom prst="rect">
            <a:avLst/>
          </a:prstGeom>
          <a:noFill/>
          <a:ln/>
        </p:spPr>
        <p:txBody>
          <a:bodyPr wrap="square" lIns="0" tIns="0" rIns="0" bIns="0" rtlCol="0" anchor="t"/>
          <a:lstStyle/>
          <a:p>
            <a:pPr algn="l" indent="0" marL="0">
              <a:lnSpc>
                <a:spcPct val="100000"/>
              </a:lnSpc>
              <a:buNone/>
            </a:pPr>
            <a:r>
              <a:rPr lang="en-US" sz="3800" dirty="0">
                <a:solidFill>
                  <a:srgbClr val="000000"/>
                </a:solidFill>
                <a:latin typeface="Arial" pitchFamily="34" charset="0"/>
                <a:ea typeface="Arial" pitchFamily="34" charset="-122"/>
                <a:cs typeface="Arial" pitchFamily="34" charset="-120"/>
              </a:rPr>
              <a:t>Заключение: почему закономерности мутаций важны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Мутации одновременно создают наследственные риски и обеспечивают эволюционное обновление. Понимание их закономерностей помогает точнее диагностировать болезни, выбирать стратегии лечения и разумно использовать изменчивость в селекции и биотехнологии.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2026-05-10T02:52:38Z</dcterms:created>
  <dcterms:modified xsi:type="dcterms:W3CDTF">2026-05-10T02:52:38Z</dcterms:modified>
</cp:coreProperties>
</file>