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города и миграции формируют лицо Северной Америки.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территория и население
</a:t>
            </a:r>
            <a:endParaRPr lang="en-US" sz="24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объединяет контрастные территории: от арктических пространств до плотных городских поясов, где природа, история освоения и экономика по-разному влияли на расселение.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Северная Америка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исследования региона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441289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рассматриваются рельеф, климат и природные зоны, поскольку именно они задают условия для хозяйства, транспорта и размещения населения.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434671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определить границы региона и его состав: материковая часть, островные территории, а также страны, которые обычно включают в рассмотрение.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418298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блок посвящён ресурсам и путям сообщения: они объясняют, где возникали промышленные центры, порты и главные оси расселения.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6185142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анализируется история освоения, которая изменила этнический состав, усилила урбанизацию и перераспределила население к побережьям и транспортным узлам.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8082981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демография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 план изучение демографии: численности, возрастной структуры, миграций, урбанизации и современных вызовов, связанных с неравенством и климатическими рисками.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 границы региона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 обычно включают Канаду, США и Мексику; в расширенных схемах отдельно учитывают Гренландию, Бермуды и другие островные владения.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часть Северной Америки превышает 24 млн км², поэтому здесь сочетаются огромные северные пространства, густонаселённые прибрежные зоны и внутренние малозаселённые территории.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странами заметны по климату, уровню урбанизации и плотности населения: от арктических ландшафтов до наиболее урбанизированных районов континента.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главные оси расселения
</a:t>
            </a:r>
            <a:endParaRPr lang="en-US" sz="2213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расположен Канадский щит — древняя каменистая область с суровыми природными условиями, где хозяйственное освоение ограничено и поселения редки.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запад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континента занимают Кордильеры, создающие труднопроходимые барьеры, но одновременно формирующие важные долины, перевалы и горные города вдоль транспортных путей.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простираются Великие равнины — пространство сельского хозяйства, которое стало важной зоной расселения благодаря относительно удобному рельефу и плодородным землям.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оси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Миссисипи–Миссури, Святого Лаврентия и Маккензи служат природными коридорами, вдоль которых возникали города, порты, промышленные узлы и транспортные связи.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природные зоны
</a:t>
            </a:r>
            <a:endParaRPr lang="en-US" sz="2213" dirty="0"/>
          </a:p>
        </p:txBody>
      </p:sp>
      <p:sp>
        <p:nvSpPr>
          <p:cNvPr id="13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42586" y="1457075"/>
            <a:ext cx="4001649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пояс охватывает крайний север материка и формирует зоны холода, где плотность населения минимальна, а постоянное хозяйство требует особенно больших затрат.
</a:t>
            </a:r>
            <a:endParaRPr lang="en-US" sz="843" dirty="0"/>
          </a:p>
        </p:txBody>
      </p:sp>
      <p:sp>
        <p:nvSpPr>
          <p:cNvPr id="15" name="Text 3"/>
          <p:cNvSpPr txBox="1"/>
          <p:nvPr/>
        </p:nvSpPr>
        <p:spPr>
          <a:xfrm>
            <a:off x="693270" y="2068200"/>
            <a:ext cx="4001649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умеренных широтах расположены тайга, смешанные леса и степи; именно здесь сосредоточены важные сельскохозяйственные районы, города и транспортные направления.
</a:t>
            </a:r>
            <a:endParaRPr lang="en-US" sz="843" dirty="0"/>
          </a:p>
        </p:txBody>
      </p:sp>
      <p:sp>
        <p:nvSpPr>
          <p:cNvPr id="16" name="Text 4"/>
          <p:cNvSpPr txBox="1"/>
          <p:nvPr/>
        </p:nvSpPr>
        <p:spPr>
          <a:xfrm>
            <a:off x="675314" y="2687025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юг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юга США и север Мексики отличаются более тёплым климатом и высокой хозяйственной активностью, что усиливает приток населения в города.
</a:t>
            </a:r>
            <a:endParaRPr lang="en-US" sz="843" dirty="0"/>
          </a:p>
        </p:txBody>
      </p:sp>
      <p:sp>
        <p:nvSpPr>
          <p:cNvPr id="17" name="Text 5"/>
          <p:cNvSpPr txBox="1"/>
          <p:nvPr/>
        </p:nvSpPr>
        <p:spPr>
          <a:xfrm>
            <a:off x="831889" y="3302500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области Мексики и Карибов характеризуются жарким и влажным климатом, а расселение здесь тесно связано с побережьями, туризмом и портами.
</a:t>
            </a:r>
            <a:endParaRPr lang="en-US" sz="843" dirty="0"/>
          </a:p>
        </p:txBody>
      </p:sp>
      <p:sp>
        <p:nvSpPr>
          <p:cNvPr id="18" name="Text 6"/>
          <p:cNvSpPr txBox="1"/>
          <p:nvPr/>
        </p:nvSpPr>
        <p:spPr>
          <a:xfrm>
            <a:off x="704533" y="3917962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плотность населения наблюдается в зонах, где климат мягче и хозяйственная деятельность стабильнее: это умеренные и субтропические территории.
</a:t>
            </a:r>
            <a:endParaRPr lang="en-US" sz="8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транспортные коридоры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986248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Сельскохозяйственный потенциал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Великих равнин и юга Канады сделали возможным высокопродуктивное земледелие, которое поддерживает города и аграрные центры.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2136578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руды и другие полезные ископаемые поддержали развитие металлургии, машиностроения и тяжёлой промышленности в районах с удобным вывозом продукции.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65643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стали основой мощных энергетических районов, особенно там, где добыча связана с трубопроводами, портами и крупными промышленными центрами.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001291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лес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и лесные ресурсы имеют не меньшее значение: они определяют возможности сельского хозяйства, водоснабжения, переработки древесины и экологической устойчивости.
</a:t>
            </a:r>
            <a:endParaRPr lang="en-US" sz="889" dirty="0"/>
          </a:p>
        </p:txBody>
      </p:sp>
      <p:sp>
        <p:nvSpPr>
          <p:cNvPr id="15" name="Text 5"/>
          <p:cNvSpPr txBox="1"/>
          <p:nvPr/>
        </p:nvSpPr>
        <p:spPr>
          <a:xfrm>
            <a:off x="7854899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Коридоры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вдоль Великих озёр, Святого Лаврентия и побережий связывают добычу, производство и порты в единую экономическую систему.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формировалось население региона
</a:t>
            </a:r>
            <a:endParaRPr lang="en-US" sz="298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колонизацией, инфраструктурой и перераспределением населения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динамика населения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поддерживали не только естественные демографические процессы, но и приток мигрантов, расширение городов и формирование крупных агломераций.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странах население росло, но крупнейший абсолютный вклад в численность региона дают США и Мексика.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Nations, World Population Prospects 2024; World Bank (оценки по странам), округление до целых миллионов
</a:t>
            </a:r>
            <a:endParaRPr lang="en-US" sz="5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людей больше и где меньше
</a:t>
            </a:r>
            <a:endParaRPr lang="en-US" sz="2213" dirty="0"/>
          </a:p>
        </p:txBody>
      </p:sp>
      <p:sp>
        <p:nvSpPr>
          <p:cNvPr id="13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657514" y="1495392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 США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 США отличается высокой плотностью населения благодаря исторически раннему заселению, развитой промышленности, крупным портам и крупнейшим городским агломерациям.
</a:t>
            </a:r>
            <a:endParaRPr lang="en-US" sz="843" dirty="0"/>
          </a:p>
        </p:txBody>
      </p:sp>
      <p:sp>
        <p:nvSpPr>
          <p:cNvPr id="15" name="Text 3"/>
          <p:cNvSpPr txBox="1"/>
          <p:nvPr/>
        </p:nvSpPr>
        <p:spPr>
          <a:xfrm>
            <a:off x="559662" y="2098767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Великих озёр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Великих озёр и юг Канады образуют непрерывную полосу расселения, где сосредоточены транспорт, производство, наука и межгородские связи.
</a:t>
            </a:r>
            <a:endParaRPr lang="en-US" sz="843" dirty="0"/>
          </a:p>
        </p:txBody>
      </p:sp>
      <p:sp>
        <p:nvSpPr>
          <p:cNvPr id="16" name="Text 4"/>
          <p:cNvSpPr txBox="1"/>
          <p:nvPr/>
        </p:nvSpPr>
        <p:spPr>
          <a:xfrm>
            <a:off x="757443" y="2709751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Мексика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Мексика привлекает население сочетанием административных функций, рабочих мест, транспортной доступности и высокой концентрации городов вокруг столицы.
</a:t>
            </a:r>
            <a:endParaRPr lang="en-US" sz="843" dirty="0"/>
          </a:p>
        </p:txBody>
      </p:sp>
      <p:sp>
        <p:nvSpPr>
          <p:cNvPr id="17" name="Text 5"/>
          <p:cNvSpPr txBox="1"/>
          <p:nvPr/>
        </p:nvSpPr>
        <p:spPr>
          <a:xfrm>
            <a:off x="657514" y="3317441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Калифорнии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Калифорнии выделяется мягким климатом, сильной экономикой и крупными агломерациями, поэтому здесь плотность населения заметно выше, чем во внутренних районах запада.
</a:t>
            </a:r>
            <a:endParaRPr lang="en-US" sz="843" dirty="0"/>
          </a:p>
        </p:txBody>
      </p:sp>
      <p:sp>
        <p:nvSpPr>
          <p:cNvPr id="18" name="Text 6"/>
          <p:cNvSpPr txBox="1"/>
          <p:nvPr/>
        </p:nvSpPr>
        <p:spPr>
          <a:xfrm>
            <a:off x="900211" y="3925105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 заселённые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Аляска, север Канады, Кордильеры и пустыни внутренней части континента заселены редко из-за сурового климата, сложного рельефа и удалённости от крупных рынков.
</a:t>
            </a:r>
            <a:endParaRPr lang="en-US" sz="8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крупнейшие города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 сосредоточены в узлах транспорта, образования и услуг, поэтому они притягивают мигрантов и усиливают экономическую концентрацию.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крупнейшие деловые и административные центры; именно они формируют главный каркас урбанизации Северной Америки.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World Urbanization Prospects; оценки по агломерациям, округлено до ближайших десятых, 2023–2024.
</a:t>
            </a:r>
            <a:endParaRPr lang="en-US" sz="5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задаёт каркас расселения
</a:t>
            </a:r>
            <a:endParaRPr lang="en-US" sz="2766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Опора: главные узлы расселения и хозяйственные связи региона — Бостон–Вашингтон, Великие озёра и приграничные коридоры США–Канада и США–Мексика.
</a:t>
            </a:r>
            <a:endParaRPr lang="en-US" sz="7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населения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различается не только между странами, но и между городом и периферией: чем моложе население, тем выше нагрузка на школы и жильё.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и США уже ощущают последствия старения, тогда как в Мексике сохраняется более молодой возрастной профиль.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Population Division, World Population Prospects 2024 (возрастная структура, округлено).
</a:t>
            </a:r>
            <a:endParaRPr lang="en-US" sz="6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Этнокультурный состав и языки
</a:t>
            </a:r>
            <a:endParaRPr lang="en-US" sz="2213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Северной Америки сохраняют культурное присутствие даже после веков колонизации: их общины, топонимы и правовой статус напоминают о ранней истории заселения региона.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колонизация принесла английский, французский и испанский языки, а также модели расселения, которые особенно заметны в Канаде, на северо-востоке США и в Мексике.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диаспора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диаспора сформировалась через трагедию работорговли и стала важнейшей частью истории США, Карибов и крупных городов, повлияв на музыку, религию и городскую культуру.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миграционные волны из Азии и Латинской Америки усилили многоязычие и разнообразие повседневной культуры, особенно в мегаполисах, университетских центрах и приграничных регионах.
</a:t>
            </a:r>
            <a:endParaRPr lang="en-US" sz="9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как фактор роста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остаётся важным источником роста населения и обновления трудовых ресурсов, особенно в крупных городах, где быстрее формируются новые профессиональные и культурные сообщества.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роль миграции видна в Канаде и США: она смягчает старение населения и поддерживает рост агломераций.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International migrant stock (% of population), последние доступные оценки 2020–2023.
</a:t>
            </a:r>
            <a:endParaRPr lang="en-US" sz="5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культурное разнообразие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128043" y="1824113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остаётся самой распространённой религиозной традицией региона, но его формы различаются: в США заметнее протестантизм, а в Канаде и Мексике — сильное католическое наследие.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1090775" y="3143596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и ислам представлены прежде всего в крупнейших городах, куда исторически направлялись мигранты; их общины активно участвуют в образовательной, деловой и общественной жизни мегаполисов.
</a:t>
            </a:r>
            <a:endParaRPr lang="en-US" sz="890" dirty="0"/>
          </a:p>
        </p:txBody>
      </p:sp>
      <p:sp>
        <p:nvSpPr>
          <p:cNvPr id="13" name="Text 4"/>
          <p:cNvSpPr txBox="1"/>
          <p:nvPr/>
        </p:nvSpPr>
        <p:spPr>
          <a:xfrm>
            <a:off x="4698195" y="1587749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исторически связан с испанской и французской колонизацией, поэтому особенно заметен в Квебеке, Мексике и ряде штатов юга США, где религия влияет на праздники и семейные традиции.
</a:t>
            </a:r>
            <a:endParaRPr lang="en-US" sz="890" dirty="0"/>
          </a:p>
        </p:txBody>
      </p:sp>
      <p:sp>
        <p:nvSpPr>
          <p:cNvPr id="14" name="Text 5"/>
          <p:cNvSpPr txBox="1"/>
          <p:nvPr/>
        </p:nvSpPr>
        <p:spPr>
          <a:xfrm>
            <a:off x="5150472" y="261628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Секуляризация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Нерелигиозные группы заметно выросли в последние десятилетия, особенно среди молодёжи; это отражает высокую образовательную мобильность, секуляризацию и разнообразие социальных норм.
</a:t>
            </a:r>
            <a:endParaRPr lang="en-US" sz="890" dirty="0"/>
          </a:p>
        </p:txBody>
      </p:sp>
      <p:sp>
        <p:nvSpPr>
          <p:cNvPr id="15" name="Text 6"/>
          <p:cNvSpPr txBox="1"/>
          <p:nvPr/>
        </p:nvSpPr>
        <p:spPr>
          <a:xfrm>
            <a:off x="4386456" y="3590545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региона неоднородна: внутри стран заметны устойчивые различия между севером и югом, мегаполисами и сельской местностью, старожильческими и миграционными районами.
</a:t>
            </a:r>
            <a:endParaRPr lang="en-US" sz="8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быт и изменения образа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домохозяйств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демонстрирует разные модели семьи: в одних странах дольше сохраняются традиционные домохозяйства, в других быстрее растёт число одиночных и неполных семей.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семейная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люди чаще вступают в брак позже, откладывают рождение детей и чаще меняют место жительства, поскольку образование и карьера требуют большей мобильности.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районы обычно сохраняют более устойчивые семейные связи, но сталкиваются с оттоком молодёжи, что ускоряет старение населения и сокращает местный рынок труда.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бытовые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образа жизни связано с ростом стоимости жилья, цифровой занятостью и более гибкими формами труда, которые меняют привычные представления о семье и постоянном месте проживания.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демографические вызовы
</a:t>
            </a:r>
            <a:endParaRPr lang="en-US" sz="2213" dirty="0"/>
          </a:p>
        </p:txBody>
      </p:sp>
      <p:sp>
        <p:nvSpPr>
          <p:cNvPr id="13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42586" y="1457075"/>
            <a:ext cx="4001649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региона — глубокий разрыв между динамичными центрами и периферией: одни территории привлекают инвестиции и население, другие теряют рабочие места и молодёжь.
</a:t>
            </a:r>
            <a:endParaRPr lang="en-US" sz="843" dirty="0"/>
          </a:p>
        </p:txBody>
      </p:sp>
      <p:sp>
        <p:nvSpPr>
          <p:cNvPr id="15" name="Text 3"/>
          <p:cNvSpPr txBox="1"/>
          <p:nvPr/>
        </p:nvSpPr>
        <p:spPr>
          <a:xfrm>
            <a:off x="693270" y="2068200"/>
            <a:ext cx="4001649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жилья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жильё дорожает быстрее доходов, поэтому молодые семьи и мигранты вынуждены селиться дальше от центра, увеличивая время поездок и социальную нагрузку.
</a:t>
            </a:r>
            <a:endParaRPr lang="en-US" sz="843" dirty="0"/>
          </a:p>
        </p:txBody>
      </p:sp>
      <p:sp>
        <p:nvSpPr>
          <p:cNvPr id="16" name="Text 4"/>
          <p:cNvSpPr txBox="1"/>
          <p:nvPr/>
        </p:nvSpPr>
        <p:spPr>
          <a:xfrm>
            <a:off x="675314" y="2687025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системы крупных агломераций работают на пределе: пробки, перегрузка метро и недостаток связности между районами снижают качество жизни и производительность труда.
</a:t>
            </a:r>
            <a:endParaRPr lang="en-US" sz="843" dirty="0"/>
          </a:p>
        </p:txBody>
      </p:sp>
      <p:sp>
        <p:nvSpPr>
          <p:cNvPr id="17" name="Text 5"/>
          <p:cNvSpPr txBox="1"/>
          <p:nvPr/>
        </p:nvSpPr>
        <p:spPr>
          <a:xfrm>
            <a:off x="831889" y="3302500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и прибрежные территории сильнее страдают от ураганов, засух и пожаров, а северные районы — от таяния льда и деградации инфраструктуры.
</a:t>
            </a:r>
            <a:endParaRPr lang="en-US" sz="843" dirty="0"/>
          </a:p>
        </p:txBody>
      </p:sp>
      <p:sp>
        <p:nvSpPr>
          <p:cNvPr id="18" name="Text 6"/>
          <p:cNvSpPr txBox="1"/>
          <p:nvPr/>
        </p:nvSpPr>
        <p:spPr>
          <a:xfrm>
            <a:off x="704533" y="3917962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Периферийная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и северные районы особенно уязвимы из-за удалённости от услуг, слабой транспортной доступности и ограниченного выбора рабочих мест для молодых специалистов.
</a:t>
            </a:r>
            <a:endParaRPr lang="en-US" sz="8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демографические и территориальные вызовы
</a:t>
            </a:r>
            <a:endParaRPr lang="en-US" sz="2057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направления политики в крупнейших странах региона и в трансграничных агломерациях.
</a:t>
            </a:r>
            <a:endParaRPr lang="en-US" sz="10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 — не единое по условиям пространство, а система центров и периферии, где население концентрируется там, где климат мягче, связь лучше, а возможности шире.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пространство притяжения и контрастов
</a:t>
            </a:r>
            <a:endParaRPr lang="en-US" sz="25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2026-07-27T03:53:08Z</dcterms:created>
  <dcterms:modified xsi:type="dcterms:W3CDTF">2026-07-27T03:53:08Z</dcterms:modified>
</cp:coreProperties>
</file>