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image" Target="../media/image-6-8.png"/><Relationship Id="rId9" Type="http://schemas.openxmlformats.org/officeDocument/2006/relationships/image" Target="../media/image-6-9.png"/><Relationship Id="rId10" Type="http://schemas.openxmlformats.org/officeDocument/2006/relationships/image" Target="../media/image-6-10.png"/><Relationship Id="rId11" Type="http://schemas.openxmlformats.org/officeDocument/2006/relationships/image" Target="../media/image-6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jpeg"/><Relationship Id="rId3" Type="http://schemas.openxmlformats.org/officeDocument/2006/relationships/image" Target="../media/image-10-3.png"/><Relationship Id="rId4" Type="http://schemas.openxmlformats.org/officeDocument/2006/relationships/image" Target="../media/image-10-4.jpe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image" Target="../media/image-12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jpeg"/><Relationship Id="rId5" Type="http://schemas.openxmlformats.org/officeDocument/2006/relationships/image" Target="../media/image-17-5.png"/><Relationship Id="rId6" Type="http://schemas.openxmlformats.org/officeDocument/2006/relationships/image" Target="../media/image-17-6.jpeg"/><Relationship Id="rId7" Type="http://schemas.openxmlformats.org/officeDocument/2006/relationships/image" Target="../media/image-1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image" Target="../media/image-2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D8D8D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58488" y="238187"/>
            <a:ext cx="4274529" cy="470657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290602" y="1394505"/>
            <a:ext cx="3141289" cy="117724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87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Космос и Земля: как они связаны
</a:t>
            </a:r>
            <a:endParaRPr lang="en-US" sz="3087" dirty="0"/>
          </a:p>
        </p:txBody>
      </p:sp>
      <p:sp>
        <p:nvSpPr>
          <p:cNvPr id="7" name="Text 1"/>
          <p:cNvSpPr txBox="1"/>
          <p:nvPr/>
        </p:nvSpPr>
        <p:spPr>
          <a:xfrm>
            <a:off x="1290602" y="2914262"/>
            <a:ext cx="3141289" cy="699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Сегодня разберём, как Солнце, Луна, спутники и космическая погода влияют на Землю.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1290602" y="3767116"/>
            <a:ext cx="3141289" cy="4447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64439" y="194425"/>
            <a:ext cx="4302673" cy="4727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98337" y="358714"/>
            <a:ext cx="4024563" cy="13078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EE5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эта тема важна для географии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398337" y="1872267"/>
            <a:ext cx="4024563" cy="215680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География объясняет не только погоду и рельеф, но и явления, приходящие «снаружи»: Солнце задаёт тепло и свет, Луна влияет на приливы, спутники помогают ориентироваться и наблюдать за планетой. Некоторые процессы полезны, а некоторые создают риски.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1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8336" y="358715"/>
            <a:ext cx="7027477" cy="7782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Солнце — главный источник света и тепла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619125" y="2157525"/>
            <a:ext cx="2219400" cy="214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Солнце даёт Земле свет и тепло, без которых жизнь невозможна. Почти всю энергию планета получает именно от него, поэтому влияние Солнца заметно везде — от климата до самочувствия людей.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3486150" y="2157525"/>
            <a:ext cx="2219400" cy="214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Солнечное тепло определяет климат и влияет на погоду: усиливает испарение воды, влияет на облачность и смену температур. Когда энергия меняется, меняются и условия для ветра, осадков и движения воздушных масс.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6400800" y="2157525"/>
            <a:ext cx="2219400" cy="214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 используют солнечный свет для роста, а животные зависят от режима освещённости и тепла. Смена дня и потепления по сезонам помогает живым организмам «подстраивать» поведение и развитие.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5979" y="1424662"/>
            <a:ext cx="5139684" cy="252935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8336" y="358715"/>
            <a:ext cx="7027477" cy="7782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даёт Земле космос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98336" y="1611697"/>
            <a:ext cx="2669329" cy="23603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Космос также влияет на верхние слои атмосферы: там изменяется распространение радиоволн и условия для полярных сияний. Эти эффекты особенно важны для техники.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398337" y="4297793"/>
            <a:ext cx="2669328" cy="38087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50" dirty="0">
                <a:solidFill>
                  <a:srgbClr val="6E9DA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Самый сильный повседневный вклад связан с солнечной энергией. Другие связи заметны меньше по величине, но ощутимы через приливы и работу связи, навигации и спутников.
</a:t>
            </a:r>
            <a:endParaRPr lang="en-US" sz="750" dirty="0"/>
          </a:p>
        </p:txBody>
      </p:sp>
      <p:sp>
        <p:nvSpPr>
          <p:cNvPr id="8" name="Text 3"/>
          <p:cNvSpPr txBox="1"/>
          <p:nvPr/>
        </p:nvSpPr>
        <p:spPr>
          <a:xfrm>
            <a:off x="3605981" y="4297793"/>
            <a:ext cx="5139684" cy="38087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Иллюстративная круговая диаграмма, условные доли (без привязки к точным измерениям).
</a:t>
            </a:r>
            <a:endParaRPr lang="en-US" sz="900" dirty="0"/>
          </a:p>
        </p:txBody>
      </p:sp>
      <p:sp>
        <p:nvSpPr>
          <p:cNvPr id="9" name="Text 4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5720" y="1415989"/>
            <a:ext cx="2424613" cy="336879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98337" y="358714"/>
            <a:ext cx="7087621" cy="7215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Луна и приливы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3858685" y="1422797"/>
            <a:ext cx="4572000" cy="152319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Луна находится примерно на расстоянии 384 400 км от Земли. Её притяжение вызывает приливы и отливы — колебания уровня воды в морях и океанах.
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3858685" y="3171582"/>
            <a:ext cx="4572000" cy="152319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Приливы сильнее заметны у берегов и в узких заливах, где вода быстро меняет уровень. Это влияет на морских животных, работу портов и движение судов.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1198" y="2055822"/>
            <a:ext cx="787500" cy="900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906029" y="2055822"/>
            <a:ext cx="787500" cy="900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704867" y="3634590"/>
            <a:ext cx="787500" cy="9000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398337" y="358714"/>
            <a:ext cx="7087621" cy="7215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Смена дня и ночи, времён года и длины дня
</a:t>
            </a:r>
            <a:endParaRPr lang="en-US" sz="2400" dirty="0"/>
          </a:p>
        </p:txBody>
      </p:sp>
      <p:sp>
        <p:nvSpPr>
          <p:cNvPr id="14" name="Text 1"/>
          <p:cNvSpPr txBox="1"/>
          <p:nvPr/>
        </p:nvSpPr>
        <p:spPr>
          <a:xfrm>
            <a:off x="1664415" y="2145822"/>
            <a:ext cx="2448000" cy="7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4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День и ночь
</a:t>
            </a:r>
            <a:pPr algn="l" indent="0" marL="0">
              <a:lnSpc>
                <a:spcPct val="100000"/>
              </a:lnSpc>
              <a:buNone/>
            </a:pPr>
            <a:r>
              <a:rPr lang="en-US" sz="94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День и ночь появляются из‑за вращения Земли вокруг своей оси. Пока одна сторона освещается Солнцем, другая оказывается в тени, и так происходит смена суток.
</a:t>
            </a:r>
            <a:endParaRPr lang="en-US" sz="943" dirty="0"/>
          </a:p>
        </p:txBody>
      </p:sp>
      <p:sp>
        <p:nvSpPr>
          <p:cNvPr id="15" name="Text 2"/>
          <p:cNvSpPr txBox="1"/>
          <p:nvPr/>
        </p:nvSpPr>
        <p:spPr>
          <a:xfrm>
            <a:off x="6029247" y="2106372"/>
            <a:ext cx="2447400" cy="7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4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Времена года
</a:t>
            </a:r>
            <a:pPr algn="l" indent="0" marL="0">
              <a:lnSpc>
                <a:spcPct val="100000"/>
              </a:lnSpc>
              <a:buNone/>
            </a:pPr>
            <a:r>
              <a:rPr lang="en-US" sz="94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4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Времена года связаны с наклоном земной оси примерно на 23,5°. Поэтому в разные месяцы Солнце по‑разному освещает полушария: где-то теплее, где-то холоднее.
</a:t>
            </a:r>
            <a:endParaRPr lang="en-US" sz="944" dirty="0"/>
          </a:p>
        </p:txBody>
      </p:sp>
      <p:sp>
        <p:nvSpPr>
          <p:cNvPr id="16" name="Text 3"/>
          <p:cNvSpPr txBox="1"/>
          <p:nvPr/>
        </p:nvSpPr>
        <p:spPr>
          <a:xfrm>
            <a:off x="3828084" y="3721441"/>
            <a:ext cx="2447400" cy="7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Длина дня
</a:t>
            </a:r>
            <a:pPr algn="l" indent="0" marL="0">
              <a:lnSpc>
                <a:spcPct val="100000"/>
              </a:lnSpc>
              <a:buNone/>
            </a:pPr>
            <a:r>
              <a:rPr lang="en-US" sz="80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Длина дня меняется в течение года: летом светлое время дольше, зимой — короче. Эти различия объясняются тем, как положение Земли относительно Солнца меняется при движении по орбите.
</a:t>
            </a:r>
            <a:endParaRPr lang="en-US" sz="809" dirty="0"/>
          </a:p>
        </p:txBody>
      </p:sp>
      <p:sp>
        <p:nvSpPr>
          <p:cNvPr id="17" name="Text 4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38730" y="1611696"/>
            <a:ext cx="4274185" cy="253308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8336" y="367916"/>
            <a:ext cx="7027500" cy="77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космические явления и их влияние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98336" y="1611697"/>
            <a:ext cx="2669329" cy="253308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Ниже — ключевые примеры того, как космос влияет на Землю: одни процессы поддерживают жизнь и помогают людям, другие создают помехи.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398337" y="4297794"/>
            <a:ext cx="2669328" cy="38087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50" dirty="0">
                <a:solidFill>
                  <a:srgbClr val="6E9DA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Космос действует на Землю сразу по нескольким направлениям: через энергию и движение воды, через сигнал и навигацию, а также через редкие, но заметные события в небе.
</a:t>
            </a:r>
            <a:endParaRPr lang="en-US" sz="750" dirty="0"/>
          </a:p>
        </p:txBody>
      </p:sp>
      <p:sp>
        <p:nvSpPr>
          <p:cNvPr id="8" name="Text 3"/>
          <p:cNvSpPr txBox="1"/>
          <p:nvPr/>
        </p:nvSpPr>
        <p:spPr>
          <a:xfrm>
            <a:off x="3605981" y="4297794"/>
            <a:ext cx="5139684" cy="4154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учебных сведений по теме «Влияние космоса на Землю и жизнь людей».
</a:t>
            </a:r>
            <a:endParaRPr lang="en-US" sz="900" dirty="0"/>
          </a:p>
        </p:txBody>
      </p:sp>
      <p:sp>
        <p:nvSpPr>
          <p:cNvPr id="9" name="Text 4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98337" y="358714"/>
            <a:ext cx="7087621" cy="7215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Космическая погода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398337" y="1705331"/>
            <a:ext cx="4044745" cy="12319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Солнце происходят вспышки и выбросы частиц. Эти изменения накапливают и ускоряют заряженные частицы, которые затем могут начать движение в сторону Земли.
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398337" y="3476563"/>
            <a:ext cx="4044745" cy="12319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частицы приходят, возможны магнитные бури: нарушается радиосвязь, ухудшается работа навигации и иногда усиливаются помехи для техники. В верхней атмосфере могут появляться яркие полярные сияния.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4571999" y="1705331"/>
            <a:ext cx="4044745" cy="12319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Частицы достигают Земли примерно за 1–3 дня после вспышки. Поэтому космическая погода — это не «вымысел», а реально происходящие события, которые можно отслеживать заранее.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4571999" y="3476563"/>
            <a:ext cx="4044745" cy="12319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 заметны последствия вблизи полюсов и у спутников: там влияние частиц ощущается сильнее. Поэтому операторы спутников и служб связи учитывают прогноз космической погоды.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8336" y="1731637"/>
            <a:ext cx="8347328" cy="277291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8336" y="567745"/>
            <a:ext cx="7027500" cy="77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солнечная буря влияет на Землю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Цепочка показывает, как событие на Солнце может привести к эффектам для техники и наблюдений на Земле.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6774" y="1342667"/>
            <a:ext cx="3916500" cy="186263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13159" y="1342681"/>
            <a:ext cx="3916490" cy="1862628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667555" y="3005333"/>
            <a:ext cx="3420000" cy="36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E9DA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небо вспыхивает у полюсов
</a:t>
            </a:r>
            <a:endParaRPr lang="en-US" sz="1200" dirty="0"/>
          </a:p>
        </p:txBody>
      </p:sp>
      <p:sp>
        <p:nvSpPr>
          <p:cNvPr id="9" name="Text 1"/>
          <p:cNvSpPr txBox="1"/>
          <p:nvPr/>
        </p:nvSpPr>
        <p:spPr>
          <a:xfrm>
            <a:off x="667555" y="3623916"/>
            <a:ext cx="3420000" cy="82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Полярные сияния возникают, когда заряженные частицы, пришедшие от Солнца, сталкиваются с верхними слоями атмосферы Земли. Чаще всего их видно в северных и южных полярных районах. Небо тогда превращается в мерцающий «экран» движения частиц.
</a:t>
            </a:r>
            <a:endParaRPr lang="en-US" sz="1086" dirty="0"/>
          </a:p>
        </p:txBody>
      </p:sp>
      <p:sp>
        <p:nvSpPr>
          <p:cNvPr id="10" name="Text 2"/>
          <p:cNvSpPr txBox="1"/>
          <p:nvPr/>
        </p:nvSpPr>
        <p:spPr>
          <a:xfrm>
            <a:off x="4960629" y="3005333"/>
            <a:ext cx="3420000" cy="36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E9DA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чего зависит цвет сияний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4960629" y="3623916"/>
            <a:ext cx="3420000" cy="82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Цвет полярных сияний связан с тем, с какими газами взаимодействуют частицы в атмосфере. Зелёные и красные оттенки обычно связывают с кислородом, а синие и фиолетовые — с азотом. Поэтому одно и то же событие может выглядеть по-разному.
</a:t>
            </a:r>
            <a:endParaRPr lang="en-US" sz="1086" dirty="0"/>
          </a:p>
        </p:txBody>
      </p:sp>
      <p:sp>
        <p:nvSpPr>
          <p:cNvPr id="12" name="Text 4"/>
          <p:cNvSpPr txBox="1"/>
          <p:nvPr/>
        </p:nvSpPr>
        <p:spPr>
          <a:xfrm>
            <a:off x="398336" y="358715"/>
            <a:ext cx="7027500" cy="77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Полярные сияния — красивый след космических явлений
</a:t>
            </a:r>
            <a:endParaRPr lang="en-US" sz="2400" dirty="0"/>
          </a:p>
        </p:txBody>
      </p:sp>
      <p:sp>
        <p:nvSpPr>
          <p:cNvPr id="13" name="Text 5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5979" y="1424662"/>
            <a:ext cx="5139684" cy="252935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8336" y="358715"/>
            <a:ext cx="7027477" cy="7782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происходит во время магнитной бури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98336" y="1611697"/>
            <a:ext cx="2669329" cy="23603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время магнитной бури усиливается ионосферная активность: в верхних слоях атмосферы заряженные частицы сильнее влияют на радиоволны и точность навигационных сигналов.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398337" y="4297793"/>
            <a:ext cx="2669328" cy="38087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50" dirty="0">
                <a:solidFill>
                  <a:srgbClr val="6E9DA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показывает, что сильнее всего страдают системы связи, навигации и объекты на орбите, поэтому техника реагирует заметнее, чем обычные погодные явления.
</a:t>
            </a:r>
            <a:endParaRPr lang="en-US" sz="750" dirty="0"/>
          </a:p>
        </p:txBody>
      </p:sp>
      <p:sp>
        <p:nvSpPr>
          <p:cNvPr id="8" name="Text 3"/>
          <p:cNvSpPr txBox="1"/>
          <p:nvPr/>
        </p:nvSpPr>
        <p:spPr>
          <a:xfrm>
            <a:off x="3605981" y="4297793"/>
            <a:ext cx="5139684" cy="38087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NOAA Space Weather Prediction Center (SWPC), справочные материалы по признакам магнитных бурь; 2026-05-12 (использованы качественные индикаторы, без привязки к конкретной буре).
</a:t>
            </a:r>
            <a:endParaRPr lang="en-US" sz="900" dirty="0"/>
          </a:p>
        </p:txBody>
      </p:sp>
      <p:sp>
        <p:nvSpPr>
          <p:cNvPr id="9" name="Text 4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4948" y="1966387"/>
            <a:ext cx="900000" cy="800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06029" y="1916387"/>
            <a:ext cx="787500" cy="900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648617" y="3648244"/>
            <a:ext cx="900000" cy="9000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98337" y="358714"/>
            <a:ext cx="7087621" cy="7215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Метеоры, метеориты и кратеры
</a:t>
            </a:r>
            <a:endParaRPr lang="en-US" sz="2400" dirty="0"/>
          </a:p>
        </p:txBody>
      </p:sp>
      <p:sp>
        <p:nvSpPr>
          <p:cNvPr id="11" name="Text 1"/>
          <p:cNvSpPr txBox="1"/>
          <p:nvPr/>
        </p:nvSpPr>
        <p:spPr>
          <a:xfrm>
            <a:off x="1768452" y="1911289"/>
            <a:ext cx="2340000" cy="90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9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Метеоры — «падающие звёзды»
</a:t>
            </a:r>
            <a:pPr algn="l" indent="0" marL="0">
              <a:lnSpc>
                <a:spcPct val="100000"/>
              </a:lnSpc>
              <a:buNone/>
            </a:pPr>
            <a:r>
              <a:rPr lang="en-US" sz="99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9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день Землю бомбардируют мельчайшие частицы из космоса. Когда они входят в атмосферу и сильно нагреваются, появляется яркий след — метеор, который быстро исчезает.
</a:t>
            </a:r>
            <a:endParaRPr lang="en-US" sz="995" dirty="0"/>
          </a:p>
        </p:txBody>
      </p:sp>
      <p:sp>
        <p:nvSpPr>
          <p:cNvPr id="12" name="Text 2"/>
          <p:cNvSpPr txBox="1"/>
          <p:nvPr/>
        </p:nvSpPr>
        <p:spPr>
          <a:xfrm>
            <a:off x="6137121" y="1910855"/>
            <a:ext cx="2340000" cy="90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8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Метеориты — часть тела, долетевшая до Земли
</a:t>
            </a:r>
            <a:pPr algn="l" indent="0" marL="0">
              <a:lnSpc>
                <a:spcPct val="100000"/>
              </a:lnSpc>
              <a:buNone/>
            </a:pPr>
            <a:r>
              <a:rPr lang="en-US" sz="88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8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объект не успевает полностью сгореть в атмосфере и достигает поверхности, он называется метеоритом. Такие находки помогают учёным изучать вещество из космоса без изменений с планеты.
</a:t>
            </a:r>
            <a:endParaRPr lang="en-US" sz="885" dirty="0"/>
          </a:p>
        </p:txBody>
      </p:sp>
      <p:sp>
        <p:nvSpPr>
          <p:cNvPr id="13" name="Text 3"/>
          <p:cNvSpPr txBox="1"/>
          <p:nvPr/>
        </p:nvSpPr>
        <p:spPr>
          <a:xfrm>
            <a:off x="3924130" y="3650716"/>
            <a:ext cx="2340000" cy="90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4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Кратеры — следы крупных падений
</a:t>
            </a:r>
            <a:pPr algn="l" indent="0" marL="0">
              <a:lnSpc>
                <a:spcPct val="100000"/>
              </a:lnSpc>
              <a:buNone/>
            </a:pPr>
            <a:r>
              <a:rPr lang="en-US" sz="94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4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Крупные метеориты оставляют на поверхности заметные следы — кратеры. Они встречаются редко, но по форме и составу можно оценивать условия падения и историю поверхности Земли.
</a:t>
            </a:r>
            <a:endParaRPr lang="en-US" sz="945" dirty="0"/>
          </a:p>
        </p:txBody>
      </p:sp>
      <p:sp>
        <p:nvSpPr>
          <p:cNvPr id="14" name="Text 4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1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8336" y="358715"/>
            <a:ext cx="7027500" cy="77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Спутники в жизни людей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98336" y="1971674"/>
            <a:ext cx="2219325" cy="246758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Искусственные спутники вращаются вокруг Земли и передают сигналы на большие расстояния. Поэтому работают телефонная связь, телевидение и интернет-сервисы, а также многие системы обмена данными между странами.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3248693" y="1971674"/>
            <a:ext cx="2219400" cy="246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Спутники помогают с навигацией: по их сигналам устройства определяют местоположение. Это нужно водителям, морякам, туристам и службам спасения, чтобы быстрее находить нужный маршрут и ориентиры.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6127624" y="1971674"/>
            <a:ext cx="2219325" cy="246758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Снимки со спутников позволяют отслеживать облака, леса, моря и города. Благодаря этому люди узнают о штормах, пожарах и наводнениях раньше, а службы успевают подготовиться и принять меры.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1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5979" y="1424662"/>
            <a:ext cx="5139684" cy="252935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8336" y="358715"/>
            <a:ext cx="7027477" cy="7782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спутники особенно полезны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98336" y="1611697"/>
            <a:ext cx="2669329" cy="23603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школьников и семей самые заметные задачи — карты и прогнозы, а для науки — наблюдение облаков, океанов и суши в разных условиях.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398337" y="4297793"/>
            <a:ext cx="2669328" cy="38087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53" dirty="0">
                <a:solidFill>
                  <a:srgbClr val="6E9DA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подчёркивает, что спутники особенно важны там, где нужно покрытие больших территорий и регулярные наблюдения: связь, погода и видимость Земли.
</a:t>
            </a:r>
            <a:endParaRPr lang="en-US" sz="753" dirty="0"/>
          </a:p>
        </p:txBody>
      </p:sp>
      <p:sp>
        <p:nvSpPr>
          <p:cNvPr id="8" name="Text 3"/>
          <p:cNvSpPr txBox="1"/>
          <p:nvPr/>
        </p:nvSpPr>
        <p:spPr>
          <a:xfrm>
            <a:off x="3605981" y="4297793"/>
            <a:ext cx="5139684" cy="38087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Обобщённая классификация задач спутников по открытым описаниям организаций в области космических услуг; 2026-05-12 (значения условные, отражают акценты применения).
</a:t>
            </a:r>
            <a:endParaRPr lang="en-US" sz="900" dirty="0"/>
          </a:p>
        </p:txBody>
      </p:sp>
      <p:sp>
        <p:nvSpPr>
          <p:cNvPr id="9" name="Text 4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8336" y="1731637"/>
            <a:ext cx="8347328" cy="277291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8336" y="567745"/>
            <a:ext cx="7027500" cy="77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спутники помогают людям каждый день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Запуск → орбита → сбор данных → передача → обработка → практические сервисы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1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98337" y="1764091"/>
            <a:ext cx="1747945" cy="272218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космосе привычные условия меняются: есть невесомость и заметно более сильное воздействие радиации. Поэтому организм реагирует иначе, чем на Земле, даже при одинаковом режиме сна.
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2579562" y="1764091"/>
            <a:ext cx="1747945" cy="272218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космонавтов в длительных полётах ослабевают мышцы и снижается плотность костей. Тело постепенно теряет «настройку» под гравитацию, поэтому требуется постоянная поддержка с помощью тренировок.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4770312" y="1764091"/>
            <a:ext cx="1747945" cy="272218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Земле излучение в среднем слабее, но его всё равно учитывают в авиации и при планировании работ спутников. Это помогает снизить риски для техники и людей в полётах.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6942012" y="1764091"/>
            <a:ext cx="1747945" cy="272218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космических полётов применяют специальную защиту: экраны, продуманное планирование времени и маршрутов, а также медицинский контроль. Такие меры помогают уменьшить вред от условий космической среды.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398337" y="358714"/>
            <a:ext cx="7087500" cy="72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Космос и здоровье людей
</a:t>
            </a:r>
            <a:endParaRPr lang="en-US" sz="2400" dirty="0"/>
          </a:p>
        </p:txBody>
      </p:sp>
      <p:sp>
        <p:nvSpPr>
          <p:cNvPr id="9" name="Text 5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6774" y="1461227"/>
            <a:ext cx="4008772" cy="219229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712111" y="1461227"/>
            <a:ext cx="4008772" cy="2192297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98336" y="358715"/>
            <a:ext cx="7027500" cy="77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Космические технологии в обычной жизни
</a:t>
            </a:r>
            <a:endParaRPr lang="en-US" sz="2400" dirty="0"/>
          </a:p>
        </p:txBody>
      </p:sp>
      <p:sp>
        <p:nvSpPr>
          <p:cNvPr id="10" name="Text 1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100" dirty="0"/>
          </a:p>
        </p:txBody>
      </p:sp>
      <p:sp>
        <p:nvSpPr>
          <p:cNvPr id="11" name="Text 2"/>
          <p:cNvSpPr txBox="1"/>
          <p:nvPr/>
        </p:nvSpPr>
        <p:spPr>
          <a:xfrm>
            <a:off x="398336" y="3807502"/>
            <a:ext cx="4008772" cy="63167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29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Лёгкие материалы для повседневных задач
</a:t>
            </a:r>
            <a:pPr algn="l" indent="0" marL="0">
              <a:lnSpc>
                <a:spcPct val="100000"/>
              </a:lnSpc>
              <a:buNone/>
            </a:pPr>
            <a:r>
              <a:rPr lang="en-US" sz="829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2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 космоса пришла идея делать вещи прочнее при меньшем весе. Лёгкие материалы снижают нагрузку в транспорте и технике, а в быту помогают создавать удобные и долговечные изделия. Такой подход особенно ценен, когда важны скорость и экономия ресурсов.
</a:t>
            </a:r>
            <a:endParaRPr lang="en-US" sz="829" dirty="0"/>
          </a:p>
        </p:txBody>
      </p:sp>
      <p:sp>
        <p:nvSpPr>
          <p:cNvPr id="12" name="Text 3"/>
          <p:cNvSpPr txBox="1"/>
          <p:nvPr/>
        </p:nvSpPr>
        <p:spPr>
          <a:xfrm>
            <a:off x="4712111" y="3807502"/>
            <a:ext cx="4008772" cy="63167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95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Фильтры и датчики: точность вместо догадок
</a:t>
            </a:r>
            <a:pPr algn="l" indent="0" marL="0">
              <a:lnSpc>
                <a:spcPct val="100000"/>
              </a:lnSpc>
              <a:buNone/>
            </a:pPr>
            <a:r>
              <a:rPr lang="en-US" sz="795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9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работы в космосе нужны точные датчики и надёжные фильтры, которые защищают аппаратуру и помогают измерять параметры среды. Эти принципы применяются в медицине, автомобильной технике и бытовых приборах. В итоге пользователь получает более устойчивую работу и понятные результаты измерений.
</a:t>
            </a:r>
            <a:endParaRPr lang="en-US" sz="795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5979" y="1424662"/>
            <a:ext cx="5139684" cy="252935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8336" y="358715"/>
            <a:ext cx="7027477" cy="7782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космос помогает Земле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98336" y="1611697"/>
            <a:ext cx="2669329" cy="23603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Помимо впечатлений и открытий, космические процессы превращаются в практические инструменты: прогнозы погоды, связь, навигацию и мониторинг природных изменений.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398337" y="4297793"/>
            <a:ext cx="2669328" cy="38087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79" dirty="0">
                <a:solidFill>
                  <a:srgbClr val="6E9DA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Ключевой вывод: больше всего пользы дают ежедневные сервисы, которые невозможно эффективно заменить наземными системами на больших расстояниях.
</a:t>
            </a:r>
            <a:endParaRPr lang="en-US" sz="779" dirty="0"/>
          </a:p>
        </p:txBody>
      </p:sp>
      <p:sp>
        <p:nvSpPr>
          <p:cNvPr id="8" name="Text 3"/>
          <p:cNvSpPr txBox="1"/>
          <p:nvPr/>
        </p:nvSpPr>
        <p:spPr>
          <a:xfrm>
            <a:off x="3605981" y="4297793"/>
            <a:ext cx="5139684" cy="38087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Структурная схема направлений использования космических технологий по открытым программам и публикациям (обобщение); 2026-05-12 (значения условные, отражают акценты).
</a:t>
            </a:r>
            <a:endParaRPr lang="en-US" sz="900" dirty="0"/>
          </a:p>
        </p:txBody>
      </p:sp>
      <p:sp>
        <p:nvSpPr>
          <p:cNvPr id="9" name="Text 4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98336" y="358715"/>
            <a:ext cx="7027477" cy="7782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EE5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люди защищаются от космических рисков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380342" y="2939621"/>
            <a:ext cx="1716300" cy="134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5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Наблюдение за Солнцем
</a:t>
            </a:r>
            <a:pPr algn="ctr" indent="0" marL="0">
              <a:lnSpc>
                <a:spcPct val="100000"/>
              </a:lnSpc>
              <a:buNone/>
            </a:pPr>
            <a:r>
              <a:rPr lang="en-US" sz="1056" b="1" dirty="0">
                <a:solidFill>
                  <a:srgbClr val="FEE5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56" dirty="0">
                <a:solidFill>
                  <a:srgbClr val="FEE5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Специальные службы следят за вспышками на Солнце и состоянием солнечного ветра. По этим данным заранее оценивают вероятность магнитных бурь и готовят предупреждения.
</a:t>
            </a:r>
            <a:endParaRPr lang="en-US" sz="1056" dirty="0"/>
          </a:p>
        </p:txBody>
      </p:sp>
      <p:sp>
        <p:nvSpPr>
          <p:cNvPr id="8" name="Text 2"/>
          <p:cNvSpPr txBox="1"/>
          <p:nvPr/>
        </p:nvSpPr>
        <p:spPr>
          <a:xfrm>
            <a:off x="3212990" y="2939621"/>
            <a:ext cx="1716300" cy="134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Предупреждения о магнитных бурях
</a:t>
            </a:r>
            <a:pPr algn="ctr" indent="0" marL="0">
              <a:lnSpc>
                <a:spcPct val="100000"/>
              </a:lnSpc>
              <a:buNone/>
            </a:pPr>
            <a:r>
              <a:rPr lang="en-US" sz="950" b="1" dirty="0">
                <a:solidFill>
                  <a:srgbClr val="FEE5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50" dirty="0">
                <a:solidFill>
                  <a:srgbClr val="FEE5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приближении «космической погоды» публикуют прогнозы для радио, навигации и спутников. Это помогает планировать работу оборудования и снижать вероятность сбоев в критичных системах.
</a:t>
            </a:r>
            <a:endParaRPr lang="en-US" sz="950" dirty="0"/>
          </a:p>
        </p:txBody>
      </p:sp>
      <p:sp>
        <p:nvSpPr>
          <p:cNvPr id="9" name="Text 3"/>
          <p:cNvSpPr txBox="1"/>
          <p:nvPr/>
        </p:nvSpPr>
        <p:spPr>
          <a:xfrm>
            <a:off x="6203406" y="2939621"/>
            <a:ext cx="1716300" cy="134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6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Адаптация работы техники и маршрутов
</a:t>
            </a:r>
            <a:pPr algn="ctr" indent="0" marL="0">
              <a:lnSpc>
                <a:spcPct val="100000"/>
              </a:lnSpc>
              <a:buNone/>
            </a:pPr>
            <a:r>
              <a:rPr lang="en-US" sz="960" b="1" dirty="0">
                <a:solidFill>
                  <a:srgbClr val="FEE5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FEE5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сильных событиях могут менять режимы работы электросетей, усиливать контроль спутников и корректировать маршруты самолётов в высоких широтах. Так уменьшают вред от помех и перегрузок.
</a:t>
            </a:r>
            <a:endParaRPr lang="en-US" sz="960" dirty="0"/>
          </a:p>
        </p:txBody>
      </p:sp>
      <p:sp>
        <p:nvSpPr>
          <p:cNvPr id="10" name="Text 4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1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274061" y="1394505"/>
            <a:ext cx="6595879" cy="117724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вывод: космос рядом с нами каждый день
</a:t>
            </a:r>
            <a:endParaRPr lang="en-US" sz="3600" dirty="0"/>
          </a:p>
        </p:txBody>
      </p:sp>
      <p:sp>
        <p:nvSpPr>
          <p:cNvPr id="6" name="Text 1"/>
          <p:cNvSpPr txBox="1"/>
          <p:nvPr/>
        </p:nvSpPr>
        <p:spPr>
          <a:xfrm>
            <a:off x="1282111" y="2914262"/>
            <a:ext cx="6579779" cy="699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Космос влияет на Землю через свет и тепло Солнца, притяжение Луны, движение спутников, метеоры и космическую погоду. Эти связи помогают людям жить, работать, путешествовать и узнавать больше о планете.
</a:t>
            </a:r>
            <a:endParaRPr lang="en-US" sz="1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2026-05-12T22:36:14Z</dcterms:created>
  <dcterms:modified xsi:type="dcterms:W3CDTF">2026-05-12T22:36:14Z</dcterms:modified>
</cp:coreProperties>
</file>