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image" Target="../media/image-4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066" y="1069925"/>
            <a:ext cx="3155218" cy="3170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60200" y="370725"/>
            <a:ext cx="4090500" cy="59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960200" y="1156500"/>
            <a:ext cx="4090500" cy="28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92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Информационная инфраструктура
</a:t>
            </a:r>
            <a:pPr algn="l" indent="0" marL="0">
              <a:lnSpc>
                <a:spcPct val="100000"/>
              </a:lnSpc>
              <a:buNone/>
            </a:pPr>
            <a:r>
              <a:rPr lang="en-US" sz="156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9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дороги соединяют город, так инфраструктура соединяет данные, устройства и сервисы.
</a:t>
            </a:r>
            <a:endParaRPr lang="en-US" sz="392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0150" y="1213600"/>
            <a:ext cx="4829100" cy="234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Информационная инфраструктура — это основа цифровой жизни: она соединяет людей, устройства и сервисы, чтобы можно было учиться, общаться, искать информацию и хранить файлы.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информационная инфраструктура
</a:t>
            </a:r>
            <a:endParaRPr lang="en-US" sz="2930" dirty="0"/>
          </a:p>
        </p:txBody>
      </p:sp>
      <p:sp>
        <p:nvSpPr>
          <p:cNvPr id="8" name="Text 2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5" y="0"/>
            <a:ext cx="379735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99747" y="342050"/>
            <a:ext cx="49239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5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слоя цифровой системы
</a:t>
            </a:r>
            <a:endParaRPr lang="en-US" sz="2350" dirty="0"/>
          </a:p>
        </p:txBody>
      </p:sp>
      <p:sp>
        <p:nvSpPr>
          <p:cNvPr id="10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3799442" y="1657685"/>
            <a:ext cx="2366919" cy="1031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Кабели, вышки, роутеры и серверы образуют физическую основу системы. Именно они обеспечивают передачу сигналов, соединение устройств и работу сервисов в разных местах.
</a:t>
            </a:r>
            <a:endParaRPr lang="en-US" sz="1142" dirty="0"/>
          </a:p>
        </p:txBody>
      </p:sp>
      <p:sp>
        <p:nvSpPr>
          <p:cNvPr id="12" name="Text 3"/>
          <p:cNvSpPr txBox="1"/>
          <p:nvPr/>
        </p:nvSpPr>
        <p:spPr>
          <a:xfrm>
            <a:off x="3799442" y="1044462"/>
            <a:ext cx="2366919" cy="43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Физический слой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3799274" y="3371252"/>
            <a:ext cx="2366919" cy="1031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сетевом уровне данные получают адреса и выбирают маршрут. Здесь работают правила передачи, которые помогают пакетам доходить до нужного узла без путаницы.
</a:t>
            </a:r>
            <a:endParaRPr lang="en-US" sz="1291" dirty="0"/>
          </a:p>
        </p:txBody>
      </p:sp>
      <p:sp>
        <p:nvSpPr>
          <p:cNvPr id="14" name="Text 5"/>
          <p:cNvSpPr txBox="1"/>
          <p:nvPr/>
        </p:nvSpPr>
        <p:spPr>
          <a:xfrm>
            <a:off x="3799274" y="2758029"/>
            <a:ext cx="2366919" cy="43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Сетевой слой
</a:t>
            </a:r>
            <a:endParaRPr lang="en-US" sz="1600" dirty="0"/>
          </a:p>
        </p:txBody>
      </p:sp>
      <p:sp>
        <p:nvSpPr>
          <p:cNvPr id="15" name="Text 6"/>
          <p:cNvSpPr txBox="1"/>
          <p:nvPr/>
        </p:nvSpPr>
        <p:spPr>
          <a:xfrm>
            <a:off x="6356296" y="1657685"/>
            <a:ext cx="2366919" cy="1031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Сервисный слой отвечает за хранение, вычисления и защиту данных. Он делает возможными облачные сервисы, вход в аккаунты и стабильную работу приложений.
</a:t>
            </a:r>
            <a:endParaRPr lang="en-US" sz="1194" dirty="0"/>
          </a:p>
        </p:txBody>
      </p:sp>
      <p:sp>
        <p:nvSpPr>
          <p:cNvPr id="16" name="Text 7"/>
          <p:cNvSpPr txBox="1"/>
          <p:nvPr/>
        </p:nvSpPr>
        <p:spPr>
          <a:xfrm>
            <a:off x="6356296" y="1044462"/>
            <a:ext cx="2366919" cy="43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Сервисный слой
</a:t>
            </a:r>
            <a:endParaRPr lang="en-US" sz="1600" dirty="0"/>
          </a:p>
        </p:txBody>
      </p:sp>
      <p:sp>
        <p:nvSpPr>
          <p:cNvPr id="17" name="Text 8"/>
          <p:cNvSpPr txBox="1"/>
          <p:nvPr/>
        </p:nvSpPr>
        <p:spPr>
          <a:xfrm>
            <a:off x="6356128" y="3371252"/>
            <a:ext cx="2366919" cy="1031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Прикладной слой — это то, что видит пользователь: сайты, мессенджеры, онлайн-уроки, поисковые системы и программы для работы с файлами.
</a:t>
            </a:r>
            <a:endParaRPr lang="en-US" sz="1310" dirty="0"/>
          </a:p>
        </p:txBody>
      </p:sp>
      <p:sp>
        <p:nvSpPr>
          <p:cNvPr id="18" name="Text 9"/>
          <p:cNvSpPr txBox="1"/>
          <p:nvPr/>
        </p:nvSpPr>
        <p:spPr>
          <a:xfrm>
            <a:off x="6356128" y="2758029"/>
            <a:ext cx="2366919" cy="43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Прикладной слой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8647" y="1458874"/>
            <a:ext cx="284700" cy="284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10397" y="1487344"/>
            <a:ext cx="284700" cy="22776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92147" y="1474691"/>
            <a:ext cx="284700" cy="253067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973897" y="1458874"/>
            <a:ext cx="284700" cy="2847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Сети и каналы связи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14" name="Text 2"/>
          <p:cNvSpPr txBox="1"/>
          <p:nvPr/>
        </p:nvSpPr>
        <p:spPr>
          <a:xfrm>
            <a:off x="54557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 связывает множество отдельных сетей в одну общую среду. Благодаря этому устройство может обращаться к сервисам, находящимся в другой школе, городе или стране.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129617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
</a:t>
            </a:r>
            <a:endParaRPr lang="en-US" sz="1300" dirty="0"/>
          </a:p>
        </p:txBody>
      </p:sp>
      <p:sp>
        <p:nvSpPr>
          <p:cNvPr id="16" name="Text 4"/>
          <p:cNvSpPr txBox="1"/>
          <p:nvPr/>
        </p:nvSpPr>
        <p:spPr>
          <a:xfrm>
            <a:off x="262732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Wi‑Fi соединяет телефон, ноутбук или планшет с ближайшим роутером без проводов. Это удобно дома, в школе и в общественных местах.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337792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Wi‑Fi
</a:t>
            </a:r>
            <a:endParaRPr lang="en-US" sz="1300" dirty="0"/>
          </a:p>
        </p:txBody>
      </p:sp>
      <p:sp>
        <p:nvSpPr>
          <p:cNvPr id="18" name="Text 6"/>
          <p:cNvSpPr txBox="1"/>
          <p:nvPr/>
        </p:nvSpPr>
        <p:spPr>
          <a:xfrm>
            <a:off x="470907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Мобильная связь передаёт данные через базовые станции. Она помогает оставаться на связи там, где нет кабеля или доступ к Wi‑Fi ограничен.
</a:t>
            </a:r>
            <a:endParaRPr lang="en-US" sz="1200" dirty="0"/>
          </a:p>
        </p:txBody>
      </p:sp>
      <p:sp>
        <p:nvSpPr>
          <p:cNvPr id="19" name="Text 7"/>
          <p:cNvSpPr txBox="1"/>
          <p:nvPr/>
        </p:nvSpPr>
        <p:spPr>
          <a:xfrm>
            <a:off x="545967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Мобильная сеть
</a:t>
            </a:r>
            <a:endParaRPr lang="en-US" sz="1300" dirty="0"/>
          </a:p>
        </p:txBody>
      </p:sp>
      <p:sp>
        <p:nvSpPr>
          <p:cNvPr id="20" name="Text 8"/>
          <p:cNvSpPr txBox="1"/>
          <p:nvPr/>
        </p:nvSpPr>
        <p:spPr>
          <a:xfrm>
            <a:off x="679082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Маршрутизация определяет, по какому пути пройдут пакеты данных. Она помогает выбрать быстрый и надёжный маршрут от отправителя к получателю.
</a:t>
            </a:r>
            <a:endParaRPr lang="en-US" sz="1200" dirty="0"/>
          </a:p>
        </p:txBody>
      </p:sp>
      <p:sp>
        <p:nvSpPr>
          <p:cNvPr id="21" name="Text 9"/>
          <p:cNvSpPr txBox="1"/>
          <p:nvPr/>
        </p:nvSpPr>
        <p:spPr>
          <a:xfrm>
            <a:off x="754142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Маршрутизация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18" y="342050"/>
            <a:ext cx="5175714" cy="3891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420150" y="342050"/>
            <a:ext cx="2878200" cy="389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данные находят путь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Запрос проходит через сеть узлов, пока сервер не отправит обратно результат.
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85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Пакеты данных: простое правило передачи
</a:t>
            </a:r>
            <a:endParaRPr lang="en-US" sz="2985" dirty="0"/>
          </a:p>
        </p:txBody>
      </p:sp>
      <p:sp>
        <p:nvSpPr>
          <p:cNvPr id="8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101325" y="1069650"/>
            <a:ext cx="2038800" cy="29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сообщение разбивается на небольшие части. Каждая часть получает служебные данные, чтобы сеть понимала, куда её отправить и как собрать всё обратно.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3893188" y="1069650"/>
            <a:ext cx="2038800" cy="29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4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Адресация
</a:t>
            </a:r>
            <a:pPr algn="l" indent="0" marL="0">
              <a:lnSpc>
                <a:spcPct val="100000"/>
              </a:lnSpc>
              <a:buNone/>
            </a:pPr>
            <a:r>
              <a:rPr lang="en-US" sz="4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5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Пакет несёт адрес отправителя, адрес получателя и фрагмент информации. Благодаря этому сеть может передавать множество сообщений одновременно и без лишних задержек.
</a:t>
            </a:r>
            <a:endParaRPr lang="en-US" sz="1749" dirty="0"/>
          </a:p>
        </p:txBody>
      </p:sp>
      <p:sp>
        <p:nvSpPr>
          <p:cNvPr id="11" name="Text 4"/>
          <p:cNvSpPr txBox="1"/>
          <p:nvPr/>
        </p:nvSpPr>
        <p:spPr>
          <a:xfrm>
            <a:off x="6685062" y="1069650"/>
            <a:ext cx="2038800" cy="29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Сборка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стороне получателя пакеты собираются в исходное сообщение. Если один пакет задержался, система может дождаться его или запросить повторную передачу.
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7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Устройства: кто пользуется и кто обслуживает
</a:t>
            </a:r>
            <a:endParaRPr lang="en-US" sz="2807" dirty="0"/>
          </a:p>
        </p:txBody>
      </p:sp>
      <p:sp>
        <p:nvSpPr>
          <p:cNvPr id="10" name="Text 2"/>
          <p:cNvSpPr txBox="1"/>
          <p:nvPr/>
        </p:nvSpPr>
        <p:spPr>
          <a:xfrm>
            <a:off x="420361" y="1657668"/>
            <a:ext cx="2458518" cy="1031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Смартфоны, планшеты и ноутбуки создают запросы: открыть сайт, отправить сообщение, включить видео или сохранить файл. Это устройства, которыми пользуется человек напрямую.
</a:t>
            </a:r>
            <a:endParaRPr lang="en-US" sz="1174" dirty="0"/>
          </a:p>
        </p:txBody>
      </p:sp>
      <p:sp>
        <p:nvSpPr>
          <p:cNvPr id="11" name="Text 3"/>
          <p:cNvSpPr txBox="1"/>
          <p:nvPr/>
        </p:nvSpPr>
        <p:spPr>
          <a:xfrm>
            <a:off x="420361" y="1044444"/>
            <a:ext cx="2458518" cy="43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4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Устройства пользователя
</a:t>
            </a:r>
            <a:endParaRPr lang="en-US" sz="1547" dirty="0"/>
          </a:p>
        </p:txBody>
      </p:sp>
      <p:sp>
        <p:nvSpPr>
          <p:cNvPr id="12" name="Text 4"/>
          <p:cNvSpPr txBox="1"/>
          <p:nvPr/>
        </p:nvSpPr>
        <p:spPr>
          <a:xfrm>
            <a:off x="420186" y="3371235"/>
            <a:ext cx="2458518" cy="1031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Умные часы и датчики тоже собирают и передают информацию. Они помогают измерять, отслеживать и автоматически отправлять данные без постоянного участия человека.
</a:t>
            </a:r>
            <a:endParaRPr lang="en-US" sz="1128" dirty="0"/>
          </a:p>
        </p:txBody>
      </p:sp>
      <p:sp>
        <p:nvSpPr>
          <p:cNvPr id="13" name="Text 5"/>
          <p:cNvSpPr txBox="1"/>
          <p:nvPr/>
        </p:nvSpPr>
        <p:spPr>
          <a:xfrm>
            <a:off x="420186" y="2758011"/>
            <a:ext cx="2458518" cy="43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4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Подключённые устройства
</a:t>
            </a:r>
            <a:endParaRPr lang="en-US" sz="1547" dirty="0"/>
          </a:p>
        </p:txBody>
      </p:sp>
      <p:sp>
        <p:nvSpPr>
          <p:cNvPr id="14" name="Text 6"/>
          <p:cNvSpPr txBox="1"/>
          <p:nvPr/>
        </p:nvSpPr>
        <p:spPr>
          <a:xfrm>
            <a:off x="3076165" y="1657668"/>
            <a:ext cx="2458518" cy="1031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Роутеры и коммутаторы направляют трафик внутри сети. Они решают, куда отправить данные дальше, чтобы связь оставалась быстрой и устойчивой.
</a:t>
            </a:r>
            <a:endParaRPr lang="en-US" sz="1310" dirty="0"/>
          </a:p>
        </p:txBody>
      </p:sp>
      <p:sp>
        <p:nvSpPr>
          <p:cNvPr id="15" name="Text 7"/>
          <p:cNvSpPr txBox="1"/>
          <p:nvPr/>
        </p:nvSpPr>
        <p:spPr>
          <a:xfrm>
            <a:off x="3076165" y="1044444"/>
            <a:ext cx="2458518" cy="43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Сетевое оборудование
</a:t>
            </a:r>
            <a:endParaRPr lang="en-US" sz="1600" dirty="0"/>
          </a:p>
        </p:txBody>
      </p:sp>
      <p:sp>
        <p:nvSpPr>
          <p:cNvPr id="16" name="Text 8"/>
          <p:cNvSpPr txBox="1"/>
          <p:nvPr/>
        </p:nvSpPr>
        <p:spPr>
          <a:xfrm>
            <a:off x="3075991" y="3371235"/>
            <a:ext cx="2458518" cy="1031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Серверы и базовые станции обслуживают сеть: хранят данные, принимают запросы и обеспечивают связь между устройствами и сервисами.
</a:t>
            </a:r>
            <a:endParaRPr lang="en-US" sz="1397" dirty="0"/>
          </a:p>
        </p:txBody>
      </p:sp>
      <p:sp>
        <p:nvSpPr>
          <p:cNvPr id="17" name="Text 9"/>
          <p:cNvSpPr txBox="1"/>
          <p:nvPr/>
        </p:nvSpPr>
        <p:spPr>
          <a:xfrm>
            <a:off x="3075991" y="2758011"/>
            <a:ext cx="2458518" cy="43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4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Инфраструктурные узлы
</a:t>
            </a:r>
            <a:endParaRPr lang="en-US" sz="154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Центры обработки данных и облака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1094450" y="1039864"/>
            <a:ext cx="4344900" cy="93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ДЦ
</a:t>
            </a:r>
            <a:pPr algn="l" indent="0" marL="0">
              <a:lnSpc>
                <a:spcPct val="100000"/>
              </a:lnSpc>
              <a:buNone/>
            </a:pPr>
            <a:r>
              <a:rPr lang="en-US" sz="39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обработки данных — это место, где сосредоточены серверы, системы охлаждения и резервное питание. Он нужен для круглосуточной работы сервисов.
</a:t>
            </a:r>
            <a:endParaRPr lang="en-US" sz="1404" dirty="0"/>
          </a:p>
        </p:txBody>
      </p:sp>
      <p:sp>
        <p:nvSpPr>
          <p:cNvPr id="10" name="Text 3"/>
          <p:cNvSpPr txBox="1"/>
          <p:nvPr/>
        </p:nvSpPr>
        <p:spPr>
          <a:xfrm>
            <a:off x="1094450" y="2068564"/>
            <a:ext cx="4344900" cy="93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облако
</a:t>
            </a:r>
            <a:pPr algn="l" indent="0" marL="0">
              <a:lnSpc>
                <a:spcPct val="100000"/>
              </a:lnSpc>
              <a:buNone/>
            </a:pPr>
            <a:r>
              <a:rPr lang="en-US" sz="41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3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Облако не хранится на одном домашнем компьютере. Это удалённые вычислительные ресурсы, которые можно получить через интернет, когда они нужны.
</a:t>
            </a:r>
            <a:endParaRPr lang="en-US" sz="1498" dirty="0"/>
          </a:p>
        </p:txBody>
      </p:sp>
      <p:sp>
        <p:nvSpPr>
          <p:cNvPr id="11" name="Text 4"/>
          <p:cNvSpPr txBox="1"/>
          <p:nvPr/>
        </p:nvSpPr>
        <p:spPr>
          <a:xfrm>
            <a:off x="1094450" y="3097264"/>
            <a:ext cx="4344900" cy="93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они связаны
</a:t>
            </a:r>
            <a:pPr algn="l" indent="0" marL="0">
              <a:lnSpc>
                <a:spcPct val="100000"/>
              </a:lnSpc>
              <a:buNone/>
            </a:pPr>
            <a:r>
              <a:rPr lang="en-US" sz="40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ДЦ обслуживает оборудование и обеспечивает его надёжную работу, а облако даёт пользователю готовые мощности по запросу, без покупки своих серверов.
</a:t>
            </a:r>
            <a:endParaRPr lang="en-US" sz="1464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861333"/>
            <a:ext cx="4151400" cy="13247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148225"/>
            <a:ext cx="3925500" cy="27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дата-центре важно не только количество серверов, но и условия их работы. Охлаждение, связь и резервное питание помогают сервисам оставаться доступными.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Надёжность дата-центра зависит от баланса между оборудованием, охлаждением и резервными системами.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внутри дата-центра
</a:t>
            </a:r>
            <a:endParaRPr lang="en-US" sz="3000" dirty="0"/>
          </a:p>
        </p:txBody>
      </p:sp>
      <p:sp>
        <p:nvSpPr>
          <p:cNvPr id="8" name="Text 3"/>
          <p:cNvSpPr txBox="1"/>
          <p:nvPr/>
        </p:nvSpPr>
        <p:spPr>
          <a:xfrm>
            <a:off x="4572000" y="4033250"/>
            <a:ext cx="4151400" cy="2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принципы устройства дата-центров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07050" y="2825900"/>
            <a:ext cx="4329900" cy="9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резервных копий и дубликатов, тем выше шанс сохранить доступ к данным при сбое.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2407050" y="1760050"/>
            <a:ext cx="4329900" cy="9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независимые копии помогают системе продолжать работу при поломке одного узла
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2407050" y="694200"/>
            <a:ext cx="4329900" cy="9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31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6310" dirty="0"/>
          </a:p>
        </p:txBody>
      </p:sp>
      <p:sp>
        <p:nvSpPr>
          <p:cNvPr id="8" name="Text 4"/>
          <p:cNvSpPr txBox="1"/>
          <p:nvPr/>
        </p:nvSpPr>
        <p:spPr>
          <a:xfrm>
            <a:off x="2407050" y="4319850"/>
            <a:ext cx="43299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Общепринятый принцип резервирования в ИТ-системах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07050" y="2825900"/>
            <a:ext cx="4329900" cy="9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основных шага обработки обычно распределяют нагрузку между входом, поиском и ответом, чтобы сервисы работали быстрее и стабильнее.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2407050" y="1760050"/>
            <a:ext cx="4329900" cy="9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этапа помогают разделить работу сервиса.
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2407050" y="694200"/>
            <a:ext cx="4329900" cy="9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31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6310" dirty="0"/>
          </a:p>
        </p:txBody>
      </p:sp>
      <p:sp>
        <p:nvSpPr>
          <p:cNvPr id="8" name="Text 4"/>
          <p:cNvSpPr txBox="1"/>
          <p:nvPr/>
        </p:nvSpPr>
        <p:spPr>
          <a:xfrm>
            <a:off x="2407050" y="4319850"/>
            <a:ext cx="43299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схема по материалу слайда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4050" y="1069609"/>
            <a:ext cx="3829500" cy="261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068000"/>
            <a:ext cx="4151400" cy="18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каждого запроса есть своя цепочка: часть действий выполняется мгновенно, а часть зависит от скорости сети и загруженности серверов.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звеньев в цепочке, тем важнее быстрые каналы связи и хорошо настроенные серверы.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893900" y="3843000"/>
            <a:ext cx="38295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схема по материалу слайда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это работает в жизни
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07050" y="2825900"/>
            <a:ext cx="4329900" cy="9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Стандартизированная адресация в интернете позволяет миллиардам устройств находить друг друга без путаницы и одинаково обрабатывать обмен данными.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2407050" y="1760050"/>
            <a:ext cx="4329900" cy="9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адресов доступны в схеме IPv4.
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2407050" y="694200"/>
            <a:ext cx="4329900" cy="9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312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4 294 967 296
</a:t>
            </a:r>
            <a:endParaRPr lang="en-US" sz="5312" dirty="0"/>
          </a:p>
        </p:txBody>
      </p:sp>
      <p:sp>
        <p:nvSpPr>
          <p:cNvPr id="8" name="Text 4"/>
          <p:cNvSpPr txBox="1"/>
          <p:nvPr/>
        </p:nvSpPr>
        <p:spPr>
          <a:xfrm>
            <a:off x="2407050" y="4319850"/>
            <a:ext cx="43299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IETF, RFC 791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2621" y="1203795"/>
            <a:ext cx="1729200" cy="16532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0504" y="1203795"/>
            <a:ext cx="1729200" cy="165321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8379" y="1203795"/>
            <a:ext cx="1729200" cy="165321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1019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4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Аптайм как показатель доверия
</a:t>
            </a:r>
            <a:pPr algn="ctr" indent="0" marL="0">
              <a:lnSpc>
                <a:spcPct val="100000"/>
              </a:lnSpc>
              <a:buNone/>
            </a:pPr>
            <a:r>
              <a:rPr lang="en-US" sz="114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9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сервис работает без сбоев, пользователи почти не замечают его работу. Аптайм показывает, сколько времени система остаётся доступной и принимает запросы. Для школы, общения и карт важна именно такая незаметная стабильность.
</a:t>
            </a:r>
            <a:endParaRPr lang="en-US" sz="1141" dirty="0"/>
          </a:p>
        </p:txBody>
      </p:sp>
      <p:sp>
        <p:nvSpPr>
          <p:cNvPr id="9" name="Text 2"/>
          <p:cNvSpPr txBox="1"/>
          <p:nvPr/>
        </p:nvSpPr>
        <p:spPr>
          <a:xfrm>
            <a:off x="3443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8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Сигналы, которые нельзя пропустить
</a:t>
            </a:r>
            <a:pPr algn="ctr" indent="0" marL="0">
              <a:lnSpc>
                <a:spcPct val="100000"/>
              </a:lnSpc>
              <a:buNone/>
            </a:pPr>
            <a:r>
              <a:rPr lang="en-US" sz="108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4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Мониторинг похож на панель приборов у автомобиля: он показывает нагрузку, ошибки, температуру и задержки. Если один параметр выходит за пределы нормы, инженеры видят проблему раньше, чем её заметят пользователи.
</a:t>
            </a:r>
            <a:endParaRPr lang="en-US" sz="1083" dirty="0"/>
          </a:p>
        </p:txBody>
      </p:sp>
      <p:sp>
        <p:nvSpPr>
          <p:cNvPr id="10" name="Text 3"/>
          <p:cNvSpPr txBox="1"/>
          <p:nvPr/>
        </p:nvSpPr>
        <p:spPr>
          <a:xfrm>
            <a:off x="5867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6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Запасной путь для системы
</a:t>
            </a:r>
            <a:pPr algn="ctr" indent="0" marL="0">
              <a:lnSpc>
                <a:spcPct val="100000"/>
              </a:lnSpc>
              <a:buNone/>
            </a:pPr>
            <a:r>
              <a:rPr lang="en-US" sz="116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что-то ломается, система не должна останавливаться полностью. Резервные каналы, копии данных и заранее подготовленный план восстановления помогают быстро переключиться на запасной вариант и вернуть доступ к сервису.
</a:t>
            </a:r>
            <a:endParaRPr lang="en-US" sz="1166" dirty="0"/>
          </a:p>
        </p:txBody>
      </p:sp>
      <p:sp>
        <p:nvSpPr>
          <p:cNvPr id="11" name="Text 4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взгляда на надёжность
</a:t>
            </a:r>
            <a:endParaRPr lang="en-US" sz="3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защищают цифровую среду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1216475" y="1069650"/>
            <a:ext cx="326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личности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пароли и многофакторный вход помогают подтвердить, что в систему входит именно нужный человек. Это снижает риск чужого доступа даже тогда, когда пароль стал известен.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5460150" y="1069650"/>
            <a:ext cx="326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от атак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Фильтры и правила доступа помогают отделять безопасные запросы от подозрительных. Так система защищает не только себя, но и пользователей от вредоносных действий.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5460150" y="2662125"/>
            <a:ext cx="326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Удобство и осторожность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нужна не для усложнения работы, а для аккуратного доступа к нужной информации. Чем понятнее правила, тем проще пользоваться сервисом без лишнего риска.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1216475" y="2662125"/>
            <a:ext cx="326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под защитой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Шифрование превращает данные в форму, которую сложно прочитать без ключа. Оно особенно важно при передаче файлов, сообщений и личной информации через сеть.
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913251" y="342050"/>
            <a:ext cx="68103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не раскрывать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1915015" y="1613937"/>
            <a:ext cx="3317231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Имя, номер телефона и адрес электронной почты позволяют связать цифровой профиль с конкретным человеком. Поэтому такие данные нельзя открыто показывать всем пользователям без причины.
</a:t>
            </a:r>
            <a:endParaRPr lang="en-US" sz="1255" dirty="0"/>
          </a:p>
        </p:txBody>
      </p:sp>
      <p:sp>
        <p:nvSpPr>
          <p:cNvPr id="11" name="Text 3"/>
          <p:cNvSpPr txBox="1"/>
          <p:nvPr/>
        </p:nvSpPr>
        <p:spPr>
          <a:xfrm>
            <a:off x="1915015" y="1044450"/>
            <a:ext cx="3317231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сведения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1914779" y="3380549"/>
            <a:ext cx="3317231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Местоположение помогает сервисам строить маршрут или подбирать ближайшие объекты, но его стоит передавать только тогда, когда это действительно нужно для работы приложения.
</a:t>
            </a:r>
            <a:endParaRPr lang="en-US" sz="1236" dirty="0"/>
          </a:p>
        </p:txBody>
      </p:sp>
      <p:sp>
        <p:nvSpPr>
          <p:cNvPr id="13" name="Text 5"/>
          <p:cNvSpPr txBox="1"/>
          <p:nvPr/>
        </p:nvSpPr>
        <p:spPr>
          <a:xfrm>
            <a:off x="1914779" y="2811062"/>
            <a:ext cx="3317231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Геоданные
</a:t>
            </a:r>
            <a:endParaRPr lang="en-US" sz="1600" dirty="0"/>
          </a:p>
        </p:txBody>
      </p:sp>
      <p:sp>
        <p:nvSpPr>
          <p:cNvPr id="14" name="Text 6"/>
          <p:cNvSpPr txBox="1"/>
          <p:nvPr/>
        </p:nvSpPr>
        <p:spPr>
          <a:xfrm>
            <a:off x="5405715" y="1613937"/>
            <a:ext cx="3317231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действий показывает, что человек искал, смотрел и открывал раньше. Эти сведения могут многое рассказать о привычках, поэтому их нужно хранить и использовать осторожно.
</a:t>
            </a:r>
            <a:endParaRPr lang="en-US" sz="1287" dirty="0"/>
          </a:p>
        </p:txBody>
      </p:sp>
      <p:sp>
        <p:nvSpPr>
          <p:cNvPr id="15" name="Text 7"/>
          <p:cNvSpPr txBox="1"/>
          <p:nvPr/>
        </p:nvSpPr>
        <p:spPr>
          <a:xfrm>
            <a:off x="5405715" y="1044450"/>
            <a:ext cx="3317231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поведения
</a:t>
            </a:r>
            <a:endParaRPr lang="en-US" sz="1600" dirty="0"/>
          </a:p>
        </p:txBody>
      </p:sp>
      <p:sp>
        <p:nvSpPr>
          <p:cNvPr id="16" name="Text 8"/>
          <p:cNvSpPr txBox="1"/>
          <p:nvPr/>
        </p:nvSpPr>
        <p:spPr>
          <a:xfrm>
            <a:off x="5405479" y="3380549"/>
            <a:ext cx="3317231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Ограничение доступа означает, что данные видят только те, кому они нужны для конкретной задачи. Это правило помогает сохранять доверие к сервису и уменьшать риск утечек.
</a:t>
            </a:r>
            <a:endParaRPr lang="en-US" sz="1400" dirty="0"/>
          </a:p>
        </p:txBody>
      </p:sp>
      <p:sp>
        <p:nvSpPr>
          <p:cNvPr id="17" name="Text 9"/>
          <p:cNvSpPr txBox="1"/>
          <p:nvPr/>
        </p:nvSpPr>
        <p:spPr>
          <a:xfrm>
            <a:off x="5405479" y="2811062"/>
            <a:ext cx="3317231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Кому и зачем
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следит за системой каждый день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1101325" y="1069650"/>
            <a:ext cx="2038800" cy="29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4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и доступ
</a:t>
            </a:r>
            <a:pPr algn="l" indent="0" marL="0">
              <a:lnSpc>
                <a:spcPct val="100000"/>
              </a:lnSpc>
              <a:buNone/>
            </a:pPr>
            <a:r>
              <a:rPr lang="en-US" sz="48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5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Провайдеры и сетевые компании обеспечивают связь между пользователями, устройствами и сервисами. Они следят, чтобы интернет-каналы работали, а запросы доходили до нужных серверов без лишних задержек.
</a:t>
            </a:r>
            <a:endParaRPr lang="en-US" sz="1746" dirty="0"/>
          </a:p>
        </p:txBody>
      </p:sp>
      <p:sp>
        <p:nvSpPr>
          <p:cNvPr id="9" name="Text 3"/>
          <p:cNvSpPr txBox="1"/>
          <p:nvPr/>
        </p:nvSpPr>
        <p:spPr>
          <a:xfrm>
            <a:off x="3893188" y="1069650"/>
            <a:ext cx="2038800" cy="29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3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Настройка и поддержка
</a:t>
            </a:r>
            <a:pPr algn="l" indent="0" marL="0">
              <a:lnSpc>
                <a:spcPct val="100000"/>
              </a:lnSpc>
              <a:buNone/>
            </a:pPr>
            <a:r>
              <a:rPr lang="en-US" sz="48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4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Администраторы и инженеры настраивают серверы, обновляют программы, проверяют резервные копии и исправляют сбои. Их задача — удерживать систему в рабочем состоянии каждый день.
</a:t>
            </a:r>
            <a:endParaRPr lang="en-US" sz="1735" dirty="0"/>
          </a:p>
        </p:txBody>
      </p:sp>
      <p:sp>
        <p:nvSpPr>
          <p:cNvPr id="10" name="Text 4"/>
          <p:cNvSpPr txBox="1"/>
          <p:nvPr/>
        </p:nvSpPr>
        <p:spPr>
          <a:xfrm>
            <a:off x="6685062" y="1069650"/>
            <a:ext cx="2038800" cy="29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1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пользователям
</a:t>
            </a:r>
            <a:pPr algn="l" indent="0" marL="0">
              <a:lnSpc>
                <a:spcPct val="100000"/>
              </a:lnSpc>
              <a:buNone/>
            </a:pPr>
            <a:r>
              <a:rPr lang="en-US" sz="47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Службы поддержки помогают пользователям, если вход не работает, файл не открывается или сервис временно недоступен. Благодаря этому проблемы решаются быстрее и не мешают учёбе или общению.
</a:t>
            </a:r>
            <a:endParaRPr lang="en-US" sz="171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идеальная система недостижима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483699" y="2122800"/>
            <a:ext cx="14949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Появляется больше пользователей, устройств и запросов. Система начинает требовать больше серверов, памяти и каналов связи, чтобы не замедляться.
</a:t>
            </a:r>
            <a:endParaRPr lang="en-US" sz="1255" dirty="0"/>
          </a:p>
        </p:txBody>
      </p:sp>
      <p:sp>
        <p:nvSpPr>
          <p:cNvPr id="10" name="Text 3"/>
          <p:cNvSpPr txBox="1"/>
          <p:nvPr/>
        </p:nvSpPr>
        <p:spPr>
          <a:xfrm>
            <a:off x="483700" y="1526925"/>
            <a:ext cx="14949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нагрузки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2478549" y="2122800"/>
            <a:ext cx="14949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Инфраструктура расширяется, но оборудование, место и энергия стоят дорого. Нужно выбирать, где добавить мощности, а где сохранить ресурсы без потери качества.
</a:t>
            </a:r>
            <a:endParaRPr lang="en-US" sz="1255" dirty="0"/>
          </a:p>
        </p:txBody>
      </p:sp>
      <p:sp>
        <p:nvSpPr>
          <p:cNvPr id="12" name="Text 5"/>
          <p:cNvSpPr txBox="1"/>
          <p:nvPr/>
        </p:nvSpPr>
        <p:spPr>
          <a:xfrm>
            <a:off x="2478550" y="1526925"/>
            <a:ext cx="14949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масштабирования
</a:t>
            </a:r>
            <a:endParaRPr lang="en-US" sz="1277" dirty="0"/>
          </a:p>
        </p:txBody>
      </p:sp>
      <p:sp>
        <p:nvSpPr>
          <p:cNvPr id="13" name="Text 6"/>
          <p:cNvSpPr txBox="1"/>
          <p:nvPr/>
        </p:nvSpPr>
        <p:spPr>
          <a:xfrm>
            <a:off x="4473549" y="2122800"/>
            <a:ext cx="14949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и сервисы всё чаще размещают ближе к пользователю, чтобы сократить задержки. Это помогает ускорять ответы, но усложняет управление распределённой сетью.
</a:t>
            </a:r>
            <a:endParaRPr lang="en-US" sz="1151" dirty="0"/>
          </a:p>
        </p:txBody>
      </p:sp>
      <p:sp>
        <p:nvSpPr>
          <p:cNvPr id="14" name="Text 7"/>
          <p:cNvSpPr txBox="1"/>
          <p:nvPr/>
        </p:nvSpPr>
        <p:spPr>
          <a:xfrm>
            <a:off x="4473550" y="1526925"/>
            <a:ext cx="14949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5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Ближе к пользователю
</a:t>
            </a:r>
            <a:endParaRPr lang="en-US" sz="1459" dirty="0"/>
          </a:p>
        </p:txBody>
      </p:sp>
      <p:sp>
        <p:nvSpPr>
          <p:cNvPr id="15" name="Text 8"/>
          <p:cNvSpPr txBox="1"/>
          <p:nvPr/>
        </p:nvSpPr>
        <p:spPr>
          <a:xfrm>
            <a:off x="6468399" y="2122800"/>
            <a:ext cx="14949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решения учитывают не только скорость, но и экономию электричества, охлаждение и устойчивую работу. Поэтому идеальная система всегда требует баланса между разными требованиями.
</a:t>
            </a:r>
            <a:endParaRPr lang="en-US" sz="1150" dirty="0"/>
          </a:p>
        </p:txBody>
      </p:sp>
      <p:sp>
        <p:nvSpPr>
          <p:cNvPr id="16" name="Text 9"/>
          <p:cNvSpPr txBox="1"/>
          <p:nvPr/>
        </p:nvSpPr>
        <p:spPr>
          <a:xfrm>
            <a:off x="6468400" y="1526925"/>
            <a:ext cx="14949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без идеала
</a:t>
            </a:r>
            <a:endParaRPr lang="en-US" sz="1563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420150" y="342050"/>
            <a:ext cx="83490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Куда движется инфраструктура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20600" y="2088347"/>
            <a:ext cx="2648993" cy="21566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Сети нового поколения и оптоволокно уменьшают задержки и позволяют быстрее передавать большие объёмы данных. Это особенно важно для видеоуроков, игр и других сервисов, где заметна даже короткая пауза.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20600" y="1044449"/>
            <a:ext cx="2648993" cy="7355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Быстрее соединение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3247288" y="2088347"/>
            <a:ext cx="2648993" cy="21566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Edge-сервисы обрабатывают часть запросов ближе к пользователю, а не только в далёком центре обработки данных. Так уменьшается время отклика и повышается удобство работы на телефоне и ноутбуке.
</a:t>
            </a:r>
            <a:endParaRPr lang="en-US" sz="1600" dirty="0"/>
          </a:p>
        </p:txBody>
      </p:sp>
      <p:sp>
        <p:nvSpPr>
          <p:cNvPr id="11" name="Text 5"/>
          <p:cNvSpPr txBox="1"/>
          <p:nvPr/>
        </p:nvSpPr>
        <p:spPr>
          <a:xfrm>
            <a:off x="3247288" y="1044449"/>
            <a:ext cx="2648993" cy="7355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Обработка рядом с пользователем
</a:t>
            </a:r>
            <a:endParaRPr lang="en-US" sz="1800" dirty="0"/>
          </a:p>
        </p:txBody>
      </p:sp>
      <p:sp>
        <p:nvSpPr>
          <p:cNvPr id="12" name="Text 6"/>
          <p:cNvSpPr txBox="1"/>
          <p:nvPr/>
        </p:nvSpPr>
        <p:spPr>
          <a:xfrm>
            <a:off x="6073963" y="2088347"/>
            <a:ext cx="2648993" cy="21566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ИИ помогает находить ошибки, распределять нагрузку и отвечать на типовые обращения. Для школ и домов это означает более стабильные сервисы и меньше времени на ожидание помощи.
</a:t>
            </a:r>
            <a:endParaRPr lang="en-US" sz="1600" dirty="0"/>
          </a:p>
        </p:txBody>
      </p:sp>
      <p:sp>
        <p:nvSpPr>
          <p:cNvPr id="13" name="Text 7"/>
          <p:cNvSpPr txBox="1"/>
          <p:nvPr/>
        </p:nvSpPr>
        <p:spPr>
          <a:xfrm>
            <a:off x="6073963" y="1044449"/>
            <a:ext cx="2648993" cy="7355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Умная поддержка
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709275" y="1252600"/>
            <a:ext cx="5767200" cy="260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968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инфраструктура держит цифровую жизнь
</a:t>
            </a:r>
            <a:pPr algn="ctr" indent="0" marL="0">
              <a:lnSpc>
                <a:spcPct val="100000"/>
              </a:lnSpc>
              <a:buNone/>
            </a:pPr>
            <a:r>
              <a:rPr lang="en-US" sz="158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1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Информационная инфраструктура работает как невидимый каркас цифрового мира: соединяет устройства, программы и данные, помогает учиться, общаться и искать информацию. Её сила — в скорости, надёжности, безопасности и согласованности.
</a:t>
            </a:r>
            <a:endParaRPr lang="en-US" sz="3968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2026-07-27T01:21:33Z</dcterms:created>
  <dcterms:modified xsi:type="dcterms:W3CDTF">2026-07-27T01:21:33Z</dcterms:modified>
</cp:coreProperties>
</file>