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интеграция: современное мировое пространство и ключевые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26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Процессы, меняющие облик мира: экономика, культура, технологии, вызовы XXI века.
</a:t>
            </a:r>
            <a:endParaRPr lang="en-US" sz="260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глобализации и интеграции: истоки и значение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— процесс сближения стран и стандартов с XX века. Интеграция проявляется в экономике, политике и культуре, опираясь на развитие технологий, транспорта и международного сотрудничества.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рынков и цифровизация стимулируют стремительное расширение международной торговли.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торговая организация, 2021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мировой торговли: статистика и ключевые драйверы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превышает развитие ВВП, подтверждая важность глобальных экономических связей.
</a:t>
            </a:r>
            <a:endParaRPr lang="en-US" sz="12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7013" y="1584025"/>
            <a:ext cx="3940574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интеграции: преимущества и недостатки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экономической, политической, культурной и технологической интеграции по ключевым характеристикам.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способствует развитию, но требует баланса между выгодами и рисками.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международным отношениям, 2023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207" y="1191226"/>
            <a:ext cx="1934700" cy="12337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164" y="1191226"/>
            <a:ext cx="1934700" cy="12337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57" y="1191226"/>
            <a:ext cx="1934700" cy="12337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634" y="1191226"/>
            <a:ext cx="1934700" cy="123374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интеграционные блоки: взаимодействие регионов
</a:t>
            </a:r>
            <a:endParaRPr lang="en-US" sz="2195" dirty="0"/>
          </a:p>
        </p:txBody>
      </p:sp>
      <p:sp>
        <p:nvSpPr>
          <p:cNvPr id="12" name="Text 2"/>
          <p:cNvSpPr txBox="1"/>
          <p:nvPr/>
        </p:nvSpPr>
        <p:spPr>
          <a:xfrm>
            <a:off x="485099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— пример глубокой интеграции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485099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 объединяет 27 стран с общим рынком и валютой евро. Это содействует экономическому росту и политической стабилизации в Европе.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588056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 — платформа для Юго-Восточной Азии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588056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10 стран обеспечивает зону свободной торговли и содействует развитию региона с учётом культурного многообразия.
</a:t>
            </a:r>
            <a:endParaRPr lang="en-US" sz="1174" dirty="0"/>
          </a:p>
        </p:txBody>
      </p:sp>
      <p:sp>
        <p:nvSpPr>
          <p:cNvPr id="16" name="Text 6"/>
          <p:cNvSpPr txBox="1"/>
          <p:nvPr/>
        </p:nvSpPr>
        <p:spPr>
          <a:xfrm>
            <a:off x="4694624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МЕРКОСУР — экономический альянс Южной Америки
</a:t>
            </a:r>
            <a:endParaRPr lang="en-US" sz="1273" dirty="0"/>
          </a:p>
        </p:txBody>
      </p:sp>
      <p:sp>
        <p:nvSpPr>
          <p:cNvPr id="17" name="Text 7"/>
          <p:cNvSpPr txBox="1"/>
          <p:nvPr/>
        </p:nvSpPr>
        <p:spPr>
          <a:xfrm>
            <a:off x="4694624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из четырёх стран способствует координации экономической политики и расширению торговли внутри региона.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808527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Евразийский экономический союз — интеграция в Евразии
</a:t>
            </a:r>
            <a:endParaRPr lang="en-US" sz="1256" dirty="0"/>
          </a:p>
        </p:txBody>
      </p:sp>
      <p:sp>
        <p:nvSpPr>
          <p:cNvPr id="19" name="Text 9"/>
          <p:cNvSpPr txBox="1"/>
          <p:nvPr/>
        </p:nvSpPr>
        <p:spPr>
          <a:xfrm>
            <a:off x="6808527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стран создают пространство для свободного перемещения товаров и людей, укрепляя экономические связи в Евразии.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поставок: взаимозависимость и вызовы
</a:t>
            </a:r>
            <a:endParaRPr lang="en-US" sz="2115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производства смартфонов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Комплектующие смартфонов из более чем 40 стран объединяются в одном устройстве, что снижает цену и повышает качество.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международных компонентов в промышленности
</a:t>
            </a:r>
            <a:endParaRPr lang="en-US" sz="1247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60% промышленных товаров содержат материалы и детали из разных государств, что ускоряет инновации и снижает затраты.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глобальных цепочек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2020 года выявил риски перебоев поставок, требующих новых стратегий устойчивости и диверсификации.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 в эпоху глобализации
</a:t>
            </a:r>
            <a:endParaRPr lang="en-US" sz="2523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пользователей интернета в мире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ITU, свыше 5 млрд человек используют интернет, что обеспечивает глобальную коммуникацию и обмен знаниями.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дистанционной деятельности
</a:t>
            </a:r>
            <a:endParaRPr lang="en-US" sz="1329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как Zoom и Coursera расширяют доступ к образованию и работе, преодолевая физические границы.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разрыв и социальное неравенство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ведёт к разнице в доступе между регионами, что требует внимания к инфраструктурным инвестициям.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 глобальном мире: причины и последствия
</a:t>
            </a:r>
            <a:endParaRPr lang="en-US" sz="2397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образовательные мотивы миграции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стремятся к лучшей жизни и знаниям, что усиливает обмен культур и экономическое развитие стран.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климатические факторы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нестабильность и изменения климата вынуждают мигрантов искать убежище или новую работу в безопасных регионах.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мультикультурного общества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способствует толерантности, но иногда вызывает напряжённость и требует адаптации политики.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города — центры интеграции и развития
</a:t>
            </a:r>
            <a:endParaRPr lang="en-US" sz="2467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 его роль финансового центра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мировой финансовый хаб, Нью-Йорк объединяет инвесторов, международные корпорации и культурные сообщества.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историческое пересечение культур и инноваций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соединяет традиции и современные технологии, поддерживая мультикультурную среду и динамичное развитие.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региональный лидер интеграции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России объединяет научные институты, бизнес и международные диаспоры, влияя на экономику и культуру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79" y="952675"/>
            <a:ext cx="1932267" cy="194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073" y="952675"/>
            <a:ext cx="1932267" cy="19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285" y="952675"/>
            <a:ext cx="1932267" cy="19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8510" y="952675"/>
            <a:ext cx="1932267" cy="1949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глобализации на молодёжь
</a:t>
            </a:r>
            <a:endParaRPr lang="en-US" sz="2723" dirty="0"/>
          </a:p>
        </p:txBody>
      </p:sp>
      <p:sp>
        <p:nvSpPr>
          <p:cNvPr id="12" name="Text 2"/>
          <p:cNvSpPr txBox="1"/>
          <p:nvPr/>
        </p:nvSpPr>
        <p:spPr>
          <a:xfrm>
            <a:off x="378764" y="2991850"/>
            <a:ext cx="193405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K-pop на российскую молодёжь
</a:t>
            </a:r>
            <a:endParaRPr lang="en-US" sz="1340" dirty="0"/>
          </a:p>
        </p:txBody>
      </p:sp>
      <p:sp>
        <p:nvSpPr>
          <p:cNvPr id="13" name="Text 3"/>
          <p:cNvSpPr txBox="1"/>
          <p:nvPr/>
        </p:nvSpPr>
        <p:spPr>
          <a:xfrm>
            <a:off x="378764" y="3551900"/>
            <a:ext cx="193405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Южнокорейская музыка завоёвывает сердца школьников, способствуя международному культурному обмену и новым трендам.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511958" y="2991850"/>
            <a:ext cx="193405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Американское кино как глобальный феномен
</a:t>
            </a:r>
            <a:endParaRPr lang="en-US" sz="1315" dirty="0"/>
          </a:p>
        </p:txBody>
      </p:sp>
      <p:sp>
        <p:nvSpPr>
          <p:cNvPr id="15" name="Text 5"/>
          <p:cNvSpPr txBox="1"/>
          <p:nvPr/>
        </p:nvSpPr>
        <p:spPr>
          <a:xfrm>
            <a:off x="2511958" y="3551900"/>
            <a:ext cx="193405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США занимают лидирующие позиции, формируя предпочтения и ценности молодёжи во многих странах.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645170" y="2991850"/>
            <a:ext cx="193405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бренды и интернет-культура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645170" y="3551900"/>
            <a:ext cx="193405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Модные марки и цифровые тренды объединяют молодёжь, создавая новую общность вне национальных границ.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778395" y="2991850"/>
            <a:ext cx="193405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о национальной идентичности
</a:t>
            </a:r>
            <a:endParaRPr lang="en-US" sz="1113" dirty="0"/>
          </a:p>
        </p:txBody>
      </p:sp>
      <p:sp>
        <p:nvSpPr>
          <p:cNvPr id="19" name="Text 9"/>
          <p:cNvSpPr txBox="1"/>
          <p:nvPr/>
        </p:nvSpPr>
        <p:spPr>
          <a:xfrm>
            <a:off x="6778395" y="3551900"/>
            <a:ext cx="193405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влияние вызывает вопросы сохранения традиций и культурной самобытности в быстро меняющемся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207" y="1191226"/>
            <a:ext cx="1934700" cy="12337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164" y="1191226"/>
            <a:ext cx="1934700" cy="12337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57" y="1191226"/>
            <a:ext cx="1934700" cy="12337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634" y="1191226"/>
            <a:ext cx="1934700" cy="123374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образование: обмены, стандарты и мобильность студентов
</a:t>
            </a:r>
            <a:endParaRPr lang="en-US" sz="2059" dirty="0"/>
          </a:p>
        </p:txBody>
      </p:sp>
      <p:sp>
        <p:nvSpPr>
          <p:cNvPr id="12" name="Text 2"/>
          <p:cNvSpPr txBox="1"/>
          <p:nvPr/>
        </p:nvSpPr>
        <p:spPr>
          <a:xfrm>
            <a:off x="485099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Болонский процесс: единые стандарты высшего образования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485099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Болонский процесс объединяет более сорока европейских стран для гармонизации образовательных программ. Это облегчает взаимное признание дипломов и стимулирует академическую мобильность студентов между университетами разных стран.
</a:t>
            </a:r>
            <a:endParaRPr lang="en-US" sz="899" dirty="0"/>
          </a:p>
        </p:txBody>
      </p:sp>
      <p:sp>
        <p:nvSpPr>
          <p:cNvPr id="14" name="Text 4"/>
          <p:cNvSpPr txBox="1"/>
          <p:nvPr/>
        </p:nvSpPr>
        <p:spPr>
          <a:xfrm>
            <a:off x="2588056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иностранных студентов в мире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588056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UNESCO, в 2022 году число студентов, обучающихся за границей, превысило шесть миллионов. Это способствует развитию межкультурного диалога и расширению международного обмена знаниями.
</a:t>
            </a:r>
            <a:endParaRPr lang="en-US" sz="1011" dirty="0"/>
          </a:p>
        </p:txBody>
      </p:sp>
      <p:sp>
        <p:nvSpPr>
          <p:cNvPr id="16" name="Text 6"/>
          <p:cNvSpPr txBox="1"/>
          <p:nvPr/>
        </p:nvSpPr>
        <p:spPr>
          <a:xfrm>
            <a:off x="4694624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Сетевые университеты и дистанционное обучение
</a:t>
            </a:r>
            <a:endParaRPr lang="en-US" sz="1255" dirty="0"/>
          </a:p>
        </p:txBody>
      </p:sp>
      <p:sp>
        <p:nvSpPr>
          <p:cNvPr id="17" name="Text 7"/>
          <p:cNvSpPr txBox="1"/>
          <p:nvPr/>
        </p:nvSpPr>
        <p:spPr>
          <a:xfrm>
            <a:off x="4694624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создавать международные образовательные платформы, объединяющие университеты с разных континентов. Студенты получают доступ к курсам ведущих мировых вузов без необходимости переезда.
</a:t>
            </a:r>
            <a:endParaRPr lang="en-US" sz="899" dirty="0"/>
          </a:p>
        </p:txBody>
      </p:sp>
      <p:sp>
        <p:nvSpPr>
          <p:cNvPr id="18" name="Text 8"/>
          <p:cNvSpPr txBox="1"/>
          <p:nvPr/>
        </p:nvSpPr>
        <p:spPr>
          <a:xfrm>
            <a:off x="6808527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— общепринятый академический стандарт
</a:t>
            </a:r>
            <a:endParaRPr lang="en-US" sz="1192" dirty="0"/>
          </a:p>
        </p:txBody>
      </p:sp>
      <p:sp>
        <p:nvSpPr>
          <p:cNvPr id="19" name="Text 9"/>
          <p:cNvSpPr txBox="1"/>
          <p:nvPr/>
        </p:nvSpPr>
        <p:spPr>
          <a:xfrm>
            <a:off x="6808527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стал доминирующим языком в научной коммуникации и вузовском образовании. Это упрощает международное сотрудничество и расширяет круг знаний, доступных студентам со всего мира.
</a:t>
            </a:r>
            <a:endParaRPr lang="en-US" sz="10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рынок труда и новые профессии XXI века
</a:t>
            </a:r>
            <a:endParaRPr lang="en-US" sz="2401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профессий, связанных с большими данными
</a:t>
            </a:r>
            <a:endParaRPr lang="en-US" sz="124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информационных потоков востребованы специалисты по анализу больших данных. Их задача — выявлять скрытые закономерности и помогать компаниям принимать обоснованные решения.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Разработчики искусственного интеллекта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AI-специалисты создают алгоритмы и системы, способные обучаться и принимать решения. Популярность этих профессий растёт вместе с внедрением технологий в разные сферы жизни и бизнеса.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конфликтологи и специалисты по безопасности
</a:t>
            </a:r>
            <a:endParaRPr lang="en-US" sz="1273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глобализацией увеличилась роль экспертов, анализирующих международные конфликты и предлагающих пути их решения. Они работают в организациях и обеспечивают устойчивость международных отношений.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вызовы глобализации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 доходах между странами и социальными слоями всё более углубляется, что приводит к напряжённости и ухудшению качества жизни в отдельных регионах.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локальные культуры подвергаются трансформации или угрозе исчезновения из-за доминирования глобальных культурных моделей и медиа.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транснациональной преступности, включая киберпреступления, ставит под угрозу безопасность государств и граждан на мировом уровне.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проблемы, такие как вырубка лесов, загрязнение вод и глобальное потепление, оказывают разрушительное воздействие на природу 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1997 год — Азиатский финансовый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Начавшись с банковской нестабильности в Азии, кризис быстро охватил мировой рынок, вызвав падение валют и замедление экономического роста в регионе.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 год — Мировой финансовый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ипотечного рынка США привёл к глобальному спаду, массовой безработице и кризису доверия к международным финансовым институтам.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 — Пандемия COVID-19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вызвала резкий экономический спад во всех регионах мира, кризисы в цепочках поставок и стимулировала рост протекционистских мер.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2020 года — Переосмысление экономической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усилили внимание к внутреннему развитию и устойчивости экономик, балансируя между глобализацией и национальными приоритетами.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мировые экономические кризисы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технологии: интеграция и глобальные исследовательские проекты
</a:t>
            </a:r>
            <a:endParaRPr lang="en-US" sz="205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адронный коллайдер: международное сотрудничество учёных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крупнейших научных проектов в мире, объединяющий около 10 000 учёных из 100 стран для исследований фундаментальных частиц и законов физики.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космическая станция: космос без границ
</a:t>
            </a:r>
            <a:endParaRPr lang="en-US" sz="1334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проект 15 стран, обеспечивающий научные эксперименты и технологический обмен в условиях орбитальной станции с 2000 года.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IT-корпораций в глобальном научном прогрессе
</a:t>
            </a:r>
            <a:endParaRPr lang="en-US" sz="1232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как Google, Microsoft и Huawei инвестируют в исследования и развитие технологий, стимулируя инновации и формируя цифровую инфраструктуру современного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интеграция и борьба с глобальными вызовами
</a:t>
            </a:r>
            <a:endParaRPr lang="en-US" sz="2098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протокол: первый шаг к сокращению выбросов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Подписанный в 1997 году, протокол обозначил международные обязательства по снижению парниковых газов, вовлек более 190 стран в борьбу с изменением климата.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по климату — совместные усилия мирового сообщества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Достигнутое в 2015 году, оно ставит цель ограничить потепление планеты до 1,5 градуса, объединяя почти все страны в общем экологическом курсе.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амурских тигров и защита океанов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России и Китая по охране тигров, а также усилия ООН против пластикового загрязнения морей демонстрируют успехи экологической интеграции.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организации в глобальном управлении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— Организация Объединённых Наций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поддержание мира и безопасность, объединяя 193 государства для решения глобальных вызовов и развития.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 — Международный валютный фонд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финансовую стабильность, предоставляя кредиты странам в кризисной ситуации и консультируя по экономической политике.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 — Всемирная торговая организация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международные торговые отношения, способствуя снижению барьеров и разрешению коммерческих споров.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 — союз быстроразвивающихся стран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платформу для кооперации России, Китая, Индии, Бразилии и ЮАР в экономической, политической и социальной сферах.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тенденции и вызовы будущего глобализации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цифровых технологий и искусственного интеллекта будут ускорять интеграцию и создавать новые возможности для международного сотрудничества.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региональных альянсов способно стать альтернативой глобальным союзам, позволяя учитывать локальные особенности и интересы.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националистических настроений требует от молодёжи критического подхода к информации и готовности адаптироваться к меняющемуся рынку труда.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против глобализации и пути их преодоления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рабочих мест в ряде отраслей приводит к социальной напряжённости, требующей внедрения программ переподготовки и поддержки локального производства.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за культурную самобытность стимулируют развитие инициатив по сохранению национальных традиций и языков в глобальном контексте.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социальной напряжённости нивелируется через продвижение справедливой торговли и поддержание региональных экономик с учётом интересов местных сообществ.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Глобализация: баланс возможностей и вызовов для будущих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326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расширяет горизонты развития, но требует осознания вызовов и активного участия в сохранении культурного и экологического разнообразия для устойчивого будущего.
</a:t>
            </a:r>
            <a:endParaRPr lang="en-US" sz="32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2026-05-11T04:59:33Z</dcterms:created>
  <dcterms:modified xsi:type="dcterms:W3CDTF">2026-05-11T04:59:33Z</dcterms:modified>
</cp:coreProperties>
</file>