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jpe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jpeg"/><Relationship Id="rId4" Type="http://schemas.openxmlformats.org/officeDocument/2006/relationships/image" Target="../media/image-11-4.png"/><Relationship Id="rId5" Type="http://schemas.openxmlformats.org/officeDocument/2006/relationships/image" Target="../media/image-11-5.jpeg"/><Relationship Id="rId6" Type="http://schemas.openxmlformats.org/officeDocument/2006/relationships/image" Target="../media/image-11-6.png"/><Relationship Id="rId7" Type="http://schemas.openxmlformats.org/officeDocument/2006/relationships/image" Target="../media/image-11-7.jpeg"/><Relationship Id="rId8" Type="http://schemas.openxmlformats.org/officeDocument/2006/relationships/image" Target="../media/image-11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767550" y="2201687"/>
            <a:ext cx="7721700" cy="266187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64050" y="413425"/>
            <a:ext cx="7215900" cy="121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Положение обстоятельств в предложении английского языка
</a:t>
            </a:r>
            <a:pPr algn="ctr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обстоятельства помогают передать точный смысл в английской фразе.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2442450" y="4775100"/>
            <a:ext cx="4259100" cy="36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73517" y="182500"/>
            <a:ext cx="3340167" cy="47373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92750" y="481475"/>
            <a:ext cx="4472100" cy="121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DB3F3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порядок обстоятельств важен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392750" y="1964113"/>
            <a:ext cx="2905500" cy="236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626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английском предложении место обстоятельства влияет на смысл и звучание фразы. Обычно оно стоит в конце, но при необходимости может смещаться в начало или середину.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40200" y="1441250"/>
            <a:ext cx="3480900" cy="194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Обстоятельство уточняет действие, признак или ситуацию и отвечает на ключевые смысловые вопросы.
</a:t>
            </a:r>
            <a:endParaRPr lang="en-US" sz="1200" dirty="0"/>
          </a:p>
        </p:txBody>
      </p:sp>
      <p:sp>
        <p:nvSpPr>
          <p:cNvPr id="4" name="Text 1"/>
          <p:cNvSpPr txBox="1"/>
          <p:nvPr/>
        </p:nvSpPr>
        <p:spPr>
          <a:xfrm>
            <a:off x="340200" y="3614650"/>
            <a:ext cx="3480900" cy="75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626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Грамматическое определение из учебного материала по теме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5162550" y="1939200"/>
            <a:ext cx="2400300" cy="188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300" b="1" dirty="0">
                <a:solidFill>
                  <a:srgbClr val="2626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
</a:t>
            </a:r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2626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основных вопросов помогает распознать обстоятельство в предложении.
</a:t>
            </a:r>
            <a:endParaRPr lang="en-US" sz="4300" dirty="0"/>
          </a:p>
        </p:txBody>
      </p:sp>
      <p:sp>
        <p:nvSpPr>
          <p:cNvPr id="6" name="Text 3"/>
          <p:cNvSpPr txBox="1"/>
          <p:nvPr/>
        </p:nvSpPr>
        <p:spPr>
          <a:xfrm>
            <a:off x="340200" y="4614550"/>
            <a:ext cx="362700" cy="30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53125" y="2311199"/>
            <a:ext cx="3147000" cy="712703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40200" y="312625"/>
            <a:ext cx="8463600" cy="79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виды обстоятельств в английском языке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786375" y="1286175"/>
            <a:ext cx="3717300" cy="105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какой тип обстоятельства на какой вопрос отвечает и чем обычно выражается.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786375" y="2505427"/>
            <a:ext cx="3717300" cy="93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вид обстоятельства связан со своим смысловым вопросом и уточняет глагол по-разному.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786375" y="3726148"/>
            <a:ext cx="3717300" cy="43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материал по теме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879305" y="736225"/>
            <a:ext cx="3189689" cy="38517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40200" y="289000"/>
            <a:ext cx="5069400" cy="79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Обстоятельство времени в английском предложении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385600" y="1304259"/>
            <a:ext cx="3956400" cy="88873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происходит действие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Обстоятельство времени показывает момент, период или частоту действия: yesterday, today, in the morning, last week. Оно сразу помогает понять, к какому времени относится событие.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385600" y="2401075"/>
            <a:ext cx="3956400" cy="88873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 конце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обычном предложении обстоятельство времени нередко стоит в конце: We had a test yesterday. Такое расположение звучит нейтрально и удобно для повседневной речи.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385600" y="3497909"/>
            <a:ext cx="3956400" cy="88873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для акцента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важно выделить время, обстоятельство можно вынести в начало: Yesterday we had a test. В этом случае смысл сохраняется, но на первый план выходит именно время события.
</a:t>
            </a:r>
            <a:endParaRPr lang="en-US" sz="1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76535" y="1977625"/>
            <a:ext cx="3549680" cy="23871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40200" y="320400"/>
            <a:ext cx="8463600" cy="79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чаще всего стоят обстоятельства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340200" y="1843901"/>
            <a:ext cx="3203700" cy="117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ежедневной английской речи длинные обстоятельства особенно часто ставятся в конец предложения.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340200" y="3195311"/>
            <a:ext cx="3203700" cy="103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Конечная позиция является самой распространённой, а начало и середина используются для акцента или по типу обстоятельства.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5075075" y="4639800"/>
            <a:ext cx="35526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Условные данные для учебной диаграммы, 2024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422036" y="938950"/>
            <a:ext cx="3400228" cy="3830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340200" y="289000"/>
            <a:ext cx="5938500" cy="82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Обстоятельство места и его типичные позиции
</a:t>
            </a:r>
            <a:endParaRPr lang="en-US" sz="2000" dirty="0"/>
          </a:p>
        </p:txBody>
      </p:sp>
      <p:sp>
        <p:nvSpPr>
          <p:cNvPr id="9" name="Text 2"/>
          <p:cNvSpPr txBox="1"/>
          <p:nvPr/>
        </p:nvSpPr>
        <p:spPr>
          <a:xfrm>
            <a:off x="385603" y="1358900"/>
            <a:ext cx="2128148" cy="113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вопрос where?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Обстоятельство места отвечает на вопрос where? и указывает, где происходит действие: at school, in the park, at home. Оно помогает точно представить ситуацию.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2902928" y="1358900"/>
            <a:ext cx="2128148" cy="113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дополнения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обычном повествовательном предложении обстоятельство места часто ставится после дополнения: She put her bag on the chair. Такой порядок считается наиболее естественным.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385603" y="2681825"/>
            <a:ext cx="2128148" cy="113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начале для выделения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место особенно важно, его можно поставить в начало: In the classroom, the students were quiet. Тогда внимание слушателя сразу направляется на место действия.
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45324" y="1351950"/>
            <a:ext cx="8373852" cy="30831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40200" y="289000"/>
            <a:ext cx="8384100" cy="58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6D7A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определить обстоятельство в английском предложении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340200" y="957650"/>
            <a:ext cx="8384100" cy="22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6D7A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помогает отличить обстоятельство от подлежащего и дополнения по смыслу и месту в предложении.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6D7A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40200" y="289000"/>
            <a:ext cx="5069400" cy="79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Обстоятельство причины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385600" y="1304312"/>
            <a:ext cx="3956400" cy="6564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 происходит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Обстоятельство причины объясняет, почему происходит действие. Оно связывает событие и его основание, помогая сделать предложение более логичным и понятным.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385600" y="2114497"/>
            <a:ext cx="3956400" cy="6564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выражения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используются because, since, as, because of, due to. Эти конструкции могут стоять как в начале, так и в конце предложения в зависимости от акцента.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385600" y="2924631"/>
            <a:ext cx="3956400" cy="6564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из речи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The match was cancelled because of the storm. She stayed at home because she felt ill. Такие предложения показывают причину события без лишних слов.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385600" y="3729736"/>
            <a:ext cx="3956400" cy="6564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стоит в предложении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Причинные обстоятельства обычно помещают в конец, но при смысловом выделении их переносят в начало. Это помогает подчеркнуть саму причину, а не событие.
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29500" y="2223922"/>
            <a:ext cx="3170700" cy="895256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40200" y="320488"/>
            <a:ext cx="5042700" cy="79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видов обстоятельств и их вопросов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786375" y="1286175"/>
            <a:ext cx="3717300" cy="105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помогает быстро сопоставить вид обстоятельства, его вопрос и типичный пример.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786375" y="2505427"/>
            <a:ext cx="3717300" cy="93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Смысловой вопрос помогает сразу определить вид обстоятельства и правильно понять его функцию в предложении.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786375" y="3726148"/>
            <a:ext cx="3717300" cy="43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материал по теме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84925" y="1153344"/>
            <a:ext cx="2727900" cy="186211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47225" y="1153344"/>
            <a:ext cx="2727900" cy="1862111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61050" y="1153344"/>
            <a:ext cx="2727900" cy="1862111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40200" y="4614550"/>
            <a:ext cx="362700" cy="30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11" name="Text 1"/>
          <p:cNvSpPr txBox="1"/>
          <p:nvPr/>
        </p:nvSpPr>
        <p:spPr>
          <a:xfrm>
            <a:off x="3705150" y="3261000"/>
            <a:ext cx="1786500" cy="115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6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Подготовка к соревнованию
</a:t>
            </a:r>
            <a:pPr algn="l" indent="0" marL="0">
              <a:lnSpc>
                <a:spcPct val="100000"/>
              </a:lnSpc>
              <a:buNone/>
            </a:pPr>
            <a:r>
              <a:rPr lang="en-US" sz="86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6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Ребята приходят в спортзал рано утром to train and improve results. Обстоятельство цели делает предложение точнее: оно показывает, ради какого результата совершается действие, а рядом легко представить книги, тетради и планы на день.
</a:t>
            </a:r>
            <a:endParaRPr lang="en-US" sz="865" dirty="0"/>
          </a:p>
        </p:txBody>
      </p:sp>
      <p:sp>
        <p:nvSpPr>
          <p:cNvPr id="12" name="Text 2"/>
          <p:cNvSpPr txBox="1"/>
          <p:nvPr/>
        </p:nvSpPr>
        <p:spPr>
          <a:xfrm>
            <a:off x="6529025" y="3261000"/>
            <a:ext cx="1786500" cy="115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6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Домашнее задание с понятной задачей
</a:t>
            </a:r>
            <a:pPr algn="l" indent="0" marL="0">
              <a:lnSpc>
                <a:spcPct val="100000"/>
              </a:lnSpc>
              <a:buNone/>
            </a:pPr>
            <a:r>
              <a:rPr lang="en-US" sz="86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6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школьник открывает учебник in order to revise, цель становится ясной сразу. Такой оборот часто встречается в учебных текстах, потому что связывает действие с конкретной задачей и помогает запомнить правило.
</a:t>
            </a:r>
            <a:endParaRPr lang="en-US" sz="860" dirty="0"/>
          </a:p>
        </p:txBody>
      </p:sp>
      <p:sp>
        <p:nvSpPr>
          <p:cNvPr id="13" name="Text 3"/>
          <p:cNvSpPr txBox="1"/>
          <p:nvPr/>
        </p:nvSpPr>
        <p:spPr>
          <a:xfrm>
            <a:off x="881275" y="3261000"/>
            <a:ext cx="1763100" cy="115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8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герои идут в библиотеку
</a:t>
            </a:r>
            <a:pPr algn="l" indent="0" marL="0">
              <a:lnSpc>
                <a:spcPct val="100000"/>
              </a:lnSpc>
              <a:buNone/>
            </a:pPr>
            <a:r>
              <a:rPr lang="en-US" sz="88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Ученица берёт словарь и идёт в библиотеку, чтобы проверить незнакомое слово и лучше понять текст. Такая цель объясняет действие и помогает увидеть, зачем именно оно совершено, а не только что произошло.
</a:t>
            </a:r>
            <a:endParaRPr lang="en-US" sz="886" dirty="0"/>
          </a:p>
        </p:txBody>
      </p:sp>
      <p:sp>
        <p:nvSpPr>
          <p:cNvPr id="14" name="Text 4"/>
          <p:cNvSpPr txBox="1"/>
          <p:nvPr/>
        </p:nvSpPr>
        <p:spPr>
          <a:xfrm>
            <a:off x="340200" y="319547"/>
            <a:ext cx="8493000" cy="66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Обстоятельство цели
</a:t>
            </a:r>
            <a:endParaRPr lang="en-US" sz="2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76535" y="1977625"/>
            <a:ext cx="3549680" cy="23871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40200" y="320400"/>
            <a:ext cx="8463600" cy="79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виды обстоятельств чаще встречаются в учебных примерах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340200" y="1843901"/>
            <a:ext cx="3203700" cy="117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школьных текстах чаще всего встречаются обстоятельства времени и места: они помогают быстро понять, когда и где происходит действие.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340200" y="3195311"/>
            <a:ext cx="3203700" cy="103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Распределение показывает, что реже всего встречается степень, но именно она уточняет силу признака или действия.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5075075" y="4639800"/>
            <a:ext cx="35526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Условные данные презентации, без внешнего источника.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40200" y="289000"/>
            <a:ext cx="6893700" cy="62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Обстоятельство образа действия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8728325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340200" y="2187450"/>
            <a:ext cx="2367900" cy="7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9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выполняется действие
</a:t>
            </a:r>
            <a:pPr algn="l" indent="0" marL="0">
              <a:lnSpc>
                <a:spcPct val="80000"/>
              </a:lnSpc>
              <a:buNone/>
            </a:pPr>
            <a:r>
              <a:rPr lang="en-US" sz="9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9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вид обстоятельства отвечает на вопрос how? и показывает способ действия: slowly, carefully, loudly. Он делает сообщение более точным и помогает представить, как именно происходит событие.
</a:t>
            </a:r>
            <a:endParaRPr lang="en-US" sz="950" dirty="0"/>
          </a:p>
        </p:txBody>
      </p:sp>
      <p:sp>
        <p:nvSpPr>
          <p:cNvPr id="10" name="Text 3"/>
          <p:cNvSpPr txBox="1"/>
          <p:nvPr/>
        </p:nvSpPr>
        <p:spPr>
          <a:xfrm>
            <a:off x="3388050" y="2187450"/>
            <a:ext cx="2367900" cy="7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89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Наречие как частая форма
</a:t>
            </a:r>
            <a:pPr algn="l" indent="0" marL="0">
              <a:lnSpc>
                <a:spcPct val="80000"/>
              </a:lnSpc>
              <a:buNone/>
            </a:pPr>
            <a:r>
              <a:rPr lang="en-US" sz="89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89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обстоятельство образа действия выражается наречием, нередко с окончанием -ly: quietly, confidently, clearly. Такая форма обычно короткая и легко присоединяется к сказуемому без изменения смысла предложения.
</a:t>
            </a:r>
            <a:endParaRPr lang="en-US" sz="899" dirty="0"/>
          </a:p>
        </p:txBody>
      </p:sp>
      <p:sp>
        <p:nvSpPr>
          <p:cNvPr id="11" name="Text 4"/>
          <p:cNvSpPr txBox="1"/>
          <p:nvPr/>
        </p:nvSpPr>
        <p:spPr>
          <a:xfrm>
            <a:off x="340200" y="4234100"/>
            <a:ext cx="2367900" cy="7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93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Предложная группа
</a:t>
            </a:r>
            <a:pPr algn="l" indent="0" marL="0">
              <a:lnSpc>
                <a:spcPct val="80000"/>
              </a:lnSpc>
              <a:buNone/>
            </a:pPr>
            <a:r>
              <a:rPr lang="en-US" sz="93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93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нужно передать более подробный способ действия, используют предложную группу: in a friendly way, with interest, with care. Она звучит естественно, когда важно подчеркнуть не одно слово, а целое описание.
</a:t>
            </a:r>
            <a:endParaRPr lang="en-US" sz="932" dirty="0"/>
          </a:p>
        </p:txBody>
      </p:sp>
      <p:sp>
        <p:nvSpPr>
          <p:cNvPr id="12" name="Text 5"/>
          <p:cNvSpPr txBox="1"/>
          <p:nvPr/>
        </p:nvSpPr>
        <p:spPr>
          <a:xfrm>
            <a:off x="3388050" y="4234100"/>
            <a:ext cx="2367900" cy="7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9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в речи школьника
</a:t>
            </a:r>
            <a:pPr algn="l" indent="0" marL="0">
              <a:lnSpc>
                <a:spcPct val="80000"/>
              </a:lnSpc>
              <a:buNone/>
            </a:pPr>
            <a:r>
              <a:rPr lang="en-US" sz="9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9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In class the student answered confidently, and the class listened quietly. These examples show that обстоятельство образа действия может описывать и речь, и движение, и отношение к делу.
</a:t>
            </a:r>
            <a:endParaRPr lang="en-US" sz="95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40200" y="1441250"/>
            <a:ext cx="3480900" cy="194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вид встречается реже других, но он помогает точно оценить силу признака: very, too, almost, completely.
</a:t>
            </a:r>
            <a:endParaRPr lang="en-US" sz="1200" dirty="0"/>
          </a:p>
        </p:txBody>
      </p:sp>
      <p:sp>
        <p:nvSpPr>
          <p:cNvPr id="4" name="Text 1"/>
          <p:cNvSpPr txBox="1"/>
          <p:nvPr/>
        </p:nvSpPr>
        <p:spPr>
          <a:xfrm>
            <a:off x="340200" y="3614650"/>
            <a:ext cx="3480900" cy="75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626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Условные данные презентации.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5162550" y="1939200"/>
            <a:ext cx="2400300" cy="188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300" b="1" dirty="0">
                <a:solidFill>
                  <a:srgbClr val="2626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
</a:t>
            </a:r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2626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видов обстоятельств выделяют в учебных примерах, и степень проявления действия — один из них.
</a:t>
            </a:r>
            <a:endParaRPr lang="en-US" sz="4300" dirty="0"/>
          </a:p>
        </p:txBody>
      </p:sp>
      <p:sp>
        <p:nvSpPr>
          <p:cNvPr id="6" name="Text 3"/>
          <p:cNvSpPr txBox="1"/>
          <p:nvPr/>
        </p:nvSpPr>
        <p:spPr>
          <a:xfrm>
            <a:off x="340200" y="4614550"/>
            <a:ext cx="362700" cy="30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53125" y="2311199"/>
            <a:ext cx="3147000" cy="712703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40200" y="312625"/>
            <a:ext cx="8463600" cy="79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различать обстоятельство, дополнение и определение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786375" y="1286175"/>
            <a:ext cx="3717300" cy="105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Сравните, на какой вопрос отвечает каждый член предложения и что именно он уточняет.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786375" y="2505427"/>
            <a:ext cx="3717300" cy="93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признак обстоятельства — связь с действием или ситуацией, а не с предметом как объектом или признаком.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786375" y="3726148"/>
            <a:ext cx="3717300" cy="43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 презентации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6257" y="1691000"/>
            <a:ext cx="238200" cy="238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53707" y="1703833"/>
            <a:ext cx="239100" cy="21253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928457" y="1691000"/>
            <a:ext cx="238200" cy="238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102757" y="1691000"/>
            <a:ext cx="238200" cy="2382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40200" y="319547"/>
            <a:ext cx="8457000" cy="66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выражаются обстоятельства в английском языке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340200" y="4614550"/>
            <a:ext cx="362700" cy="30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537575" y="2208625"/>
            <a:ext cx="1915200" cy="203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Наречие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Наречие часто передаёт обстоятельство кратко и прямо: quickly, carefully, almost. Оно удобно, когда нужно добавить один точный признак без длинного пояснения.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2683450" y="2208625"/>
            <a:ext cx="1915200" cy="203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Предложная группа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 с предлогом и существительным помогает указать место, время или причину: at school, after lessons, because of the rain. Такая конструкция особенно частотна в учебных предложениях.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861450" y="2208625"/>
            <a:ext cx="1915200" cy="203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Инфинитив цели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Инфинитив показывает цель действия: to pass the exam, to train, to improve. Эта форма отвечает на вопрос what for? и часто встречается в простых школьных примерах.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7039450" y="2208625"/>
            <a:ext cx="1915200" cy="203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Придаточное предложение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обстоятельство выражается целым придаточным: because he was tired, when the bell rang. Такой вариант полезен, если нужно пояснить ситуацию более подробно и связно.
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45324" y="1351950"/>
            <a:ext cx="8373852" cy="30831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40200" y="289000"/>
            <a:ext cx="8384100" cy="58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6D7A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разбора обстоятельства в английском предложении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340200" y="957650"/>
            <a:ext cx="8384100" cy="22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9" dirty="0">
                <a:solidFill>
                  <a:srgbClr val="F6D7A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помогает определить вид, форму и место обстоятельства без путаницы с другими членами предложения.
</a:t>
            </a:r>
            <a:endParaRPr lang="en-US" sz="1109" dirty="0"/>
          </a:p>
        </p:txBody>
      </p:sp>
      <p:sp>
        <p:nvSpPr>
          <p:cNvPr id="6" name="Text 2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6D7A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76535" y="1977625"/>
            <a:ext cx="3549680" cy="23871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40200" y="320400"/>
            <a:ext cx="8463600" cy="79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Позиции обстоятельств в предложениях разных типов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340200" y="1843901"/>
            <a:ext cx="3203700" cy="117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Длинные обстоятельства чаще ставят в конец, чтобы не перегружать начало предложения и сохранить естественный ритм высказывания.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340200" y="3195311"/>
            <a:ext cx="3203700" cy="103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Конец предложения остаётся самой удобной позицией, а начало чаще используется для времени и смыслового акцента.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5075075" y="4639800"/>
            <a:ext cx="35526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Условные данные презентации.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40200" y="289000"/>
            <a:ext cx="4767600" cy="94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при определении обстоятельств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340200" y="1914700"/>
            <a:ext cx="1716300" cy="7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84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Путают с дополнением
</a:t>
            </a:r>
            <a:pPr algn="l" indent="0" marL="0">
              <a:lnSpc>
                <a:spcPct val="80000"/>
              </a:lnSpc>
              <a:buNone/>
            </a:pPr>
            <a:r>
              <a:rPr lang="en-US" sz="84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84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слово отвечает на вопрос object questions, его принимают за обстоятельство по привычке. Нужно сначала понять, что именно оно уточняет: действие, объект или признак.
</a:t>
            </a:r>
            <a:endParaRPr lang="en-US" sz="845" dirty="0"/>
          </a:p>
        </p:txBody>
      </p:sp>
      <p:sp>
        <p:nvSpPr>
          <p:cNvPr id="11" name="Text 3"/>
          <p:cNvSpPr txBox="1"/>
          <p:nvPr/>
        </p:nvSpPr>
        <p:spPr>
          <a:xfrm>
            <a:off x="2334525" y="1914700"/>
            <a:ext cx="1716300" cy="7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84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Игнорируют предлог
</a:t>
            </a:r>
            <a:pPr algn="l" indent="0" marL="0">
              <a:lnSpc>
                <a:spcPct val="80000"/>
              </a:lnSpc>
              <a:buNone/>
            </a:pPr>
            <a:r>
              <a:rPr lang="en-US" sz="84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84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Предлог часто меняет функцию всей группы слов. Например, at school обозначает место, а не отдельное слово school; без предлога смысл и роль элемента определяются неверно.
</a:t>
            </a:r>
            <a:endParaRPr lang="en-US" sz="845" dirty="0"/>
          </a:p>
        </p:txBody>
      </p:sp>
      <p:sp>
        <p:nvSpPr>
          <p:cNvPr id="12" name="Text 4"/>
          <p:cNvSpPr txBox="1"/>
          <p:nvPr/>
        </p:nvSpPr>
        <p:spPr>
          <a:xfrm>
            <a:off x="340200" y="3652350"/>
            <a:ext cx="1716300" cy="7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84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Смешивают место и направление
</a:t>
            </a:r>
            <a:pPr algn="l" indent="0" marL="0">
              <a:lnSpc>
                <a:spcPct val="80000"/>
              </a:lnSpc>
              <a:buNone/>
            </a:pPr>
            <a:r>
              <a:rPr lang="en-US" sz="84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84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Фразы with to, into, toward часто описывают направление, а не просто место. Проверка вопроса where? или where to? помогает избежать ошибки в анализе.
</a:t>
            </a:r>
            <a:endParaRPr lang="en-US" sz="845" dirty="0"/>
          </a:p>
        </p:txBody>
      </p:sp>
      <p:sp>
        <p:nvSpPr>
          <p:cNvPr id="13" name="Text 5"/>
          <p:cNvSpPr txBox="1"/>
          <p:nvPr/>
        </p:nvSpPr>
        <p:spPr>
          <a:xfrm>
            <a:off x="2334525" y="3652350"/>
            <a:ext cx="1716300" cy="7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73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Неверно переносят русский порядок
</a:t>
            </a:r>
            <a:pPr algn="l" indent="0" marL="0">
              <a:lnSpc>
                <a:spcPct val="80000"/>
              </a:lnSpc>
              <a:buNone/>
            </a:pPr>
            <a:r>
              <a:rPr lang="en-US" sz="73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73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английском языке нельзя свободно переставлять обстоятельства по образцу русского предложения. Сначала нужно учитывать тип обстоятельства, а уже потом выбирать начало, середину или конец.
</a:t>
            </a:r>
            <a:endParaRPr lang="en-US" sz="734" dirty="0"/>
          </a:p>
        </p:txBody>
      </p:sp>
      <p:sp>
        <p:nvSpPr>
          <p:cNvPr id="14" name="Text 6"/>
          <p:cNvSpPr txBox="1"/>
          <p:nvPr/>
        </p:nvSpPr>
        <p:spPr>
          <a:xfrm>
            <a:off x="4346550" y="2812650"/>
            <a:ext cx="1716300" cy="7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84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задают смысловой вопрос
</a:t>
            </a:r>
            <a:pPr algn="l" indent="0" marL="0">
              <a:lnSpc>
                <a:spcPct val="80000"/>
              </a:lnSpc>
              <a:buNone/>
            </a:pPr>
            <a:r>
              <a:rPr lang="en-US" sz="84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84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Самая надёжная проверка — спросить when? , where? , how? , why? или what for?. Без этого легко перепутать обстоятельство с другим членом предложения и сделать неверный вывод.
</a:t>
            </a:r>
            <a:endParaRPr lang="en-US" sz="845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597700" y="1034125"/>
            <a:ext cx="3948600" cy="9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Обстоятельства делают смысл точнее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3151487" y="2296925"/>
            <a:ext cx="2841000" cy="86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Обстоятельства помогают английскому предложению звучать ясно и естественно: они уточняют время, место, причину, цель, способ действия и степень признака. Главное — найти их вопрос и правильно определить позицию.
</a:t>
            </a:r>
            <a:endParaRPr lang="en-US" sz="1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2026-05-31T09:43:55Z</dcterms:created>
  <dcterms:modified xsi:type="dcterms:W3CDTF">2026-05-31T09:43:55Z</dcterms:modified>
</cp:coreProperties>
</file>