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18288000" cy="10287000"/>
  <p:notesSz cx="10287000" cy="18288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slideLayout" Target="../slideLayouts/slideLayout1.xml"/><Relationship Id="rId10"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slideLayout" Target="../slideLayouts/slideLayout1.xml"/><Relationship Id="rId10"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jpeg"/><Relationship Id="rId4" Type="http://schemas.openxmlformats.org/officeDocument/2006/relationships/image" Target="../media/image-15-4.jpe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image" Target="../media/image-18-10.png"/><Relationship Id="rId11" Type="http://schemas.openxmlformats.org/officeDocument/2006/relationships/image" Target="../media/image-18-11.png"/><Relationship Id="rId12" Type="http://schemas.openxmlformats.org/officeDocument/2006/relationships/slideLayout" Target="../slideLayouts/slideLayout1.xml"/><Relationship Id="rId1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2933699" y="239467"/>
            <a:ext cx="12839703" cy="9592161"/>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sp>
        <p:nvSpPr>
          <p:cNvPr id="6" name="Text 0"/>
          <p:cNvSpPr txBox="1"/>
          <p:nvPr/>
        </p:nvSpPr>
        <p:spPr>
          <a:xfrm>
            <a:off x="663675" y="4258175"/>
            <a:ext cx="16960500" cy="4791300"/>
          </a:xfrm>
          <a:prstGeom prst="rect">
            <a:avLst/>
          </a:prstGeom>
          <a:noFill/>
          <a:ln/>
        </p:spPr>
        <p:txBody>
          <a:bodyPr wrap="square" lIns="0" tIns="0" rIns="0" bIns="0" rtlCol="0" anchor="t"/>
          <a:lstStyle/>
          <a:p>
            <a:pPr algn="ctr" indent="0" marL="0">
              <a:lnSpc>
                <a:spcPct val="100000"/>
              </a:lnSpc>
              <a:buNone/>
            </a:pPr>
            <a:r>
              <a:rPr lang="en-US" sz="7711" dirty="0">
                <a:solidFill>
                  <a:srgbClr val="FFFFFF"/>
                </a:solidFill>
                <a:latin typeface="Arial" pitchFamily="34" charset="0"/>
                <a:ea typeface="Arial" pitchFamily="34" charset="-122"/>
                <a:cs typeface="Arial" pitchFamily="34" charset="-120"/>
              </a:rPr>
              <a:t>Professions / Профессии: слова, роли и где они нужны
</a:t>
            </a:r>
            <a:pPr algn="ctr" indent="0" marL="0">
              <a:lnSpc>
                <a:spcPct val="100000"/>
              </a:lnSpc>
              <a:buNone/>
            </a:pPr>
            <a:r>
              <a:rPr lang="en-US" sz="6300" b="1"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3605" dirty="0">
                <a:solidFill>
                  <a:srgbClr val="FFFFFF"/>
                </a:solidFill>
                <a:latin typeface="Arial" pitchFamily="34" charset="0"/>
                <a:ea typeface="Arial" pitchFamily="34" charset="-122"/>
                <a:cs typeface="Arial" pitchFamily="34" charset="-120"/>
              </a:rPr>
              <a:t>Изучаем профессии, их роли, места работы и полезные качества.
</a:t>
            </a:r>
            <a:pPr algn="ctr" indent="0" marL="0">
              <a:lnSpc>
                <a:spcPct val="100000"/>
              </a:lnSpc>
              <a:buNone/>
            </a:pPr>
            <a:r>
              <a:rPr lang="en-US" sz="3605"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2400" i="1" dirty="0">
                <a:solidFill>
                  <a:srgbClr val="FFFFFF"/>
                </a:solidFill>
                <a:latin typeface="Arial" pitchFamily="34" charset="0"/>
                <a:ea typeface="Arial" pitchFamily="34" charset="-122"/>
                <a:cs typeface="Arial" pitchFamily="34" charset="-120"/>
              </a:rPr>
              <a:t>
</a:t>
            </a:r>
            <a:endParaRPr lang="en-US" sz="771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DCAD"/>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0220254" y="0"/>
            <a:ext cx="8063092" cy="102822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sp>
        <p:nvSpPr>
          <p:cNvPr id="4" name="Text 0"/>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2</a:t>
            </a:r>
            <a:endParaRPr lang="en-US" sz="2700" dirty="0"/>
          </a:p>
        </p:txBody>
      </p:sp>
      <p:sp>
        <p:nvSpPr>
          <p:cNvPr id="5" name="Text 1"/>
          <p:cNvSpPr txBox="1"/>
          <p:nvPr/>
        </p:nvSpPr>
        <p:spPr>
          <a:xfrm>
            <a:off x="724925" y="1390500"/>
            <a:ext cx="8408100" cy="7506000"/>
          </a:xfrm>
          <a:prstGeom prst="rect">
            <a:avLst/>
          </a:prstGeom>
          <a:noFill/>
          <a:ln/>
        </p:spPr>
        <p:txBody>
          <a:bodyPr wrap="square" lIns="0" tIns="0" rIns="0" bIns="0" rtlCol="0" anchor="ctr"/>
          <a:lstStyle/>
          <a:p>
            <a:pPr algn="l" indent="0" marL="0">
              <a:lnSpc>
                <a:spcPct val="100000"/>
              </a:lnSpc>
              <a:buNone/>
            </a:pPr>
            <a:r>
              <a:rPr lang="en-US" sz="5000" dirty="0">
                <a:solidFill>
                  <a:srgbClr val="000000"/>
                </a:solidFill>
                <a:latin typeface="Arial" pitchFamily="34" charset="0"/>
                <a:ea typeface="Arial" pitchFamily="34" charset="-122"/>
                <a:cs typeface="Arial" pitchFamily="34" charset="-120"/>
              </a:rPr>
              <a:t>Зачем учить professions в 6 классе
</a:t>
            </a:r>
            <a:pPr algn="l" indent="0" marL="0">
              <a:lnSpc>
                <a:spcPct val="100000"/>
              </a:lnSpc>
              <a:buNone/>
            </a:pPr>
            <a:r>
              <a:rPr lang="en-US" sz="38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Слова по теме профессий помогают говорить о семье, школе, мечтах и будущем. Они часто встречаются в учебниках и нужны для коротких ответов, диалогов и простых предложений с is a / are.
</a:t>
            </a:r>
            <a:endParaRPr lang="en-US" sz="5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A1E2E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pic>
        <p:nvPicPr>
          <p:cNvPr id="8" name="Image 6" descr="preencoded.png">    </p:cNvPr>
          <p:cNvPicPr>
            <a:picLocks noChangeAspect="1"/>
          </p:cNvPicPr>
          <p:nvPr/>
        </p:nvPicPr>
        <p:blipFill>
          <a:blip r:embed="rId7"/>
          <a:stretch>
            <a:fillRect/>
          </a:stretch>
        </p:blipFill>
        <p:spPr>
          <a:xfrm>
            <a:off x="0" y="0"/>
            <a:ext cx="18288000" cy="10287000"/>
          </a:xfrm>
          <a:prstGeom prst="rect">
            <a:avLst/>
          </a:prstGeom>
        </p:spPr>
      </p:pic>
      <p:sp>
        <p:nvSpPr>
          <p:cNvPr id="9" name="Text 0"/>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3</a:t>
            </a:r>
            <a:endParaRPr lang="en-US" sz="2700" dirty="0"/>
          </a:p>
        </p:txBody>
      </p:sp>
      <p:sp>
        <p:nvSpPr>
          <p:cNvPr id="10" name="Text 1"/>
          <p:cNvSpPr txBox="1"/>
          <p:nvPr/>
        </p:nvSpPr>
        <p:spPr>
          <a:xfrm>
            <a:off x="683400" y="1548575"/>
            <a:ext cx="8360400" cy="1919100"/>
          </a:xfrm>
          <a:prstGeom prst="rect">
            <a:avLst/>
          </a:prstGeom>
          <a:noFill/>
          <a:ln/>
        </p:spPr>
        <p:txBody>
          <a:bodyPr wrap="square" lIns="0" tIns="0" rIns="0" bIns="0" rtlCol="0" anchor="ctr"/>
          <a:lstStyle/>
          <a:p>
            <a:pPr algn="l" indent="0" marL="0">
              <a:lnSpc>
                <a:spcPct val="100000"/>
              </a:lnSpc>
              <a:buNone/>
            </a:pPr>
            <a:r>
              <a:rPr lang="en-US" sz="5000" dirty="0">
                <a:solidFill>
                  <a:srgbClr val="000000"/>
                </a:solidFill>
                <a:latin typeface="Arial" pitchFamily="34" charset="0"/>
                <a:ea typeface="Arial" pitchFamily="34" charset="-122"/>
                <a:cs typeface="Arial" pitchFamily="34" charset="-120"/>
              </a:rPr>
              <a:t>Основные слова по теме профессий
</a:t>
            </a:r>
            <a:endParaRPr lang="en-US" sz="5000" dirty="0"/>
          </a:p>
        </p:txBody>
      </p:sp>
      <p:sp>
        <p:nvSpPr>
          <p:cNvPr id="11" name="Text 2"/>
          <p:cNvSpPr txBox="1"/>
          <p:nvPr/>
        </p:nvSpPr>
        <p:spPr>
          <a:xfrm>
            <a:off x="683430" y="3732401"/>
            <a:ext cx="10660280" cy="10653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Самые частые слова
</a:t>
            </a:r>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100" dirty="0">
                <a:solidFill>
                  <a:srgbClr val="000000"/>
                </a:solidFill>
                <a:latin typeface="Arial" pitchFamily="34" charset="0"/>
                <a:ea typeface="Arial" pitchFamily="34" charset="-122"/>
                <a:cs typeface="Arial" pitchFamily="34" charset="-120"/>
              </a:rPr>
              <a:t>Учебный минимум включает teacher, doctor, nurse, engineer, driver, pilot, farmer, cook, singer, actor, police officer, firefighter, dentist, shop assistant, librarian и vet.
</a:t>
            </a:r>
            <a:endParaRPr lang="en-US" sz="2500" dirty="0"/>
          </a:p>
        </p:txBody>
      </p:sp>
      <p:sp>
        <p:nvSpPr>
          <p:cNvPr id="12" name="Text 3"/>
          <p:cNvSpPr txBox="1"/>
          <p:nvPr/>
        </p:nvSpPr>
        <p:spPr>
          <a:xfrm>
            <a:off x="1358266" y="4934943"/>
            <a:ext cx="10660280" cy="1065300"/>
          </a:xfrm>
          <a:prstGeom prst="rect">
            <a:avLst/>
          </a:prstGeom>
          <a:noFill/>
          <a:ln/>
        </p:spPr>
        <p:txBody>
          <a:bodyPr wrap="square" lIns="0" tIns="0" rIns="0" bIns="0" rtlCol="0" anchor="ctr"/>
          <a:lstStyle/>
          <a:p>
            <a:pPr algn="l" indent="0" marL="0">
              <a:lnSpc>
                <a:spcPct val="100000"/>
              </a:lnSpc>
              <a:buNone/>
            </a:pPr>
            <a:r>
              <a:rPr lang="en-US" sz="2429" b="1" dirty="0">
                <a:solidFill>
                  <a:srgbClr val="000000"/>
                </a:solidFill>
                <a:latin typeface="Arial" pitchFamily="34" charset="0"/>
                <a:ea typeface="Arial" pitchFamily="34" charset="-122"/>
                <a:cs typeface="Arial" pitchFamily="34" charset="-120"/>
              </a:rPr>
              <a:t>Как они пишутся
</a:t>
            </a:r>
            <a:pPr algn="l" indent="0" marL="0">
              <a:lnSpc>
                <a:spcPct val="100000"/>
              </a:lnSpc>
              <a:buNone/>
            </a:pPr>
            <a:r>
              <a:rPr lang="en-US" sz="1069"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041" dirty="0">
                <a:solidFill>
                  <a:srgbClr val="000000"/>
                </a:solidFill>
                <a:latin typeface="Arial" pitchFamily="34" charset="0"/>
                <a:ea typeface="Arial" pitchFamily="34" charset="-122"/>
                <a:cs typeface="Arial" pitchFamily="34" charset="-120"/>
              </a:rPr>
              <a:t>Для 6 класса важно запоминать не только значение, но и написание. Например: teacher — учитель, doctor — врач, nurse — медсестра, pilot — пилот, firefighter — пожарный.
</a:t>
            </a:r>
            <a:endParaRPr lang="en-US" sz="2429" dirty="0"/>
          </a:p>
        </p:txBody>
      </p:sp>
      <p:sp>
        <p:nvSpPr>
          <p:cNvPr id="13" name="Text 4"/>
          <p:cNvSpPr txBox="1"/>
          <p:nvPr/>
        </p:nvSpPr>
        <p:spPr>
          <a:xfrm>
            <a:off x="2024929" y="6137501"/>
            <a:ext cx="10660280" cy="1065300"/>
          </a:xfrm>
          <a:prstGeom prst="rect">
            <a:avLst/>
          </a:prstGeom>
          <a:noFill/>
          <a:ln/>
        </p:spPr>
        <p:txBody>
          <a:bodyPr wrap="square" lIns="0" tIns="0" rIns="0" bIns="0" rtlCol="0" anchor="ctr"/>
          <a:lstStyle/>
          <a:p>
            <a:pPr algn="l" indent="0" marL="0">
              <a:lnSpc>
                <a:spcPct val="100000"/>
              </a:lnSpc>
              <a:buNone/>
            </a:pPr>
            <a:r>
              <a:rPr lang="en-US" sz="2415" b="1" dirty="0">
                <a:solidFill>
                  <a:srgbClr val="000000"/>
                </a:solidFill>
                <a:latin typeface="Arial" pitchFamily="34" charset="0"/>
                <a:ea typeface="Arial" pitchFamily="34" charset="-122"/>
                <a:cs typeface="Arial" pitchFamily="34" charset="-120"/>
              </a:rPr>
              <a:t>Профессия в предложении
</a:t>
            </a:r>
            <a:pPr algn="l" indent="0" marL="0">
              <a:lnSpc>
                <a:spcPct val="100000"/>
              </a:lnSpc>
              <a:buNone/>
            </a:pPr>
            <a:r>
              <a:rPr lang="en-US" sz="1062"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028" dirty="0">
                <a:solidFill>
                  <a:srgbClr val="000000"/>
                </a:solidFill>
                <a:latin typeface="Arial" pitchFamily="34" charset="0"/>
                <a:ea typeface="Arial" pitchFamily="34" charset="-122"/>
                <a:cs typeface="Arial" pitchFamily="34" charset="-120"/>
              </a:rPr>
              <a:t>Короткие фразы помогают быстрее запомнить слова и грамматику: He is a doctor. She is a teacher. They are police officers. Такая модель легко переносится на другие профессии.
</a:t>
            </a:r>
            <a:endParaRPr lang="en-US" sz="2415" dirty="0"/>
          </a:p>
        </p:txBody>
      </p:sp>
      <p:sp>
        <p:nvSpPr>
          <p:cNvPr id="14" name="Text 5"/>
          <p:cNvSpPr txBox="1"/>
          <p:nvPr/>
        </p:nvSpPr>
        <p:spPr>
          <a:xfrm>
            <a:off x="2710954" y="7340048"/>
            <a:ext cx="10660280" cy="1065300"/>
          </a:xfrm>
          <a:prstGeom prst="rect">
            <a:avLst/>
          </a:prstGeom>
          <a:noFill/>
          <a:ln/>
        </p:spPr>
        <p:txBody>
          <a:bodyPr wrap="square" lIns="0" tIns="0" rIns="0" bIns="0" rtlCol="0" anchor="ctr"/>
          <a:lstStyle/>
          <a:p>
            <a:pPr algn="l" indent="0" marL="0">
              <a:lnSpc>
                <a:spcPct val="100000"/>
              </a:lnSpc>
              <a:buNone/>
            </a:pPr>
            <a:r>
              <a:rPr lang="en-US" sz="2373" b="1" dirty="0">
                <a:solidFill>
                  <a:srgbClr val="000000"/>
                </a:solidFill>
                <a:latin typeface="Arial" pitchFamily="34" charset="0"/>
                <a:ea typeface="Arial" pitchFamily="34" charset="-122"/>
                <a:cs typeface="Arial" pitchFamily="34" charset="-120"/>
              </a:rPr>
              <a:t>Связь со знакомыми людьми
</a:t>
            </a:r>
            <a:pPr algn="l" indent="0" marL="0">
              <a:lnSpc>
                <a:spcPct val="100000"/>
              </a:lnSpc>
              <a:buNone/>
            </a:pPr>
            <a:r>
              <a:rPr lang="en-US" sz="1044"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993" dirty="0">
                <a:solidFill>
                  <a:srgbClr val="000000"/>
                </a:solidFill>
                <a:latin typeface="Arial" pitchFamily="34" charset="0"/>
                <a:ea typeface="Arial" pitchFamily="34" charset="-122"/>
                <a:cs typeface="Arial" pitchFamily="34" charset="-120"/>
              </a:rPr>
              <a:t>Многие слова связаны с людьми, которых школьники видят в жизни: teacher, doctor, driver, cook и police officer. Поэтому тема быстро становится понятной и полезной для общения.
</a:t>
            </a:r>
            <a:endParaRPr lang="en-US" sz="2373" dirty="0"/>
          </a:p>
        </p:txBody>
      </p:sp>
      <p:sp>
        <p:nvSpPr>
          <p:cNvPr id="15" name="Text 6"/>
          <p:cNvSpPr txBox="1"/>
          <p:nvPr/>
        </p:nvSpPr>
        <p:spPr>
          <a:xfrm>
            <a:off x="3457898" y="8542604"/>
            <a:ext cx="10660280" cy="1065300"/>
          </a:xfrm>
          <a:prstGeom prst="rect">
            <a:avLst/>
          </a:prstGeom>
          <a:noFill/>
          <a:ln/>
        </p:spPr>
        <p:txBody>
          <a:bodyPr wrap="square" lIns="0" tIns="0" rIns="0" bIns="0" rtlCol="0" anchor="ctr"/>
          <a:lstStyle/>
          <a:p>
            <a:pPr algn="l" indent="0" marL="0">
              <a:lnSpc>
                <a:spcPct val="100000"/>
              </a:lnSpc>
              <a:buNone/>
            </a:pPr>
            <a:r>
              <a:rPr lang="en-US" sz="2363" b="1" dirty="0">
                <a:solidFill>
                  <a:srgbClr val="000000"/>
                </a:solidFill>
                <a:latin typeface="Arial" pitchFamily="34" charset="0"/>
                <a:ea typeface="Arial" pitchFamily="34" charset="-122"/>
                <a:cs typeface="Arial" pitchFamily="34" charset="-120"/>
              </a:rPr>
              <a:t>Запоминание через контекст
</a:t>
            </a:r>
            <a:pPr algn="l" indent="0" marL="0">
              <a:lnSpc>
                <a:spcPct val="100000"/>
              </a:lnSpc>
              <a:buNone/>
            </a:pPr>
            <a:r>
              <a:rPr lang="en-US" sz="104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985" dirty="0">
                <a:solidFill>
                  <a:srgbClr val="000000"/>
                </a:solidFill>
                <a:latin typeface="Arial" pitchFamily="34" charset="0"/>
                <a:ea typeface="Arial" pitchFamily="34" charset="-122"/>
                <a:cs typeface="Arial" pitchFamily="34" charset="-120"/>
              </a:rPr>
              <a:t>Если слово учить вместе с примером, оно запоминается лучше: профессия, действие и место работы соединяются в одну смысловую цепочку, а не остаются отдельным списком.
</a:t>
            </a:r>
            <a:endParaRPr lang="en-US" sz="2363"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56250" y="2082225"/>
            <a:ext cx="10121400" cy="5968649"/>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sp>
        <p:nvSpPr>
          <p:cNvPr id="4" name="Text 0"/>
          <p:cNvSpPr txBox="1"/>
          <p:nvPr/>
        </p:nvSpPr>
        <p:spPr>
          <a:xfrm>
            <a:off x="11396800" y="895200"/>
            <a:ext cx="6364800" cy="8420400"/>
          </a:xfrm>
          <a:prstGeom prst="rect">
            <a:avLst/>
          </a:prstGeom>
          <a:noFill/>
          <a:ln/>
        </p:spPr>
        <p:txBody>
          <a:bodyPr wrap="square" lIns="0" tIns="0" rIns="0" bIns="0" rtlCol="0" anchor="ctr"/>
          <a:lstStyle/>
          <a:p>
            <a:pPr algn="l" indent="0" marL="0">
              <a:lnSpc>
                <a:spcPct val="120000"/>
              </a:lnSpc>
              <a:buNone/>
            </a:pPr>
            <a:r>
              <a:rPr lang="en-US" sz="3200" dirty="0">
                <a:solidFill>
                  <a:srgbClr val="000000"/>
                </a:solidFill>
                <a:latin typeface="Arial" pitchFamily="34" charset="0"/>
                <a:ea typeface="Arial" pitchFamily="34" charset="-122"/>
                <a:cs typeface="Arial" pitchFamily="34" charset="-120"/>
              </a:rPr>
              <a:t>Профессии и места работы
</a:t>
            </a:r>
            <a:pPr algn="l" indent="0" marL="0">
              <a:lnSpc>
                <a:spcPct val="120000"/>
              </a:lnSpc>
              <a:buNone/>
            </a:pPr>
            <a:r>
              <a:rPr lang="en-US" sz="2800" dirty="0">
                <a:solidFill>
                  <a:srgbClr val="2A3E5C"/>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У каждой профессии есть место работы и основное действие. Вместе они помогают лучше понять и запомнить новые слова.
</a:t>
            </a:r>
            <a:pPr algn="l" indent="0" marL="0">
              <a:lnSpc>
                <a:spcPct val="150041"/>
              </a:lnSpc>
              <a:buNone/>
            </a:pPr>
            <a:r>
              <a:rPr lang="en-US" sz="28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Связка профессии с местом работы и действием делает слово более понятным и легче запоминаемым.
</a:t>
            </a:r>
            <a:endParaRPr lang="en-US" sz="3200" dirty="0"/>
          </a:p>
        </p:txBody>
      </p:sp>
      <p:sp>
        <p:nvSpPr>
          <p:cNvPr id="5" name="Text 1"/>
          <p:cNvSpPr txBox="1"/>
          <p:nvPr/>
        </p:nvSpPr>
        <p:spPr>
          <a:xfrm>
            <a:off x="2273375" y="9886100"/>
            <a:ext cx="8204400" cy="277200"/>
          </a:xfrm>
          <a:prstGeom prst="rect">
            <a:avLst/>
          </a:prstGeom>
          <a:noFill/>
          <a:ln/>
        </p:spPr>
        <p:txBody>
          <a:bodyPr wrap="square" lIns="0" tIns="0" rIns="0" bIns="0" rtlCol="0" anchor="b"/>
          <a:lstStyle/>
          <a:p>
            <a:pPr algn="r" indent="0" marL="0">
              <a:lnSpc>
                <a:spcPct val="150041"/>
              </a:lnSpc>
              <a:buNone/>
            </a:pPr>
            <a:r>
              <a:rPr lang="en-US" sz="1248" i="1" dirty="0">
                <a:solidFill>
                  <a:srgbClr val="2A3E5C"/>
                </a:solidFill>
                <a:latin typeface="Arial" pitchFamily="34" charset="0"/>
                <a:ea typeface="Arial" pitchFamily="34" charset="-122"/>
                <a:cs typeface="Arial" pitchFamily="34" charset="-120"/>
              </a:rPr>
              <a:t>Учебная лексика по теме Professions; подбор типичных связей «профессия — место работы — действие».
</a:t>
            </a:r>
            <a:endParaRPr lang="en-US" sz="1248" dirty="0"/>
          </a:p>
        </p:txBody>
      </p:sp>
      <p:sp>
        <p:nvSpPr>
          <p:cNvPr id="6" name="Text 2"/>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4</a:t>
            </a:r>
            <a:endParaRPr lang="en-US" sz="2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E4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73550" y="6533610"/>
            <a:ext cx="16931100" cy="3753281"/>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pic>
        <p:nvPicPr>
          <p:cNvPr id="8" name="Image 6" descr="preencoded.png">    </p:cNvPr>
          <p:cNvPicPr>
            <a:picLocks noChangeAspect="1"/>
          </p:cNvPicPr>
          <p:nvPr/>
        </p:nvPicPr>
        <p:blipFill>
          <a:blip r:embed="rId7"/>
          <a:stretch>
            <a:fillRect/>
          </a:stretch>
        </p:blipFill>
        <p:spPr>
          <a:xfrm>
            <a:off x="0" y="0"/>
            <a:ext cx="18288000" cy="10287000"/>
          </a:xfrm>
          <a:prstGeom prst="rect">
            <a:avLst/>
          </a:prstGeom>
        </p:spPr>
      </p:pic>
      <p:sp>
        <p:nvSpPr>
          <p:cNvPr id="9" name="Text 0"/>
          <p:cNvSpPr txBox="1"/>
          <p:nvPr/>
        </p:nvSpPr>
        <p:spPr>
          <a:xfrm>
            <a:off x="683400" y="419100"/>
            <a:ext cx="14556600" cy="2271600"/>
          </a:xfrm>
          <a:prstGeom prst="rect">
            <a:avLst/>
          </a:prstGeom>
          <a:noFill/>
          <a:ln/>
        </p:spPr>
        <p:txBody>
          <a:bodyPr wrap="square" lIns="0" tIns="0" rIns="0" bIns="0" rtlCol="0" anchor="ctr"/>
          <a:lstStyle/>
          <a:p>
            <a:pPr algn="l" indent="0" marL="0">
              <a:lnSpc>
                <a:spcPct val="90000"/>
              </a:lnSpc>
              <a:buNone/>
            </a:pPr>
            <a:r>
              <a:rPr lang="en-US" sz="5000" dirty="0">
                <a:solidFill>
                  <a:srgbClr val="000000"/>
                </a:solidFill>
                <a:latin typeface="Arial" pitchFamily="34" charset="0"/>
                <a:ea typeface="Arial" pitchFamily="34" charset="-122"/>
                <a:cs typeface="Arial" pitchFamily="34" charset="-120"/>
              </a:rPr>
              <a:t>Teacher: одна из самых знакомых профессий
</a:t>
            </a:r>
            <a:endParaRPr lang="en-US" sz="5000" dirty="0"/>
          </a:p>
        </p:txBody>
      </p:sp>
      <p:sp>
        <p:nvSpPr>
          <p:cNvPr id="10" name="Text 1"/>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FFFFFF"/>
                </a:solidFill>
                <a:latin typeface="Arial" pitchFamily="34" charset="0"/>
                <a:ea typeface="Arial" pitchFamily="34" charset="-122"/>
                <a:cs typeface="Arial" pitchFamily="34" charset="-120"/>
              </a:rPr>
              <a:t>5</a:t>
            </a:r>
            <a:endParaRPr lang="en-US" sz="2700" dirty="0"/>
          </a:p>
        </p:txBody>
      </p:sp>
      <p:sp>
        <p:nvSpPr>
          <p:cNvPr id="11" name="Text 2"/>
          <p:cNvSpPr txBox="1"/>
          <p:nvPr/>
        </p:nvSpPr>
        <p:spPr>
          <a:xfrm>
            <a:off x="1053185" y="3445196"/>
            <a:ext cx="3517800" cy="2780100"/>
          </a:xfrm>
          <a:prstGeom prst="rect">
            <a:avLst/>
          </a:prstGeom>
          <a:noFill/>
          <a:ln/>
        </p:spPr>
        <p:txBody>
          <a:bodyPr wrap="square" lIns="0" tIns="0" rIns="0" bIns="0" rtlCol="0" anchor="t"/>
          <a:lstStyle/>
          <a:p>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Что делает teacher
</a:t>
            </a:r>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900" dirty="0">
                <a:solidFill>
                  <a:srgbClr val="000000"/>
                </a:solidFill>
                <a:latin typeface="Arial" pitchFamily="34" charset="0"/>
                <a:ea typeface="Arial" pitchFamily="34" charset="-122"/>
                <a:cs typeface="Arial" pitchFamily="34" charset="-120"/>
              </a:rPr>
              <a:t>Teacher teaches students, checks homework, explains new words and helps pupils learn. Это слово особенно близко школьникам, потому что они видят такую работу каждый день.
</a:t>
            </a:r>
            <a:endParaRPr lang="en-US" sz="2500" dirty="0"/>
          </a:p>
        </p:txBody>
      </p:sp>
      <p:sp>
        <p:nvSpPr>
          <p:cNvPr id="12" name="Text 3"/>
          <p:cNvSpPr txBox="1"/>
          <p:nvPr/>
        </p:nvSpPr>
        <p:spPr>
          <a:xfrm>
            <a:off x="5272576" y="3445196"/>
            <a:ext cx="3517800" cy="2780100"/>
          </a:xfrm>
          <a:prstGeom prst="rect">
            <a:avLst/>
          </a:prstGeom>
          <a:noFill/>
          <a:ln/>
        </p:spPr>
        <p:txBody>
          <a:bodyPr wrap="square" lIns="0" tIns="0" rIns="0" bIns="0" rtlCol="0" anchor="t"/>
          <a:lstStyle/>
          <a:p>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Где работает учитель
</a:t>
            </a:r>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900" dirty="0">
                <a:solidFill>
                  <a:srgbClr val="000000"/>
                </a:solidFill>
                <a:latin typeface="Arial" pitchFamily="34" charset="0"/>
                <a:ea typeface="Arial" pitchFamily="34" charset="-122"/>
                <a:cs typeface="Arial" pitchFamily="34" charset="-120"/>
              </a:rPr>
              <a:t>Учитель usually works at school and meets pupils in the classroom. Именно школьная среда помогает быстро связать слово teacher с реальной жизнью и привычными ситуациями.
</a:t>
            </a:r>
            <a:endParaRPr lang="en-US" sz="2500" dirty="0"/>
          </a:p>
        </p:txBody>
      </p:sp>
      <p:sp>
        <p:nvSpPr>
          <p:cNvPr id="13" name="Text 4"/>
          <p:cNvSpPr txBox="1"/>
          <p:nvPr/>
        </p:nvSpPr>
        <p:spPr>
          <a:xfrm>
            <a:off x="9497508" y="3445196"/>
            <a:ext cx="3517800" cy="2780100"/>
          </a:xfrm>
          <a:prstGeom prst="rect">
            <a:avLst/>
          </a:prstGeom>
          <a:noFill/>
          <a:ln/>
        </p:spPr>
        <p:txBody>
          <a:bodyPr wrap="square" lIns="0" tIns="0" rIns="0" bIns="0" rtlCol="0" anchor="t"/>
          <a:lstStyle/>
          <a:p>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Какие нужны качества
</a:t>
            </a:r>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900" dirty="0">
                <a:solidFill>
                  <a:srgbClr val="000000"/>
                </a:solidFill>
                <a:latin typeface="Arial" pitchFamily="34" charset="0"/>
                <a:ea typeface="Arial" pitchFamily="34" charset="-122"/>
                <a:cs typeface="Arial" pitchFamily="34" charset="-120"/>
              </a:rPr>
              <a:t>Хорошему teacher нужны patience, clear speech and the ability to explain things simply. Эти качества помогают поддерживать порядок в классе и делать урок понятным для всех.
</a:t>
            </a:r>
            <a:endParaRPr lang="en-US" sz="2500" dirty="0"/>
          </a:p>
        </p:txBody>
      </p:sp>
      <p:sp>
        <p:nvSpPr>
          <p:cNvPr id="14" name="Text 5"/>
          <p:cNvSpPr txBox="1"/>
          <p:nvPr/>
        </p:nvSpPr>
        <p:spPr>
          <a:xfrm>
            <a:off x="13722492" y="3444168"/>
            <a:ext cx="3517800" cy="2780100"/>
          </a:xfrm>
          <a:prstGeom prst="rect">
            <a:avLst/>
          </a:prstGeom>
          <a:noFill/>
          <a:ln/>
        </p:spPr>
        <p:txBody>
          <a:bodyPr wrap="square" lIns="0" tIns="0" rIns="0" bIns="0" rtlCol="0" anchor="t"/>
          <a:lstStyle/>
          <a:p>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Что может teaching
</a:t>
            </a:r>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900" dirty="0">
                <a:solidFill>
                  <a:srgbClr val="000000"/>
                </a:solidFill>
                <a:latin typeface="Arial" pitchFamily="34" charset="0"/>
                <a:ea typeface="Arial" pitchFamily="34" charset="-122"/>
                <a:cs typeface="Arial" pitchFamily="34" charset="-120"/>
              </a:rPr>
              <a:t>Teacher can teach different subjects such as English, Maths and Art. Это показывает, что одна профессия может включать разные учебные области и разные навыки общения.
</a:t>
            </a:r>
            <a:endParaRPr lang="en-US" sz="2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CCD8B3"/>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8" y="2400"/>
            <a:ext cx="8484823" cy="102822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pic>
        <p:nvPicPr>
          <p:cNvPr id="8" name="Image 6" descr="preencoded.png">    </p:cNvPr>
          <p:cNvPicPr>
            <a:picLocks noChangeAspect="1"/>
          </p:cNvPicPr>
          <p:nvPr/>
        </p:nvPicPr>
        <p:blipFill>
          <a:blip r:embed="rId7"/>
          <a:stretch>
            <a:fillRect/>
          </a:stretch>
        </p:blipFill>
        <p:spPr>
          <a:xfrm>
            <a:off x="0" y="0"/>
            <a:ext cx="18288000" cy="10287000"/>
          </a:xfrm>
          <a:prstGeom prst="rect">
            <a:avLst/>
          </a:prstGeom>
        </p:spPr>
      </p:pic>
      <p:sp>
        <p:nvSpPr>
          <p:cNvPr id="9" name="Text 0"/>
          <p:cNvSpPr txBox="1"/>
          <p:nvPr/>
        </p:nvSpPr>
        <p:spPr>
          <a:xfrm>
            <a:off x="10470100" y="698678"/>
            <a:ext cx="7134600" cy="2147400"/>
          </a:xfrm>
          <a:prstGeom prst="rect">
            <a:avLst/>
          </a:prstGeom>
          <a:noFill/>
          <a:ln/>
        </p:spPr>
        <p:txBody>
          <a:bodyPr wrap="square" lIns="0" tIns="0" rIns="0" bIns="0" rtlCol="0" anchor="ctr"/>
          <a:lstStyle/>
          <a:p>
            <a:pPr algn="l" indent="0" marL="0">
              <a:lnSpc>
                <a:spcPct val="100000"/>
              </a:lnSpc>
              <a:buNone/>
            </a:pPr>
            <a:r>
              <a:rPr lang="en-US" sz="5000" dirty="0">
                <a:solidFill>
                  <a:srgbClr val="000000"/>
                </a:solidFill>
                <a:latin typeface="Arial" pitchFamily="34" charset="0"/>
                <a:ea typeface="Arial" pitchFamily="34" charset="-122"/>
                <a:cs typeface="Arial" pitchFamily="34" charset="-120"/>
              </a:rPr>
              <a:t>Doctor and nurse: профессии помощи людям
</a:t>
            </a:r>
            <a:endParaRPr lang="en-US" sz="5000" dirty="0"/>
          </a:p>
        </p:txBody>
      </p:sp>
      <p:sp>
        <p:nvSpPr>
          <p:cNvPr id="10" name="Text 1"/>
          <p:cNvSpPr txBox="1"/>
          <p:nvPr/>
        </p:nvSpPr>
        <p:spPr>
          <a:xfrm>
            <a:off x="17560320"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6</a:t>
            </a:r>
            <a:endParaRPr lang="en-US" sz="2700" dirty="0"/>
          </a:p>
        </p:txBody>
      </p:sp>
      <p:sp>
        <p:nvSpPr>
          <p:cNvPr id="11" name="Text 2"/>
          <p:cNvSpPr txBox="1"/>
          <p:nvPr/>
        </p:nvSpPr>
        <p:spPr>
          <a:xfrm>
            <a:off x="10470100" y="3000788"/>
            <a:ext cx="7134600" cy="1137900"/>
          </a:xfrm>
          <a:prstGeom prst="rect">
            <a:avLst/>
          </a:prstGeom>
          <a:noFill/>
          <a:ln/>
        </p:spPr>
        <p:txBody>
          <a:bodyPr wrap="square" lIns="0" tIns="0" rIns="0" bIns="0" rtlCol="0" anchor="ctr"/>
          <a:lstStyle/>
          <a:p>
            <a:pPr algn="l" indent="0" marL="0">
              <a:lnSpc>
                <a:spcPct val="100000"/>
              </a:lnSpc>
              <a:buNone/>
            </a:pPr>
            <a:r>
              <a:rPr lang="en-US" sz="2092" dirty="0">
                <a:solidFill>
                  <a:srgbClr val="000000"/>
                </a:solidFill>
                <a:latin typeface="Arial" pitchFamily="34" charset="0"/>
                <a:ea typeface="Arial" pitchFamily="34" charset="-122"/>
                <a:cs typeface="Arial" pitchFamily="34" charset="-120"/>
              </a:rPr>
              <a:t>Doctor помогает лечить
</a:t>
            </a:r>
            <a:pPr algn="l" indent="0" marL="0">
              <a:lnSpc>
                <a:spcPct val="100000"/>
              </a:lnSpc>
              <a:buNone/>
            </a:pPr>
            <a:r>
              <a:rPr lang="en-US" sz="209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590" dirty="0">
                <a:solidFill>
                  <a:srgbClr val="000000"/>
                </a:solidFill>
                <a:latin typeface="Arial" pitchFamily="34" charset="0"/>
                <a:ea typeface="Arial" pitchFamily="34" charset="-122"/>
                <a:cs typeface="Arial" pitchFamily="34" charset="-120"/>
              </a:rPr>
              <a:t>Doctor examines patients, gives advice and prescribes treatment. Эта профессия связана с ответственностью, вниманием и умением спокойно принимать решения в важных ситуациях.
</a:t>
            </a:r>
            <a:endParaRPr lang="en-US" sz="2092" dirty="0"/>
          </a:p>
        </p:txBody>
      </p:sp>
      <p:sp>
        <p:nvSpPr>
          <p:cNvPr id="12" name="Text 3"/>
          <p:cNvSpPr txBox="1"/>
          <p:nvPr/>
        </p:nvSpPr>
        <p:spPr>
          <a:xfrm>
            <a:off x="10470000" y="4333381"/>
            <a:ext cx="7134600" cy="1137900"/>
          </a:xfrm>
          <a:prstGeom prst="rect">
            <a:avLst/>
          </a:prstGeom>
          <a:noFill/>
          <a:ln/>
        </p:spPr>
        <p:txBody>
          <a:bodyPr wrap="square" lIns="0" tIns="0" rIns="0" bIns="0" rtlCol="0" anchor="ctr"/>
          <a:lstStyle/>
          <a:p>
            <a:pPr algn="l" indent="0" marL="0">
              <a:lnSpc>
                <a:spcPct val="100000"/>
              </a:lnSpc>
              <a:buNone/>
            </a:pPr>
            <a:r>
              <a:rPr lang="en-US" sz="2092" dirty="0">
                <a:solidFill>
                  <a:srgbClr val="000000"/>
                </a:solidFill>
                <a:latin typeface="Arial" pitchFamily="34" charset="0"/>
                <a:ea typeface="Arial" pitchFamily="34" charset="-122"/>
                <a:cs typeface="Arial" pitchFamily="34" charset="-120"/>
              </a:rPr>
              <a:t>Nurse поддерживает лечение
</a:t>
            </a:r>
            <a:pPr algn="l" indent="0" marL="0">
              <a:lnSpc>
                <a:spcPct val="100000"/>
              </a:lnSpc>
              <a:buNone/>
            </a:pPr>
            <a:r>
              <a:rPr lang="en-US" sz="209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590" dirty="0">
                <a:solidFill>
                  <a:srgbClr val="000000"/>
                </a:solidFill>
                <a:latin typeface="Arial" pitchFamily="34" charset="0"/>
                <a:ea typeface="Arial" pitchFamily="34" charset="-122"/>
                <a:cs typeface="Arial" pitchFamily="34" charset="-120"/>
              </a:rPr>
              <a:t>Nurse helps patients, measures temperature and supports doctors. Это работа, где особенно важны забота, аккуратность и доброжелательное отношение к людям.
</a:t>
            </a:r>
            <a:endParaRPr lang="en-US" sz="2092" dirty="0"/>
          </a:p>
        </p:txBody>
      </p:sp>
      <p:sp>
        <p:nvSpPr>
          <p:cNvPr id="13" name="Text 4"/>
          <p:cNvSpPr txBox="1"/>
          <p:nvPr/>
        </p:nvSpPr>
        <p:spPr>
          <a:xfrm>
            <a:off x="10470000" y="5689884"/>
            <a:ext cx="7134600" cy="1137900"/>
          </a:xfrm>
          <a:prstGeom prst="rect">
            <a:avLst/>
          </a:prstGeom>
          <a:noFill/>
          <a:ln/>
        </p:spPr>
        <p:txBody>
          <a:bodyPr wrap="square" lIns="0" tIns="0" rIns="0" bIns="0" rtlCol="0" anchor="ctr"/>
          <a:lstStyle/>
          <a:p>
            <a:pPr algn="l" indent="0" marL="0">
              <a:lnSpc>
                <a:spcPct val="100000"/>
              </a:lnSpc>
              <a:buNone/>
            </a:pPr>
            <a:r>
              <a:rPr lang="en-US" sz="2092" dirty="0">
                <a:solidFill>
                  <a:srgbClr val="000000"/>
                </a:solidFill>
                <a:latin typeface="Arial" pitchFamily="34" charset="0"/>
                <a:ea typeface="Arial" pitchFamily="34" charset="-122"/>
                <a:cs typeface="Arial" pitchFamily="34" charset="-120"/>
              </a:rPr>
              <a:t>Полезные слова
</a:t>
            </a:r>
            <a:pPr algn="l" indent="0" marL="0">
              <a:lnSpc>
                <a:spcPct val="100000"/>
              </a:lnSpc>
              <a:buNone/>
            </a:pPr>
            <a:r>
              <a:rPr lang="en-US" sz="209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590" dirty="0">
                <a:solidFill>
                  <a:srgbClr val="000000"/>
                </a:solidFill>
                <a:latin typeface="Arial" pitchFamily="34" charset="0"/>
                <a:ea typeface="Arial" pitchFamily="34" charset="-122"/>
                <a:cs typeface="Arial" pitchFamily="34" charset="-120"/>
              </a:rPr>
              <a:t>Для этой темы особенно нужны hospital, patient, medicine, health и help. Эти слова часто встречаются вместе и помогают описывать работу врачей и медсестёр простыми фразами.
</a:t>
            </a:r>
            <a:endParaRPr lang="en-US" sz="2092" dirty="0"/>
          </a:p>
        </p:txBody>
      </p:sp>
      <p:sp>
        <p:nvSpPr>
          <p:cNvPr id="14" name="Text 5"/>
          <p:cNvSpPr txBox="1"/>
          <p:nvPr/>
        </p:nvSpPr>
        <p:spPr>
          <a:xfrm>
            <a:off x="10470000" y="7033299"/>
            <a:ext cx="7134600" cy="1137900"/>
          </a:xfrm>
          <a:prstGeom prst="rect">
            <a:avLst/>
          </a:prstGeom>
          <a:noFill/>
          <a:ln/>
        </p:spPr>
        <p:txBody>
          <a:bodyPr wrap="square" lIns="0" tIns="0" rIns="0" bIns="0" rtlCol="0" anchor="ctr"/>
          <a:lstStyle/>
          <a:p>
            <a:pPr algn="l" indent="0" marL="0">
              <a:lnSpc>
                <a:spcPct val="100000"/>
              </a:lnSpc>
              <a:buNone/>
            </a:pPr>
            <a:r>
              <a:rPr lang="en-US" sz="2092" dirty="0">
                <a:solidFill>
                  <a:srgbClr val="000000"/>
                </a:solidFill>
                <a:latin typeface="Arial" pitchFamily="34" charset="0"/>
                <a:ea typeface="Arial" pitchFamily="34" charset="-122"/>
                <a:cs typeface="Arial" pitchFamily="34" charset="-120"/>
              </a:rPr>
              <a:t>Простые модели предложений
</a:t>
            </a:r>
            <a:pPr algn="l" indent="0" marL="0">
              <a:lnSpc>
                <a:spcPct val="100000"/>
              </a:lnSpc>
              <a:buNone/>
            </a:pPr>
            <a:r>
              <a:rPr lang="en-US" sz="209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590" dirty="0">
                <a:solidFill>
                  <a:srgbClr val="000000"/>
                </a:solidFill>
                <a:latin typeface="Arial" pitchFamily="34" charset="0"/>
                <a:ea typeface="Arial" pitchFamily="34" charset="-122"/>
                <a:cs typeface="Arial" pitchFamily="34" charset="-120"/>
              </a:rPr>
              <a:t>A doctor works in a hospital. A nurse is kind and careful. Такие предложения удобны для устного ответа, потому что они короткие и легко запоминаются.
</a:t>
            </a:r>
            <a:endParaRPr lang="en-US" sz="2092" dirty="0"/>
          </a:p>
        </p:txBody>
      </p:sp>
      <p:sp>
        <p:nvSpPr>
          <p:cNvPr id="15" name="Text 6"/>
          <p:cNvSpPr txBox="1"/>
          <p:nvPr/>
        </p:nvSpPr>
        <p:spPr>
          <a:xfrm>
            <a:off x="10470000" y="8347493"/>
            <a:ext cx="7134600" cy="1137900"/>
          </a:xfrm>
          <a:prstGeom prst="rect">
            <a:avLst/>
          </a:prstGeom>
          <a:noFill/>
          <a:ln/>
        </p:spPr>
        <p:txBody>
          <a:bodyPr wrap="square" lIns="0" tIns="0" rIns="0" bIns="0" rtlCol="0" anchor="ctr"/>
          <a:lstStyle/>
          <a:p>
            <a:pPr algn="l" indent="0" marL="0">
              <a:lnSpc>
                <a:spcPct val="100000"/>
              </a:lnSpc>
              <a:buNone/>
            </a:pPr>
            <a:r>
              <a:rPr lang="en-US" sz="2092" dirty="0">
                <a:solidFill>
                  <a:srgbClr val="000000"/>
                </a:solidFill>
                <a:latin typeface="Arial" pitchFamily="34" charset="0"/>
                <a:ea typeface="Arial" pitchFamily="34" charset="-122"/>
                <a:cs typeface="Arial" pitchFamily="34" charset="-120"/>
              </a:rPr>
              <a:t>Какие качества важны
</a:t>
            </a:r>
            <a:pPr algn="l" indent="0" marL="0">
              <a:lnSpc>
                <a:spcPct val="100000"/>
              </a:lnSpc>
              <a:buNone/>
            </a:pPr>
            <a:r>
              <a:rPr lang="en-US" sz="209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590" dirty="0">
                <a:solidFill>
                  <a:srgbClr val="000000"/>
                </a:solidFill>
                <a:latin typeface="Arial" pitchFamily="34" charset="0"/>
                <a:ea typeface="Arial" pitchFamily="34" charset="-122"/>
                <a:cs typeface="Arial" pitchFamily="34" charset="-120"/>
              </a:rPr>
              <a:t>These jobs need responsibility and calm behavior. В профессиях, связанных со здоровьем, важно действовать внимательно, не спешить и уметь поддерживать человека в трудный момент.
</a:t>
            </a:r>
            <a:endParaRPr lang="en-US" sz="2092"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E4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7308950" y="2756271"/>
            <a:ext cx="9453600" cy="5262583"/>
          </a:xfrm>
          <a:prstGeom prst="rect">
            <a:avLst/>
          </a:prstGeom>
        </p:spPr>
      </p:pic>
      <p:sp>
        <p:nvSpPr>
          <p:cNvPr id="6" name="Text 0"/>
          <p:cNvSpPr txBox="1"/>
          <p:nvPr/>
        </p:nvSpPr>
        <p:spPr>
          <a:xfrm>
            <a:off x="1461100" y="2888875"/>
            <a:ext cx="4800600" cy="5264100"/>
          </a:xfrm>
          <a:prstGeom prst="rect">
            <a:avLst/>
          </a:prstGeom>
          <a:noFill/>
          <a:ln/>
        </p:spPr>
        <p:txBody>
          <a:bodyPr wrap="square" lIns="0" tIns="0" rIns="0" bIns="0" rtlCol="0" anchor="ctr"/>
          <a:lstStyle/>
          <a:p>
            <a:pPr algn="l" indent="0" marL="0">
              <a:lnSpc>
                <a:spcPct val="150041"/>
              </a:lnSpc>
              <a:buNone/>
            </a:pPr>
            <a:r>
              <a:rPr lang="en-US" sz="2388" dirty="0">
                <a:solidFill>
                  <a:srgbClr val="000000"/>
                </a:solidFill>
                <a:latin typeface="Arial" pitchFamily="34" charset="0"/>
                <a:ea typeface="Arial" pitchFamily="34" charset="-122"/>
                <a:cs typeface="Arial" pitchFamily="34" charset="-120"/>
              </a:rPr>
              <a:t>Одни качества встречаются почти везде, поэтому их стоит учить вместе с профессиями. Это помогает строить более точные и естественные описания людей.
</a:t>
            </a:r>
            <a:pPr algn="l" indent="0" marL="0">
              <a:lnSpc>
                <a:spcPct val="150041"/>
              </a:lnSpc>
              <a:buNone/>
            </a:pPr>
            <a:r>
              <a:rPr lang="en-US" sz="2388"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388" dirty="0">
                <a:solidFill>
                  <a:srgbClr val="000000"/>
                </a:solidFill>
                <a:latin typeface="Arial" pitchFamily="34" charset="0"/>
                <a:ea typeface="Arial" pitchFamily="34" charset="-122"/>
                <a:cs typeface="Arial" pitchFamily="34" charset="-120"/>
              </a:rPr>
              <a:t>Responsibility и communication важны для большинства профессий; patience, teamwork и attention to detail усиливаются в зависимости от роли.
</a:t>
            </a:r>
            <a:endParaRPr lang="en-US" sz="2388" dirty="0"/>
          </a:p>
        </p:txBody>
      </p:sp>
      <p:sp>
        <p:nvSpPr>
          <p:cNvPr id="7" name="Text 1"/>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FFFFFF"/>
                </a:solidFill>
                <a:latin typeface="Arial" pitchFamily="34" charset="0"/>
                <a:ea typeface="Arial" pitchFamily="34" charset="-122"/>
                <a:cs typeface="Arial" pitchFamily="34" charset="-120"/>
              </a:rPr>
              <a:t>7</a:t>
            </a:r>
            <a:endParaRPr lang="en-US" sz="2700" dirty="0"/>
          </a:p>
        </p:txBody>
      </p:sp>
      <p:sp>
        <p:nvSpPr>
          <p:cNvPr id="8" name="Text 2"/>
          <p:cNvSpPr txBox="1"/>
          <p:nvPr/>
        </p:nvSpPr>
        <p:spPr>
          <a:xfrm>
            <a:off x="1092450" y="438150"/>
            <a:ext cx="16103100" cy="1600200"/>
          </a:xfrm>
          <a:prstGeom prst="rect">
            <a:avLst/>
          </a:prstGeom>
          <a:noFill/>
          <a:ln/>
        </p:spPr>
        <p:txBody>
          <a:bodyPr wrap="square" lIns="0" tIns="0" rIns="0" bIns="0" rtlCol="0" anchor="ctr"/>
          <a:lstStyle/>
          <a:p>
            <a:pPr algn="ctr" indent="0" marL="0">
              <a:lnSpc>
                <a:spcPct val="100000"/>
              </a:lnSpc>
              <a:buNone/>
            </a:pPr>
            <a:r>
              <a:rPr lang="en-US" sz="5000" dirty="0">
                <a:solidFill>
                  <a:srgbClr val="000000"/>
                </a:solidFill>
                <a:latin typeface="Arial" pitchFamily="34" charset="0"/>
                <a:ea typeface="Arial" pitchFamily="34" charset="-122"/>
                <a:cs typeface="Arial" pitchFamily="34" charset="-120"/>
              </a:rPr>
              <a:t>Какие качества нужны в разных профессиях
</a:t>
            </a:r>
            <a:endParaRPr lang="en-US" sz="5000" dirty="0"/>
          </a:p>
        </p:txBody>
      </p:sp>
      <p:sp>
        <p:nvSpPr>
          <p:cNvPr id="9" name="Text 3"/>
          <p:cNvSpPr txBox="1"/>
          <p:nvPr/>
        </p:nvSpPr>
        <p:spPr>
          <a:xfrm>
            <a:off x="7811749" y="8183125"/>
            <a:ext cx="8950800" cy="277200"/>
          </a:xfrm>
          <a:prstGeom prst="rect">
            <a:avLst/>
          </a:prstGeom>
          <a:noFill/>
          <a:ln/>
        </p:spPr>
        <p:txBody>
          <a:bodyPr wrap="square" lIns="0" tIns="0" rIns="0" bIns="0" rtlCol="0" anchor="t"/>
          <a:lstStyle/>
          <a:p>
            <a:pPr algn="r" indent="0" marL="0">
              <a:lnSpc>
                <a:spcPct val="150041"/>
              </a:lnSpc>
              <a:buNone/>
            </a:pPr>
            <a:r>
              <a:rPr lang="en-US" sz="1454" i="1" dirty="0">
                <a:solidFill>
                  <a:srgbClr val="2A3E5C"/>
                </a:solidFill>
                <a:latin typeface="Arial" pitchFamily="34" charset="0"/>
                <a:ea typeface="Arial" pitchFamily="34" charset="-122"/>
                <a:cs typeface="Arial" pitchFamily="34" charset="-120"/>
              </a:rPr>
              <a:t>Обобщение учебных характеристик профессий для уровня 6 класса.
</a:t>
            </a:r>
            <a:endParaRPr lang="en-US" sz="1454"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855991" y="973064"/>
            <a:ext cx="10121400" cy="8340871"/>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sp>
        <p:nvSpPr>
          <p:cNvPr id="5" name="Text 0"/>
          <p:cNvSpPr txBox="1"/>
          <p:nvPr/>
        </p:nvSpPr>
        <p:spPr>
          <a:xfrm>
            <a:off x="421200" y="777850"/>
            <a:ext cx="6723600" cy="8342700"/>
          </a:xfrm>
          <a:prstGeom prst="rect">
            <a:avLst/>
          </a:prstGeom>
          <a:noFill/>
          <a:ln/>
        </p:spPr>
        <p:txBody>
          <a:bodyPr wrap="square" lIns="0" tIns="0" rIns="0" bIns="0" rtlCol="0" anchor="ctr"/>
          <a:lstStyle/>
          <a:p>
            <a:pPr algn="l" indent="0" marL="0">
              <a:lnSpc>
                <a:spcPct val="120000"/>
              </a:lnSpc>
              <a:buNone/>
            </a:pPr>
            <a:r>
              <a:rPr lang="en-US" sz="5000" dirty="0">
                <a:solidFill>
                  <a:srgbClr val="000000"/>
                </a:solidFill>
                <a:latin typeface="Arial" pitchFamily="34" charset="0"/>
                <a:ea typeface="Arial" pitchFamily="34" charset="-122"/>
                <a:cs typeface="Arial" pitchFamily="34" charset="-120"/>
              </a:rPr>
              <a:t>Как рассказать о профессии на английском
</a:t>
            </a:r>
            <a:pPr algn="l" indent="0" marL="0">
              <a:lnSpc>
                <a:spcPct val="120000"/>
              </a:lnSpc>
              <a:buNone/>
            </a:pPr>
            <a:r>
              <a:rPr lang="en-US" sz="3200" dirty="0">
                <a:solidFill>
                  <a:srgbClr val="2A3E5C"/>
                </a:solidFill>
                <a:latin typeface="Arial" pitchFamily="34" charset="0"/>
                <a:ea typeface="Arial" pitchFamily="34" charset="-122"/>
                <a:cs typeface="Arial" pitchFamily="34" charset="-120"/>
              </a:rPr>
              <a:t>
</a:t>
            </a:r>
            <a:pPr algn="l" indent="0" marL="0">
              <a:lnSpc>
                <a:spcPct val="150041"/>
              </a:lnSpc>
              <a:buNone/>
            </a:pPr>
            <a:r>
              <a:rPr lang="en-US" sz="2800" dirty="0">
                <a:solidFill>
                  <a:srgbClr val="000000"/>
                </a:solidFill>
                <a:latin typeface="Arial" pitchFamily="34" charset="0"/>
                <a:ea typeface="Arial" pitchFamily="34" charset="-122"/>
                <a:cs typeface="Arial" pitchFamily="34" charset="-120"/>
              </a:rPr>
              <a:t>Последовательность шагов для короткого монолога и диалога по теме professions.
</a:t>
            </a:r>
            <a:endParaRPr lang="en-US" sz="5000" dirty="0"/>
          </a:p>
        </p:txBody>
      </p:sp>
      <p:sp>
        <p:nvSpPr>
          <p:cNvPr id="6" name="Text 1"/>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8</a:t>
            </a:r>
            <a:endParaRPr lang="en-US" sz="2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CCD8B3"/>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490800" y="2977081"/>
            <a:ext cx="711300" cy="711300"/>
          </a:xfrm>
          <a:prstGeom prst="rect">
            <a:avLst/>
          </a:prstGeom>
        </p:spPr>
      </p:pic>
      <p:pic>
        <p:nvPicPr>
          <p:cNvPr id="4" name="Image 2" descr="preencoded.png">    </p:cNvPr>
          <p:cNvPicPr>
            <a:picLocks noChangeAspect="1"/>
          </p:cNvPicPr>
          <p:nvPr/>
        </p:nvPicPr>
        <p:blipFill>
          <a:blip r:embed="rId3"/>
          <a:stretch>
            <a:fillRect/>
          </a:stretch>
        </p:blipFill>
        <p:spPr>
          <a:xfrm>
            <a:off x="3979950" y="3031411"/>
            <a:ext cx="753300" cy="602640"/>
          </a:xfrm>
          <a:prstGeom prst="rect">
            <a:avLst/>
          </a:prstGeom>
        </p:spPr>
      </p:pic>
      <p:pic>
        <p:nvPicPr>
          <p:cNvPr id="5" name="Image 3" descr="preencoded.png">    </p:cNvPr>
          <p:cNvPicPr>
            <a:picLocks noChangeAspect="1"/>
          </p:cNvPicPr>
          <p:nvPr/>
        </p:nvPicPr>
        <p:blipFill>
          <a:blip r:embed="rId4"/>
          <a:stretch>
            <a:fillRect/>
          </a:stretch>
        </p:blipFill>
        <p:spPr>
          <a:xfrm>
            <a:off x="7490100" y="3031411"/>
            <a:ext cx="753300" cy="602640"/>
          </a:xfrm>
          <a:prstGeom prst="rect">
            <a:avLst/>
          </a:prstGeom>
        </p:spPr>
      </p:pic>
      <p:pic>
        <p:nvPicPr>
          <p:cNvPr id="6" name="Image 4" descr="preencoded.png">    </p:cNvPr>
          <p:cNvPicPr>
            <a:picLocks noChangeAspect="1"/>
          </p:cNvPicPr>
          <p:nvPr/>
        </p:nvPicPr>
        <p:blipFill>
          <a:blip r:embed="rId5"/>
          <a:stretch>
            <a:fillRect/>
          </a:stretch>
        </p:blipFill>
        <p:spPr>
          <a:xfrm>
            <a:off x="11021250" y="2977081"/>
            <a:ext cx="711300" cy="711300"/>
          </a:xfrm>
          <a:prstGeom prst="rect">
            <a:avLst/>
          </a:prstGeom>
        </p:spPr>
      </p:pic>
      <p:pic>
        <p:nvPicPr>
          <p:cNvPr id="7" name="Image 5" descr="preencoded.png">    </p:cNvPr>
          <p:cNvPicPr>
            <a:picLocks noChangeAspect="1"/>
          </p:cNvPicPr>
          <p:nvPr/>
        </p:nvPicPr>
        <p:blipFill>
          <a:blip r:embed="rId6"/>
          <a:stretch>
            <a:fillRect/>
          </a:stretch>
        </p:blipFill>
        <p:spPr>
          <a:xfrm>
            <a:off x="14531400" y="2977081"/>
            <a:ext cx="711300" cy="711300"/>
          </a:xfrm>
          <a:prstGeom prst="rect">
            <a:avLst/>
          </a:prstGeom>
        </p:spPr>
      </p:pic>
      <p:sp>
        <p:nvSpPr>
          <p:cNvPr id="8" name="Text 0"/>
          <p:cNvSpPr txBox="1"/>
          <p:nvPr/>
        </p:nvSpPr>
        <p:spPr>
          <a:xfrm>
            <a:off x="2207850" y="791650"/>
            <a:ext cx="13872300" cy="1623600"/>
          </a:xfrm>
          <a:prstGeom prst="rect">
            <a:avLst/>
          </a:prstGeom>
          <a:noFill/>
          <a:ln/>
        </p:spPr>
        <p:txBody>
          <a:bodyPr wrap="square" lIns="0" tIns="0" rIns="0" bIns="0" rtlCol="0" anchor="ctr"/>
          <a:lstStyle/>
          <a:p>
            <a:pPr algn="ctr" indent="0" marL="0">
              <a:lnSpc>
                <a:spcPct val="100000"/>
              </a:lnSpc>
              <a:buNone/>
            </a:pPr>
            <a:r>
              <a:rPr lang="en-US" sz="5000" dirty="0">
                <a:solidFill>
                  <a:srgbClr val="000000"/>
                </a:solidFill>
                <a:latin typeface="Arial" pitchFamily="34" charset="0"/>
                <a:ea typeface="Arial" pitchFamily="34" charset="-122"/>
                <a:cs typeface="Arial" pitchFamily="34" charset="-120"/>
              </a:rPr>
              <a:t>Глаголы, которые часто используются с профессиями
</a:t>
            </a:r>
            <a:endParaRPr lang="en-US" sz="5000" dirty="0"/>
          </a:p>
        </p:txBody>
      </p:sp>
      <p:sp>
        <p:nvSpPr>
          <p:cNvPr id="9" name="Text 1"/>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9</a:t>
            </a:r>
            <a:endParaRPr lang="en-US" sz="2700" dirty="0"/>
          </a:p>
        </p:txBody>
      </p:sp>
      <p:sp>
        <p:nvSpPr>
          <p:cNvPr id="10" name="Text 2"/>
          <p:cNvSpPr txBox="1"/>
          <p:nvPr/>
        </p:nvSpPr>
        <p:spPr>
          <a:xfrm>
            <a:off x="469800" y="3796088"/>
            <a:ext cx="3307800" cy="1069800"/>
          </a:xfrm>
          <a:prstGeom prst="rect">
            <a:avLst/>
          </a:prstGeom>
          <a:noFill/>
          <a:ln/>
        </p:spPr>
        <p:txBody>
          <a:bodyPr wrap="square" lIns="0" tIns="0" rIns="0" bIns="0" rtlCol="0" anchor="ctr"/>
          <a:lstStyle/>
          <a:p>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Work
</a:t>
            </a:r>
            <a:endParaRPr lang="en-US" sz="2800" dirty="0"/>
          </a:p>
        </p:txBody>
      </p:sp>
      <p:sp>
        <p:nvSpPr>
          <p:cNvPr id="11" name="Text 3"/>
          <p:cNvSpPr txBox="1"/>
          <p:nvPr/>
        </p:nvSpPr>
        <p:spPr>
          <a:xfrm>
            <a:off x="469800" y="5123263"/>
            <a:ext cx="3307800" cy="3922800"/>
          </a:xfrm>
          <a:prstGeom prst="rect">
            <a:avLst/>
          </a:prstGeom>
          <a:noFill/>
          <a:ln/>
        </p:spPr>
        <p:txBody>
          <a:bodyPr wrap="square" lIns="0" tIns="0" rIns="0" bIns="0" rtlCol="0" anchor="t"/>
          <a:lstStyle/>
          <a:p>
            <a:pPr algn="l" indent="0" marL="0">
              <a:lnSpc>
                <a:spcPct val="90000"/>
              </a:lnSpc>
              <a:buNone/>
            </a:pPr>
            <a:r>
              <a:rPr lang="en-US" sz="2400" dirty="0">
                <a:solidFill>
                  <a:srgbClr val="000000"/>
                </a:solidFill>
                <a:latin typeface="Arial" pitchFamily="34" charset="0"/>
                <a:ea typeface="Arial" pitchFamily="34" charset="-122"/>
                <a:cs typeface="Arial" pitchFamily="34" charset="-120"/>
              </a:rPr>
              <a:t>Глагол work помогает сказать, где и как человек занят: a teacher works at school, a doctor works in a hospital. Он связывает профессию с реальной жизнью и местом работы.
</a:t>
            </a:r>
            <a:endParaRPr lang="en-US" sz="2400" dirty="0"/>
          </a:p>
        </p:txBody>
      </p:sp>
      <p:sp>
        <p:nvSpPr>
          <p:cNvPr id="12" name="Text 4"/>
          <p:cNvSpPr txBox="1"/>
          <p:nvPr/>
        </p:nvSpPr>
        <p:spPr>
          <a:xfrm>
            <a:off x="3979950" y="3796088"/>
            <a:ext cx="3307800" cy="1069800"/>
          </a:xfrm>
          <a:prstGeom prst="rect">
            <a:avLst/>
          </a:prstGeom>
          <a:noFill/>
          <a:ln/>
        </p:spPr>
        <p:txBody>
          <a:bodyPr wrap="square" lIns="0" tIns="0" rIns="0" bIns="0" rtlCol="0" anchor="ctr"/>
          <a:lstStyle/>
          <a:p>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Help
</a:t>
            </a:r>
            <a:endParaRPr lang="en-US" sz="2800" dirty="0"/>
          </a:p>
        </p:txBody>
      </p:sp>
      <p:sp>
        <p:nvSpPr>
          <p:cNvPr id="13" name="Text 5"/>
          <p:cNvSpPr txBox="1"/>
          <p:nvPr/>
        </p:nvSpPr>
        <p:spPr>
          <a:xfrm>
            <a:off x="3979950" y="5123263"/>
            <a:ext cx="3307800" cy="3922800"/>
          </a:xfrm>
          <a:prstGeom prst="rect">
            <a:avLst/>
          </a:prstGeom>
          <a:noFill/>
          <a:ln/>
        </p:spPr>
        <p:txBody>
          <a:bodyPr wrap="square" lIns="0" tIns="0" rIns="0" bIns="0" rtlCol="0" anchor="t"/>
          <a:lstStyle/>
          <a:p>
            <a:pPr algn="l" indent="0" marL="0">
              <a:lnSpc>
                <a:spcPct val="90000"/>
              </a:lnSpc>
              <a:buNone/>
            </a:pPr>
            <a:r>
              <a:rPr lang="en-US" sz="2400" dirty="0">
                <a:solidFill>
                  <a:srgbClr val="000000"/>
                </a:solidFill>
                <a:latin typeface="Arial" pitchFamily="34" charset="0"/>
                <a:ea typeface="Arial" pitchFamily="34" charset="-122"/>
                <a:cs typeface="Arial" pitchFamily="34" charset="-120"/>
              </a:rPr>
              <a:t>Help часто встречается в описаниях профессий, связанных с людьми и заботой. A nurse helps patients, a vet helps animals, a shop assistant helps customers choose things.
</a:t>
            </a:r>
            <a:endParaRPr lang="en-US" sz="2400" dirty="0"/>
          </a:p>
        </p:txBody>
      </p:sp>
      <p:sp>
        <p:nvSpPr>
          <p:cNvPr id="14" name="Text 6"/>
          <p:cNvSpPr txBox="1"/>
          <p:nvPr/>
        </p:nvSpPr>
        <p:spPr>
          <a:xfrm>
            <a:off x="7490100" y="3796088"/>
            <a:ext cx="3307800" cy="1069800"/>
          </a:xfrm>
          <a:prstGeom prst="rect">
            <a:avLst/>
          </a:prstGeom>
          <a:noFill/>
          <a:ln/>
        </p:spPr>
        <p:txBody>
          <a:bodyPr wrap="square" lIns="0" tIns="0" rIns="0" bIns="0" rtlCol="0" anchor="ctr"/>
          <a:lstStyle/>
          <a:p>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Teach
</a:t>
            </a:r>
            <a:endParaRPr lang="en-US" sz="2800" dirty="0"/>
          </a:p>
        </p:txBody>
      </p:sp>
      <p:sp>
        <p:nvSpPr>
          <p:cNvPr id="15" name="Text 7"/>
          <p:cNvSpPr txBox="1"/>
          <p:nvPr/>
        </p:nvSpPr>
        <p:spPr>
          <a:xfrm>
            <a:off x="7490100" y="5123263"/>
            <a:ext cx="3307800" cy="3922800"/>
          </a:xfrm>
          <a:prstGeom prst="rect">
            <a:avLst/>
          </a:prstGeom>
          <a:noFill/>
          <a:ln/>
        </p:spPr>
        <p:txBody>
          <a:bodyPr wrap="square" lIns="0" tIns="0" rIns="0" bIns="0" rtlCol="0" anchor="t"/>
          <a:lstStyle/>
          <a:p>
            <a:pPr algn="l" indent="0" marL="0">
              <a:lnSpc>
                <a:spcPct val="90000"/>
              </a:lnSpc>
              <a:buNone/>
            </a:pPr>
            <a:r>
              <a:rPr lang="en-US" sz="2400" dirty="0">
                <a:solidFill>
                  <a:srgbClr val="000000"/>
                </a:solidFill>
                <a:latin typeface="Arial" pitchFamily="34" charset="0"/>
                <a:ea typeface="Arial" pitchFamily="34" charset="-122"/>
                <a:cs typeface="Arial" pitchFamily="34" charset="-120"/>
              </a:rPr>
              <a:t>Teach показывает обучение и передачу знаний. Teachers teach students, explain new words and check homework. Это один из самых полезных глаголов для школьной темы.
</a:t>
            </a:r>
            <a:endParaRPr lang="en-US" sz="2400" dirty="0"/>
          </a:p>
        </p:txBody>
      </p:sp>
      <p:sp>
        <p:nvSpPr>
          <p:cNvPr id="16" name="Text 8"/>
          <p:cNvSpPr txBox="1"/>
          <p:nvPr/>
        </p:nvSpPr>
        <p:spPr>
          <a:xfrm>
            <a:off x="11000250" y="3796088"/>
            <a:ext cx="3307800" cy="1069800"/>
          </a:xfrm>
          <a:prstGeom prst="rect">
            <a:avLst/>
          </a:prstGeom>
          <a:noFill/>
          <a:ln/>
        </p:spPr>
        <p:txBody>
          <a:bodyPr wrap="square" lIns="0" tIns="0" rIns="0" bIns="0" rtlCol="0" anchor="ctr"/>
          <a:lstStyle/>
          <a:p>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Repair и build
</a:t>
            </a:r>
            <a:endParaRPr lang="en-US" sz="2800" dirty="0"/>
          </a:p>
        </p:txBody>
      </p:sp>
      <p:sp>
        <p:nvSpPr>
          <p:cNvPr id="17" name="Text 9"/>
          <p:cNvSpPr txBox="1"/>
          <p:nvPr/>
        </p:nvSpPr>
        <p:spPr>
          <a:xfrm>
            <a:off x="11000250" y="5123263"/>
            <a:ext cx="3307800" cy="3922800"/>
          </a:xfrm>
          <a:prstGeom prst="rect">
            <a:avLst/>
          </a:prstGeom>
          <a:noFill/>
          <a:ln/>
        </p:spPr>
        <p:txBody>
          <a:bodyPr wrap="square" lIns="0" tIns="0" rIns="0" bIns="0" rtlCol="0" anchor="t"/>
          <a:lstStyle/>
          <a:p>
            <a:pPr algn="l" indent="0" marL="0">
              <a:lnSpc>
                <a:spcPct val="90000"/>
              </a:lnSpc>
              <a:buNone/>
            </a:pPr>
            <a:r>
              <a:rPr lang="en-US" sz="2400" dirty="0">
                <a:solidFill>
                  <a:srgbClr val="000000"/>
                </a:solidFill>
                <a:latin typeface="Arial" pitchFamily="34" charset="0"/>
                <a:ea typeface="Arial" pitchFamily="34" charset="-122"/>
                <a:cs typeface="Arial" pitchFamily="34" charset="-120"/>
              </a:rPr>
              <a:t>Repair и build подходят для профессий, связанных с техникой и созданием. A mechanic repairs cars, and a builder builds houses. Так легче различать действия разных специалистов.
</a:t>
            </a:r>
            <a:endParaRPr lang="en-US" sz="2400" dirty="0"/>
          </a:p>
        </p:txBody>
      </p:sp>
      <p:sp>
        <p:nvSpPr>
          <p:cNvPr id="18" name="Text 10"/>
          <p:cNvSpPr txBox="1"/>
          <p:nvPr/>
        </p:nvSpPr>
        <p:spPr>
          <a:xfrm>
            <a:off x="14510400" y="3796088"/>
            <a:ext cx="3307800" cy="1069800"/>
          </a:xfrm>
          <a:prstGeom prst="rect">
            <a:avLst/>
          </a:prstGeom>
          <a:noFill/>
          <a:ln/>
        </p:spPr>
        <p:txBody>
          <a:bodyPr wrap="square" lIns="0" tIns="0" rIns="0" bIns="0" rtlCol="0" anchor="ctr"/>
          <a:lstStyle/>
          <a:p>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Drive, fly, cook
</a:t>
            </a:r>
            <a:endParaRPr lang="en-US" sz="2800" dirty="0"/>
          </a:p>
        </p:txBody>
      </p:sp>
      <p:sp>
        <p:nvSpPr>
          <p:cNvPr id="19" name="Text 11"/>
          <p:cNvSpPr txBox="1"/>
          <p:nvPr/>
        </p:nvSpPr>
        <p:spPr>
          <a:xfrm>
            <a:off x="14510400" y="5123263"/>
            <a:ext cx="3307800" cy="3922800"/>
          </a:xfrm>
          <a:prstGeom prst="rect">
            <a:avLst/>
          </a:prstGeom>
          <a:noFill/>
          <a:ln/>
        </p:spPr>
        <p:txBody>
          <a:bodyPr wrap="square" lIns="0" tIns="0" rIns="0" bIns="0" rtlCol="0" anchor="t"/>
          <a:lstStyle/>
          <a:p>
            <a:pPr algn="l" indent="0" marL="0">
              <a:lnSpc>
                <a:spcPct val="90000"/>
              </a:lnSpc>
              <a:buNone/>
            </a:pPr>
            <a:r>
              <a:rPr lang="en-US" sz="2400" dirty="0">
                <a:solidFill>
                  <a:srgbClr val="000000"/>
                </a:solidFill>
                <a:latin typeface="Arial" pitchFamily="34" charset="0"/>
                <a:ea typeface="Arial" pitchFamily="34" charset="-122"/>
                <a:cs typeface="Arial" pitchFamily="34" charset="-120"/>
              </a:rPr>
              <a:t>Эти глаголы сразу показывают действие профессии: a driver drives a bus, a pilot flies a plane, a cook cooks food. Модель subject + verb + object делает предложение понятным.
</a:t>
            </a: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A1E2E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980784" y="2400"/>
            <a:ext cx="8304081" cy="102822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pic>
        <p:nvPicPr>
          <p:cNvPr id="8" name="Image 6" descr="preencoded.png">    </p:cNvPr>
          <p:cNvPicPr>
            <a:picLocks noChangeAspect="1"/>
          </p:cNvPicPr>
          <p:nvPr/>
        </p:nvPicPr>
        <p:blipFill>
          <a:blip r:embed="rId7"/>
          <a:stretch>
            <a:fillRect/>
          </a:stretch>
        </p:blipFill>
        <p:spPr>
          <a:xfrm>
            <a:off x="0" y="0"/>
            <a:ext cx="18288000" cy="10287000"/>
          </a:xfrm>
          <a:prstGeom prst="rect">
            <a:avLst/>
          </a:prstGeom>
        </p:spPr>
      </p:pic>
      <p:pic>
        <p:nvPicPr>
          <p:cNvPr id="9" name="Image 7" descr="preencoded.png">    </p:cNvPr>
          <p:cNvPicPr>
            <a:picLocks noChangeAspect="1"/>
          </p:cNvPicPr>
          <p:nvPr/>
        </p:nvPicPr>
        <p:blipFill>
          <a:blip r:embed="rId8"/>
          <a:stretch>
            <a:fillRect/>
          </a:stretch>
        </p:blipFill>
        <p:spPr>
          <a:xfrm>
            <a:off x="0" y="0"/>
            <a:ext cx="18288000" cy="10287000"/>
          </a:xfrm>
          <a:prstGeom prst="rect">
            <a:avLst/>
          </a:prstGeom>
        </p:spPr>
      </p:pic>
      <p:sp>
        <p:nvSpPr>
          <p:cNvPr id="10" name="Text 0"/>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10</a:t>
            </a:r>
            <a:endParaRPr lang="en-US" sz="2700" dirty="0"/>
          </a:p>
        </p:txBody>
      </p:sp>
      <p:sp>
        <p:nvSpPr>
          <p:cNvPr id="11" name="Text 1"/>
          <p:cNvSpPr txBox="1"/>
          <p:nvPr/>
        </p:nvSpPr>
        <p:spPr>
          <a:xfrm>
            <a:off x="683400" y="1548575"/>
            <a:ext cx="8360400" cy="1919100"/>
          </a:xfrm>
          <a:prstGeom prst="rect">
            <a:avLst/>
          </a:prstGeom>
          <a:noFill/>
          <a:ln/>
        </p:spPr>
        <p:txBody>
          <a:bodyPr wrap="square" lIns="0" tIns="0" rIns="0" bIns="0" rtlCol="0" anchor="ctr"/>
          <a:lstStyle/>
          <a:p>
            <a:pPr algn="l" indent="0" marL="0">
              <a:lnSpc>
                <a:spcPct val="100000"/>
              </a:lnSpc>
              <a:buNone/>
            </a:pPr>
            <a:r>
              <a:rPr lang="en-US" sz="5000" dirty="0">
                <a:solidFill>
                  <a:srgbClr val="000000"/>
                </a:solidFill>
                <a:latin typeface="Arial" pitchFamily="34" charset="0"/>
                <a:ea typeface="Arial" pitchFamily="34" charset="-122"/>
                <a:cs typeface="Arial" pitchFamily="34" charset="-120"/>
              </a:rPr>
              <a:t>Jobs connected with transport and machines
</a:t>
            </a:r>
            <a:endParaRPr lang="en-US" sz="5000" dirty="0"/>
          </a:p>
        </p:txBody>
      </p:sp>
      <p:sp>
        <p:nvSpPr>
          <p:cNvPr id="12" name="Text 2"/>
          <p:cNvSpPr txBox="1"/>
          <p:nvPr/>
        </p:nvSpPr>
        <p:spPr>
          <a:xfrm>
            <a:off x="683400" y="3732400"/>
            <a:ext cx="8740800" cy="1065300"/>
          </a:xfrm>
          <a:prstGeom prst="rect">
            <a:avLst/>
          </a:prstGeom>
          <a:noFill/>
          <a:ln/>
        </p:spPr>
        <p:txBody>
          <a:bodyPr wrap="square" lIns="0" tIns="0" rIns="0" bIns="0" rtlCol="0" anchor="ctr"/>
          <a:lstStyle/>
          <a:p>
            <a:pPr algn="l" indent="0" marL="0">
              <a:lnSpc>
                <a:spcPct val="100000"/>
              </a:lnSpc>
              <a:buNone/>
            </a:pPr>
            <a:r>
              <a:rPr lang="en-US" sz="2117" b="1" dirty="0">
                <a:solidFill>
                  <a:srgbClr val="000000"/>
                </a:solidFill>
                <a:latin typeface="Arial" pitchFamily="34" charset="0"/>
                <a:ea typeface="Arial" pitchFamily="34" charset="-122"/>
                <a:cs typeface="Arial" pitchFamily="34" charset="-120"/>
              </a:rPr>
              <a:t>Driver
</a:t>
            </a:r>
            <a:pPr algn="l" indent="0" marL="0">
              <a:lnSpc>
                <a:spcPct val="100000"/>
              </a:lnSpc>
              <a:buNone/>
            </a:pPr>
            <a:r>
              <a:rPr lang="en-US" sz="931"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778" dirty="0">
                <a:solidFill>
                  <a:srgbClr val="000000"/>
                </a:solidFill>
                <a:latin typeface="Arial" pitchFamily="34" charset="0"/>
                <a:ea typeface="Arial" pitchFamily="34" charset="-122"/>
                <a:cs typeface="Arial" pitchFamily="34" charset="-120"/>
              </a:rPr>
              <a:t>Driver transports people or goods and works with buses, cars or vans. Эта профессия связана с дорогой, вниманием и безопасностью, поэтому очень важны аккуратность и ответственность.
</a:t>
            </a:r>
            <a:endParaRPr lang="en-US" sz="2117" dirty="0"/>
          </a:p>
        </p:txBody>
      </p:sp>
      <p:sp>
        <p:nvSpPr>
          <p:cNvPr id="13" name="Text 3"/>
          <p:cNvSpPr txBox="1"/>
          <p:nvPr/>
        </p:nvSpPr>
        <p:spPr>
          <a:xfrm>
            <a:off x="683400" y="4934941"/>
            <a:ext cx="8740800" cy="1065300"/>
          </a:xfrm>
          <a:prstGeom prst="rect">
            <a:avLst/>
          </a:prstGeom>
          <a:noFill/>
          <a:ln/>
        </p:spPr>
        <p:txBody>
          <a:bodyPr wrap="square" lIns="0" tIns="0" rIns="0" bIns="0" rtlCol="0" anchor="ctr"/>
          <a:lstStyle/>
          <a:p>
            <a:pPr algn="l" indent="0" marL="0">
              <a:lnSpc>
                <a:spcPct val="100000"/>
              </a:lnSpc>
              <a:buNone/>
            </a:pPr>
            <a:r>
              <a:rPr lang="en-US" sz="2170" b="1" dirty="0">
                <a:solidFill>
                  <a:srgbClr val="000000"/>
                </a:solidFill>
                <a:latin typeface="Arial" pitchFamily="34" charset="0"/>
                <a:ea typeface="Arial" pitchFamily="34" charset="-122"/>
                <a:cs typeface="Arial" pitchFamily="34" charset="-120"/>
              </a:rPr>
              <a:t>Pilot
</a:t>
            </a:r>
            <a:pPr algn="l" indent="0" marL="0">
              <a:lnSpc>
                <a:spcPct val="100000"/>
              </a:lnSpc>
              <a:buNone/>
            </a:pPr>
            <a:r>
              <a:rPr lang="en-US" sz="955"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823" dirty="0">
                <a:solidFill>
                  <a:srgbClr val="000000"/>
                </a:solidFill>
                <a:latin typeface="Arial" pitchFamily="34" charset="0"/>
                <a:ea typeface="Arial" pitchFamily="34" charset="-122"/>
                <a:cs typeface="Arial" pitchFamily="34" charset="-120"/>
              </a:rPr>
              <a:t>Pilot flies a plane and follows strict rules of safety. Работа пилота требует сосредоточенности, точности и умения действовать спокойно в любой ситуации.
</a:t>
            </a:r>
            <a:endParaRPr lang="en-US" sz="2170" dirty="0"/>
          </a:p>
        </p:txBody>
      </p:sp>
      <p:sp>
        <p:nvSpPr>
          <p:cNvPr id="14" name="Text 4"/>
          <p:cNvSpPr txBox="1"/>
          <p:nvPr/>
        </p:nvSpPr>
        <p:spPr>
          <a:xfrm>
            <a:off x="683400" y="6137487"/>
            <a:ext cx="8740800" cy="1065300"/>
          </a:xfrm>
          <a:prstGeom prst="rect">
            <a:avLst/>
          </a:prstGeom>
          <a:noFill/>
          <a:ln/>
        </p:spPr>
        <p:txBody>
          <a:bodyPr wrap="square" lIns="0" tIns="0" rIns="0" bIns="0" rtlCol="0" anchor="ctr"/>
          <a:lstStyle/>
          <a:p>
            <a:pPr algn="l" indent="0" marL="0">
              <a:lnSpc>
                <a:spcPct val="100000"/>
              </a:lnSpc>
              <a:buNone/>
            </a:pPr>
            <a:r>
              <a:rPr lang="en-US" sz="2268" b="1" dirty="0">
                <a:solidFill>
                  <a:srgbClr val="000000"/>
                </a:solidFill>
                <a:latin typeface="Arial" pitchFamily="34" charset="0"/>
                <a:ea typeface="Arial" pitchFamily="34" charset="-122"/>
                <a:cs typeface="Arial" pitchFamily="34" charset="-120"/>
              </a:rPr>
              <a:t>Mechanic
</a:t>
            </a:r>
            <a:pPr algn="l" indent="0" marL="0">
              <a:lnSpc>
                <a:spcPct val="100000"/>
              </a:lnSpc>
              <a:buNone/>
            </a:pPr>
            <a:r>
              <a:rPr lang="en-US" sz="998"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905" dirty="0">
                <a:solidFill>
                  <a:srgbClr val="000000"/>
                </a:solidFill>
                <a:latin typeface="Arial" pitchFamily="34" charset="0"/>
                <a:ea typeface="Arial" pitchFamily="34" charset="-122"/>
                <a:cs typeface="Arial" pitchFamily="34" charset="-120"/>
              </a:rPr>
              <a:t>Mechanic repairs cars and machines. Такой специалист проверяет детали, находит неисправности и помогает технике работать правильно и безопасно.
</a:t>
            </a:r>
            <a:endParaRPr lang="en-US" sz="2268" dirty="0"/>
          </a:p>
        </p:txBody>
      </p:sp>
      <p:sp>
        <p:nvSpPr>
          <p:cNvPr id="15" name="Text 5"/>
          <p:cNvSpPr txBox="1"/>
          <p:nvPr/>
        </p:nvSpPr>
        <p:spPr>
          <a:xfrm>
            <a:off x="683400" y="7340034"/>
            <a:ext cx="8740800" cy="1065300"/>
          </a:xfrm>
          <a:prstGeom prst="rect">
            <a:avLst/>
          </a:prstGeom>
          <a:noFill/>
          <a:ln/>
        </p:spPr>
        <p:txBody>
          <a:bodyPr wrap="square" lIns="0" tIns="0" rIns="0" bIns="0" rtlCol="0" anchor="ctr"/>
          <a:lstStyle/>
          <a:p>
            <a:pPr algn="l" indent="0" marL="0">
              <a:lnSpc>
                <a:spcPct val="100000"/>
              </a:lnSpc>
              <a:buNone/>
            </a:pPr>
            <a:r>
              <a:rPr lang="en-US" sz="2117" b="1" dirty="0">
                <a:solidFill>
                  <a:srgbClr val="000000"/>
                </a:solidFill>
                <a:latin typeface="Arial" pitchFamily="34" charset="0"/>
                <a:ea typeface="Arial" pitchFamily="34" charset="-122"/>
                <a:cs typeface="Arial" pitchFamily="34" charset="-120"/>
              </a:rPr>
              <a:t>Engineer
</a:t>
            </a:r>
            <a:pPr algn="l" indent="0" marL="0">
              <a:lnSpc>
                <a:spcPct val="100000"/>
              </a:lnSpc>
              <a:buNone/>
            </a:pPr>
            <a:r>
              <a:rPr lang="en-US" sz="931"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778" dirty="0">
                <a:solidFill>
                  <a:srgbClr val="000000"/>
                </a:solidFill>
                <a:latin typeface="Arial" pitchFamily="34" charset="0"/>
                <a:ea typeface="Arial" pitchFamily="34" charset="-122"/>
                <a:cs typeface="Arial" pitchFamily="34" charset="-120"/>
              </a:rPr>
              <a:t>Engineer designs and improves systems, machines and technical solutions. Эта профессия объединяет знания, логику и умение работать с современными технологиями.
</a:t>
            </a:r>
            <a:endParaRPr lang="en-US" sz="2117" dirty="0"/>
          </a:p>
        </p:txBody>
      </p:sp>
      <p:sp>
        <p:nvSpPr>
          <p:cNvPr id="16" name="Text 6"/>
          <p:cNvSpPr txBox="1"/>
          <p:nvPr/>
        </p:nvSpPr>
        <p:spPr>
          <a:xfrm>
            <a:off x="683400" y="8542577"/>
            <a:ext cx="8740800" cy="1065300"/>
          </a:xfrm>
          <a:prstGeom prst="rect">
            <a:avLst/>
          </a:prstGeom>
          <a:noFill/>
          <a:ln/>
        </p:spPr>
        <p:txBody>
          <a:bodyPr wrap="square" lIns="0" tIns="0" rIns="0" bIns="0" rtlCol="0" anchor="ctr"/>
          <a:lstStyle/>
          <a:p>
            <a:pPr algn="l" indent="0" marL="0">
              <a:lnSpc>
                <a:spcPct val="100000"/>
              </a:lnSpc>
              <a:buNone/>
            </a:pPr>
            <a:r>
              <a:rPr lang="en-US" sz="2173" b="1" dirty="0">
                <a:solidFill>
                  <a:srgbClr val="000000"/>
                </a:solidFill>
                <a:latin typeface="Arial" pitchFamily="34" charset="0"/>
                <a:ea typeface="Arial" pitchFamily="34" charset="-122"/>
                <a:cs typeface="Arial" pitchFamily="34" charset="-120"/>
              </a:rPr>
              <a:t>Train conductor
</a:t>
            </a:r>
            <a:pPr algn="l" indent="0" marL="0">
              <a:lnSpc>
                <a:spcPct val="100000"/>
              </a:lnSpc>
              <a:buNone/>
            </a:pPr>
            <a:r>
              <a:rPr lang="en-US" sz="956"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825" dirty="0">
                <a:solidFill>
                  <a:srgbClr val="000000"/>
                </a:solidFill>
                <a:latin typeface="Arial" pitchFamily="34" charset="0"/>
                <a:ea typeface="Arial" pitchFamily="34" charset="-122"/>
                <a:cs typeface="Arial" pitchFamily="34" charset="-120"/>
              </a:rPr>
              <a:t>Train conductor helps passengers and keeps travel organized. В этой работе важны вежливость, внимательность и умение поддерживать порядок в транспорте.
</a:t>
            </a:r>
            <a:endParaRPr lang="en-US" sz="2173"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E4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7308950" y="2756271"/>
            <a:ext cx="9453600" cy="5262583"/>
          </a:xfrm>
          <a:prstGeom prst="rect">
            <a:avLst/>
          </a:prstGeom>
        </p:spPr>
      </p:pic>
      <p:sp>
        <p:nvSpPr>
          <p:cNvPr id="6" name="Text 0"/>
          <p:cNvSpPr txBox="1"/>
          <p:nvPr/>
        </p:nvSpPr>
        <p:spPr>
          <a:xfrm>
            <a:off x="1461100" y="2888875"/>
            <a:ext cx="4800600" cy="5264100"/>
          </a:xfrm>
          <a:prstGeom prst="rect">
            <a:avLst/>
          </a:prstGeom>
          <a:noFill/>
          <a:ln/>
        </p:spPr>
        <p:txBody>
          <a:bodyPr wrap="square" lIns="0" tIns="0" rIns="0" bIns="0" rtlCol="0" anchor="ctr"/>
          <a:lstStyle/>
          <a:p>
            <a:pPr algn="l" indent="0" marL="0">
              <a:lnSpc>
                <a:spcPct val="150041"/>
              </a:lnSpc>
              <a:buNone/>
            </a:pPr>
            <a:r>
              <a:rPr lang="en-US" sz="2330" dirty="0">
                <a:solidFill>
                  <a:srgbClr val="000000"/>
                </a:solidFill>
                <a:latin typeface="Arial" pitchFamily="34" charset="0"/>
                <a:ea typeface="Arial" pitchFamily="34" charset="-122"/>
                <a:cs typeface="Arial" pitchFamily="34" charset="-120"/>
              </a:rPr>
              <a:t>Слова по теме профессий лучше запоминать группами: название, действие, качество и место работы помогают быстро строить точные фразы.
</a:t>
            </a:r>
            <a:pPr algn="l" indent="0" marL="0">
              <a:lnSpc>
                <a:spcPct val="150041"/>
              </a:lnSpc>
              <a:buNone/>
            </a:pPr>
            <a:r>
              <a:rPr lang="en-US" sz="233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330" dirty="0">
                <a:solidFill>
                  <a:srgbClr val="000000"/>
                </a:solidFill>
                <a:latin typeface="Arial" pitchFamily="34" charset="0"/>
                <a:ea typeface="Arial" pitchFamily="34" charset="-122"/>
                <a:cs typeface="Arial" pitchFamily="34" charset="-120"/>
              </a:rPr>
              <a:t>Тема professions объединяет несколько слоёв лексики, поэтому одно слово сразу ведёт к связанным глаголам, прилагательным и местам работы.
</a:t>
            </a:r>
            <a:endParaRPr lang="en-US" sz="2330" dirty="0"/>
          </a:p>
        </p:txBody>
      </p:sp>
      <p:sp>
        <p:nvSpPr>
          <p:cNvPr id="7" name="Text 1"/>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FFFFFF"/>
                </a:solidFill>
                <a:latin typeface="Arial" pitchFamily="34" charset="0"/>
                <a:ea typeface="Arial" pitchFamily="34" charset="-122"/>
                <a:cs typeface="Arial" pitchFamily="34" charset="-120"/>
              </a:rPr>
              <a:t>11</a:t>
            </a:r>
            <a:endParaRPr lang="en-US" sz="2700" dirty="0"/>
          </a:p>
        </p:txBody>
      </p:sp>
      <p:sp>
        <p:nvSpPr>
          <p:cNvPr id="8" name="Text 2"/>
          <p:cNvSpPr txBox="1"/>
          <p:nvPr/>
        </p:nvSpPr>
        <p:spPr>
          <a:xfrm>
            <a:off x="1092450" y="438150"/>
            <a:ext cx="16103100" cy="1600200"/>
          </a:xfrm>
          <a:prstGeom prst="rect">
            <a:avLst/>
          </a:prstGeom>
          <a:noFill/>
          <a:ln/>
        </p:spPr>
        <p:txBody>
          <a:bodyPr wrap="square" lIns="0" tIns="0" rIns="0" bIns="0" rtlCol="0" anchor="ctr"/>
          <a:lstStyle/>
          <a:p>
            <a:pPr algn="ctr" indent="0" marL="0">
              <a:lnSpc>
                <a:spcPct val="100000"/>
              </a:lnSpc>
              <a:buNone/>
            </a:pPr>
            <a:r>
              <a:rPr lang="en-US" sz="5000" dirty="0">
                <a:solidFill>
                  <a:srgbClr val="000000"/>
                </a:solidFill>
                <a:latin typeface="Arial" pitchFamily="34" charset="0"/>
                <a:ea typeface="Arial" pitchFamily="34" charset="-122"/>
                <a:cs typeface="Arial" pitchFamily="34" charset="-120"/>
              </a:rPr>
              <a:t>Части речи и формы слов по теме professions
</a:t>
            </a:r>
            <a:endParaRPr lang="en-US" sz="5000" dirty="0"/>
          </a:p>
        </p:txBody>
      </p:sp>
      <p:sp>
        <p:nvSpPr>
          <p:cNvPr id="9" name="Text 3"/>
          <p:cNvSpPr txBox="1"/>
          <p:nvPr/>
        </p:nvSpPr>
        <p:spPr>
          <a:xfrm>
            <a:off x="7811749" y="8183125"/>
            <a:ext cx="8950800" cy="277200"/>
          </a:xfrm>
          <a:prstGeom prst="rect">
            <a:avLst/>
          </a:prstGeom>
          <a:noFill/>
          <a:ln/>
        </p:spPr>
        <p:txBody>
          <a:bodyPr wrap="square" lIns="0" tIns="0" rIns="0" bIns="0" rtlCol="0" anchor="t"/>
          <a:lstStyle/>
          <a:p>
            <a:pPr algn="r" indent="0" marL="0">
              <a:lnSpc>
                <a:spcPct val="150041"/>
              </a:lnSpc>
              <a:buNone/>
            </a:pPr>
            <a:r>
              <a:rPr lang="en-US" sz="1454" i="1" dirty="0">
                <a:solidFill>
                  <a:srgbClr val="2A3E5C"/>
                </a:solidFill>
                <a:latin typeface="Arial" pitchFamily="34" charset="0"/>
                <a:ea typeface="Arial" pitchFamily="34" charset="-122"/>
                <a:cs typeface="Arial" pitchFamily="34" charset="-120"/>
              </a:rPr>
              <a:t>Учебная схема по теме профессий; примеры из школьной лексики.
</a:t>
            </a:r>
            <a:endParaRPr lang="en-US" sz="1454"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CCD8B3"/>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pic>
        <p:nvPicPr>
          <p:cNvPr id="8" name="Image 6" descr="preencoded.png">    </p:cNvPr>
          <p:cNvPicPr>
            <a:picLocks noChangeAspect="1"/>
          </p:cNvPicPr>
          <p:nvPr/>
        </p:nvPicPr>
        <p:blipFill>
          <a:blip r:embed="rId7"/>
          <a:stretch>
            <a:fillRect/>
          </a:stretch>
        </p:blipFill>
        <p:spPr>
          <a:xfrm>
            <a:off x="0" y="0"/>
            <a:ext cx="18288000" cy="10287000"/>
          </a:xfrm>
          <a:prstGeom prst="rect">
            <a:avLst/>
          </a:prstGeom>
        </p:spPr>
      </p:pic>
      <p:pic>
        <p:nvPicPr>
          <p:cNvPr id="9" name="Image 7" descr="preencoded.png">    </p:cNvPr>
          <p:cNvPicPr>
            <a:picLocks noChangeAspect="1"/>
          </p:cNvPicPr>
          <p:nvPr/>
        </p:nvPicPr>
        <p:blipFill>
          <a:blip r:embed="rId8"/>
          <a:stretch>
            <a:fillRect/>
          </a:stretch>
        </p:blipFill>
        <p:spPr>
          <a:xfrm>
            <a:off x="0" y="0"/>
            <a:ext cx="18288000" cy="10287000"/>
          </a:xfrm>
          <a:prstGeom prst="rect">
            <a:avLst/>
          </a:prstGeom>
        </p:spPr>
      </p:pic>
      <p:sp>
        <p:nvSpPr>
          <p:cNvPr id="10" name="Text 0"/>
          <p:cNvSpPr txBox="1"/>
          <p:nvPr/>
        </p:nvSpPr>
        <p:spPr>
          <a:xfrm>
            <a:off x="17560320"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12</a:t>
            </a:r>
            <a:endParaRPr lang="en-US" sz="2700" dirty="0"/>
          </a:p>
        </p:txBody>
      </p:sp>
      <p:sp>
        <p:nvSpPr>
          <p:cNvPr id="11" name="Text 1"/>
          <p:cNvSpPr txBox="1"/>
          <p:nvPr/>
        </p:nvSpPr>
        <p:spPr>
          <a:xfrm>
            <a:off x="2076575" y="759350"/>
            <a:ext cx="14134800" cy="1069800"/>
          </a:xfrm>
          <a:prstGeom prst="rect">
            <a:avLst/>
          </a:prstGeom>
          <a:noFill/>
          <a:ln/>
        </p:spPr>
        <p:txBody>
          <a:bodyPr wrap="square" lIns="0" tIns="0" rIns="0" bIns="0" rtlCol="0" anchor="ctr"/>
          <a:lstStyle/>
          <a:p>
            <a:pPr algn="ctr" indent="0" marL="0">
              <a:lnSpc>
                <a:spcPct val="100000"/>
              </a:lnSpc>
              <a:buNone/>
            </a:pPr>
            <a:r>
              <a:rPr lang="en-US" sz="5000" dirty="0">
                <a:solidFill>
                  <a:srgbClr val="000000"/>
                </a:solidFill>
                <a:latin typeface="Arial" pitchFamily="34" charset="0"/>
                <a:ea typeface="Arial" pitchFamily="34" charset="-122"/>
                <a:cs typeface="Arial" pitchFamily="34" charset="-120"/>
              </a:rPr>
              <a:t>Профессии, связанные с людьми
</a:t>
            </a:r>
            <a:endParaRPr lang="en-US" sz="5000" dirty="0"/>
          </a:p>
        </p:txBody>
      </p:sp>
      <p:sp>
        <p:nvSpPr>
          <p:cNvPr id="12" name="Text 2"/>
          <p:cNvSpPr txBox="1"/>
          <p:nvPr/>
        </p:nvSpPr>
        <p:spPr>
          <a:xfrm>
            <a:off x="5738601" y="2121038"/>
            <a:ext cx="8568900" cy="1069800"/>
          </a:xfrm>
          <a:prstGeom prst="rect">
            <a:avLst/>
          </a:prstGeom>
          <a:noFill/>
          <a:ln/>
        </p:spPr>
        <p:txBody>
          <a:bodyPr wrap="square" lIns="0" tIns="0" rIns="0" bIns="0" rtlCol="0" anchor="ctr"/>
          <a:lstStyle/>
          <a:p>
            <a:pPr algn="l" indent="0" marL="0">
              <a:lnSpc>
                <a:spcPct val="100000"/>
              </a:lnSpc>
              <a:buNone/>
            </a:pPr>
            <a:r>
              <a:rPr lang="en-US" sz="2393" dirty="0">
                <a:solidFill>
                  <a:srgbClr val="000000"/>
                </a:solidFill>
                <a:latin typeface="Arial" pitchFamily="34" charset="0"/>
                <a:ea typeface="Arial" pitchFamily="34" charset="-122"/>
                <a:cs typeface="Arial" pitchFamily="34" charset="-120"/>
              </a:rPr>
              <a:t>Общение каждый день
</a:t>
            </a:r>
            <a:pPr algn="l" indent="0" marL="0">
              <a:lnSpc>
                <a:spcPct val="100000"/>
              </a:lnSpc>
              <a:buNone/>
            </a:pPr>
            <a:r>
              <a:rPr lang="en-US" sz="239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818" dirty="0">
                <a:solidFill>
                  <a:srgbClr val="000000"/>
                </a:solidFill>
                <a:latin typeface="Arial" pitchFamily="34" charset="0"/>
                <a:ea typeface="Arial" pitchFamily="34" charset="-122"/>
                <a:cs typeface="Arial" pitchFamily="34" charset="-120"/>
              </a:rPr>
              <a:t>Эти профессии требуют постоянного контакта с людьми: нужно слушать, объяснять, советовать и отвечать на вопросы спокойно и вежливо.
</a:t>
            </a:r>
            <a:endParaRPr lang="en-US" sz="2393" dirty="0"/>
          </a:p>
        </p:txBody>
      </p:sp>
      <p:sp>
        <p:nvSpPr>
          <p:cNvPr id="13" name="Text 3"/>
          <p:cNvSpPr txBox="1"/>
          <p:nvPr/>
        </p:nvSpPr>
        <p:spPr>
          <a:xfrm>
            <a:off x="4096450" y="3721555"/>
            <a:ext cx="8568900" cy="1069800"/>
          </a:xfrm>
          <a:prstGeom prst="rect">
            <a:avLst/>
          </a:prstGeom>
          <a:noFill/>
          <a:ln/>
        </p:spPr>
        <p:txBody>
          <a:bodyPr wrap="square" lIns="0" tIns="0" rIns="0" bIns="0" rtlCol="0" anchor="ctr"/>
          <a:lstStyle/>
          <a:p>
            <a:pPr algn="l" indent="0" marL="0">
              <a:lnSpc>
                <a:spcPct val="100000"/>
              </a:lnSpc>
              <a:buNone/>
            </a:pPr>
            <a:r>
              <a:rPr lang="en-US" sz="2292" dirty="0">
                <a:solidFill>
                  <a:srgbClr val="000000"/>
                </a:solidFill>
                <a:latin typeface="Arial" pitchFamily="34" charset="0"/>
                <a:ea typeface="Arial" pitchFamily="34" charset="-122"/>
                <a:cs typeface="Arial" pitchFamily="34" charset="-120"/>
              </a:rPr>
              <a:t>Школьные и городские роли
</a:t>
            </a:r>
            <a:pPr algn="l" indent="0" marL="0">
              <a:lnSpc>
                <a:spcPct val="100000"/>
              </a:lnSpc>
              <a:buNone/>
            </a:pPr>
            <a:r>
              <a:rPr lang="en-US" sz="229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742" dirty="0">
                <a:solidFill>
                  <a:srgbClr val="000000"/>
                </a:solidFill>
                <a:latin typeface="Arial" pitchFamily="34" charset="0"/>
                <a:ea typeface="Arial" pitchFamily="34" charset="-122"/>
                <a:cs typeface="Arial" pitchFamily="34" charset="-120"/>
              </a:rPr>
              <a:t>Teacher, doctor, nurse, shop assistant, librarian, police officer и social worker помогают людям учиться, лечиться, покупать вещи и чувствовать себя в безопасности.
</a:t>
            </a:r>
            <a:endParaRPr lang="en-US" sz="2292" dirty="0"/>
          </a:p>
        </p:txBody>
      </p:sp>
      <p:sp>
        <p:nvSpPr>
          <p:cNvPr id="14" name="Text 4"/>
          <p:cNvSpPr txBox="1"/>
          <p:nvPr/>
        </p:nvSpPr>
        <p:spPr>
          <a:xfrm>
            <a:off x="5727900" y="5342114"/>
            <a:ext cx="8568900" cy="1069800"/>
          </a:xfrm>
          <a:prstGeom prst="rect">
            <a:avLst/>
          </a:prstGeom>
          <a:noFill/>
          <a:ln/>
        </p:spPr>
        <p:txBody>
          <a:bodyPr wrap="square" lIns="0" tIns="0" rIns="0" bIns="0" rtlCol="0" anchor="ctr"/>
          <a:lstStyle/>
          <a:p>
            <a:pPr algn="l" indent="0" marL="0">
              <a:lnSpc>
                <a:spcPct val="100000"/>
              </a:lnSpc>
              <a:buNone/>
            </a:pPr>
            <a:r>
              <a:rPr lang="en-US" sz="2375" dirty="0">
                <a:solidFill>
                  <a:srgbClr val="000000"/>
                </a:solidFill>
                <a:latin typeface="Arial" pitchFamily="34" charset="0"/>
                <a:ea typeface="Arial" pitchFamily="34" charset="-122"/>
                <a:cs typeface="Arial" pitchFamily="34" charset="-120"/>
              </a:rPr>
              <a:t>Каким надо быть
</a:t>
            </a:r>
            <a:pPr algn="l" indent="0" marL="0">
              <a:lnSpc>
                <a:spcPct val="100000"/>
              </a:lnSpc>
              <a:buNone/>
            </a:pPr>
            <a:r>
              <a:rPr lang="en-US" sz="237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805" dirty="0">
                <a:solidFill>
                  <a:srgbClr val="000000"/>
                </a:solidFill>
                <a:latin typeface="Arial" pitchFamily="34" charset="0"/>
                <a:ea typeface="Arial" pitchFamily="34" charset="-122"/>
                <a:cs typeface="Arial" pitchFamily="34" charset="-120"/>
              </a:rPr>
              <a:t>Для такой работы особенно важны polite, helpful, friendly, patient and responsible. Без этих качеств трудно поддерживать доверие и хорошее отношение.
</a:t>
            </a:r>
            <a:endParaRPr lang="en-US" sz="2375" dirty="0"/>
          </a:p>
        </p:txBody>
      </p:sp>
      <p:sp>
        <p:nvSpPr>
          <p:cNvPr id="15" name="Text 5"/>
          <p:cNvSpPr txBox="1"/>
          <p:nvPr/>
        </p:nvSpPr>
        <p:spPr>
          <a:xfrm>
            <a:off x="4096450" y="6975932"/>
            <a:ext cx="8568900" cy="1069800"/>
          </a:xfrm>
          <a:prstGeom prst="rect">
            <a:avLst/>
          </a:prstGeom>
          <a:noFill/>
          <a:ln/>
        </p:spPr>
        <p:txBody>
          <a:bodyPr wrap="square" lIns="0" tIns="0" rIns="0" bIns="0" rtlCol="0" anchor="ctr"/>
          <a:lstStyle/>
          <a:p>
            <a:pPr algn="l" indent="0" marL="0">
              <a:lnSpc>
                <a:spcPct val="100000"/>
              </a:lnSpc>
              <a:buNone/>
            </a:pPr>
            <a:r>
              <a:rPr lang="en-US" sz="2393" dirty="0">
                <a:solidFill>
                  <a:srgbClr val="000000"/>
                </a:solidFill>
                <a:latin typeface="Arial" pitchFamily="34" charset="0"/>
                <a:ea typeface="Arial" pitchFamily="34" charset="-122"/>
                <a:cs typeface="Arial" pitchFamily="34" charset="-120"/>
              </a:rPr>
              <a:t>Короткие примеры
</a:t>
            </a:r>
            <a:pPr algn="l" indent="0" marL="0">
              <a:lnSpc>
                <a:spcPct val="100000"/>
              </a:lnSpc>
              <a:buNone/>
            </a:pPr>
            <a:r>
              <a:rPr lang="en-US" sz="239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818" dirty="0">
                <a:solidFill>
                  <a:srgbClr val="000000"/>
                </a:solidFill>
                <a:latin typeface="Arial" pitchFamily="34" charset="0"/>
                <a:ea typeface="Arial" pitchFamily="34" charset="-122"/>
                <a:cs typeface="Arial" pitchFamily="34" charset="-120"/>
              </a:rPr>
              <a:t>A librarian helps students find books. A shop assistant helps customers choose things. Такие предложения легко использовать в устном ответе.
</a:t>
            </a:r>
            <a:endParaRPr lang="en-US" sz="2393" dirty="0"/>
          </a:p>
        </p:txBody>
      </p:sp>
      <p:sp>
        <p:nvSpPr>
          <p:cNvPr id="16" name="Text 6"/>
          <p:cNvSpPr txBox="1"/>
          <p:nvPr/>
        </p:nvSpPr>
        <p:spPr>
          <a:xfrm>
            <a:off x="5727900" y="8574625"/>
            <a:ext cx="8669100" cy="1069800"/>
          </a:xfrm>
          <a:prstGeom prst="rect">
            <a:avLst/>
          </a:prstGeom>
          <a:noFill/>
          <a:ln/>
        </p:spPr>
        <p:txBody>
          <a:bodyPr wrap="square" lIns="0" tIns="0" rIns="0" bIns="0" rtlCol="0" anchor="ctr"/>
          <a:lstStyle/>
          <a:p>
            <a:pPr algn="l" indent="0" marL="0">
              <a:lnSpc>
                <a:spcPct val="100000"/>
              </a:lnSpc>
              <a:buNone/>
            </a:pPr>
            <a:r>
              <a:rPr lang="en-US" sz="2273" dirty="0">
                <a:solidFill>
                  <a:srgbClr val="000000"/>
                </a:solidFill>
                <a:latin typeface="Arial" pitchFamily="34" charset="0"/>
                <a:ea typeface="Arial" pitchFamily="34" charset="-122"/>
                <a:cs typeface="Arial" pitchFamily="34" charset="-120"/>
              </a:rPr>
              <a:t>Почему это важно
</a:t>
            </a:r>
            <a:pPr algn="l" indent="0" marL="0">
              <a:lnSpc>
                <a:spcPct val="100000"/>
              </a:lnSpc>
              <a:buNone/>
            </a:pPr>
            <a:r>
              <a:rPr lang="en-US" sz="227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727" dirty="0">
                <a:solidFill>
                  <a:srgbClr val="000000"/>
                </a:solidFill>
                <a:latin typeface="Arial" pitchFamily="34" charset="0"/>
                <a:ea typeface="Arial" pitchFamily="34" charset="-122"/>
                <a:cs typeface="Arial" pitchFamily="34" charset="-120"/>
              </a:rPr>
              <a:t>Профессии, связанные с людьми, хорошо знакомы школьникам и помогают научиться описывать человека, его работу и полезные действия простыми словами.
</a:t>
            </a:r>
            <a:endParaRPr lang="en-US" sz="2273"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855991" y="3334226"/>
            <a:ext cx="10121400" cy="3229917"/>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sp>
        <p:nvSpPr>
          <p:cNvPr id="4" name="Text 0"/>
          <p:cNvSpPr txBox="1"/>
          <p:nvPr/>
        </p:nvSpPr>
        <p:spPr>
          <a:xfrm>
            <a:off x="421200" y="777850"/>
            <a:ext cx="6723600" cy="8342700"/>
          </a:xfrm>
          <a:prstGeom prst="rect">
            <a:avLst/>
          </a:prstGeom>
          <a:noFill/>
          <a:ln/>
        </p:spPr>
        <p:txBody>
          <a:bodyPr wrap="square" lIns="0" tIns="0" rIns="0" bIns="0" rtlCol="0" anchor="ctr"/>
          <a:lstStyle/>
          <a:p>
            <a:pPr algn="l" indent="0" marL="0">
              <a:lnSpc>
                <a:spcPct val="120000"/>
              </a:lnSpc>
              <a:buNone/>
            </a:pPr>
            <a:r>
              <a:rPr lang="en-US" sz="3200" dirty="0">
                <a:solidFill>
                  <a:srgbClr val="000000"/>
                </a:solidFill>
                <a:latin typeface="Arial" pitchFamily="34" charset="0"/>
                <a:ea typeface="Arial" pitchFamily="34" charset="-122"/>
                <a:cs typeface="Arial" pitchFamily="34" charset="-120"/>
              </a:rPr>
              <a:t>How people learn different professions
</a:t>
            </a:r>
            <a:pPr algn="l" indent="0" marL="0">
              <a:lnSpc>
                <a:spcPct val="120000"/>
              </a:lnSpc>
              <a:buNone/>
            </a:pPr>
            <a:r>
              <a:rPr lang="en-US" sz="3200" dirty="0">
                <a:solidFill>
                  <a:srgbClr val="2A3E5C"/>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У разных профессий разный путь обучения: где-то нужен университет, а где-то достаточно курсов и практики.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Чем сложнее и ответственнее профессия, тем дольше и разнообразнее обучение; навыки продолжают формироваться и после школы.
</a:t>
            </a:r>
            <a:endParaRPr lang="en-US" sz="3200" dirty="0"/>
          </a:p>
        </p:txBody>
      </p:sp>
      <p:sp>
        <p:nvSpPr>
          <p:cNvPr id="5" name="Text 1"/>
          <p:cNvSpPr txBox="1"/>
          <p:nvPr/>
        </p:nvSpPr>
        <p:spPr>
          <a:xfrm>
            <a:off x="9026589" y="9760300"/>
            <a:ext cx="8950800" cy="277200"/>
          </a:xfrm>
          <a:prstGeom prst="rect">
            <a:avLst/>
          </a:prstGeom>
          <a:noFill/>
          <a:ln/>
        </p:spPr>
        <p:txBody>
          <a:bodyPr wrap="square" lIns="0" tIns="0" rIns="0" bIns="0" rtlCol="0" anchor="t"/>
          <a:lstStyle/>
          <a:p>
            <a:pPr algn="r" indent="0" marL="0">
              <a:lnSpc>
                <a:spcPct val="150041"/>
              </a:lnSpc>
              <a:buNone/>
            </a:pPr>
            <a:r>
              <a:rPr lang="en-US" sz="1454" i="1" dirty="0">
                <a:solidFill>
                  <a:srgbClr val="2A3E5C"/>
                </a:solidFill>
                <a:latin typeface="Arial" pitchFamily="34" charset="0"/>
                <a:ea typeface="Arial" pitchFamily="34" charset="-122"/>
                <a:cs typeface="Arial" pitchFamily="34" charset="-120"/>
              </a:rPr>
              <a:t>Обобщение учебных примеров по теме профессий.
</a:t>
            </a:r>
            <a:endParaRPr lang="en-US" sz="1454" dirty="0"/>
          </a:p>
        </p:txBody>
      </p:sp>
      <p:sp>
        <p:nvSpPr>
          <p:cNvPr id="6" name="Text 2"/>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13</a:t>
            </a:r>
            <a:endParaRPr lang="en-US" sz="2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CCD8B3"/>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sp>
        <p:nvSpPr>
          <p:cNvPr id="4" name="Text 0"/>
          <p:cNvSpPr txBox="1"/>
          <p:nvPr/>
        </p:nvSpPr>
        <p:spPr>
          <a:xfrm>
            <a:off x="10376250" y="2760275"/>
            <a:ext cx="7388400" cy="5442900"/>
          </a:xfrm>
          <a:prstGeom prst="rect">
            <a:avLst/>
          </a:prstGeom>
          <a:noFill/>
          <a:ln/>
        </p:spPr>
        <p:txBody>
          <a:bodyPr wrap="square" lIns="0" tIns="0" rIns="0" bIns="0" rtlCol="0" anchor="ctr"/>
          <a:lstStyle/>
          <a:p>
            <a:pPr algn="l" indent="0" marL="0">
              <a:lnSpc>
                <a:spcPct val="100000"/>
              </a:lnSpc>
              <a:buNone/>
            </a:pPr>
            <a:r>
              <a:rPr lang="en-US" sz="2800" dirty="0">
                <a:solidFill>
                  <a:srgbClr val="000000"/>
                </a:solidFill>
                <a:latin typeface="Arial" pitchFamily="34" charset="0"/>
                <a:ea typeface="Arial" pitchFamily="34" charset="-122"/>
                <a:cs typeface="Arial" pitchFamily="34" charset="-120"/>
              </a:rPr>
              <a:t>Перед названиями профессий в единственном числе обычно ставят артикль: a doctor, a teacher. Это базовое правило делает предложение грамматически правильным и понятным.
</a:t>
            </a:r>
            <a:endParaRPr lang="en-US" sz="2800" dirty="0"/>
          </a:p>
        </p:txBody>
      </p:sp>
      <p:sp>
        <p:nvSpPr>
          <p:cNvPr id="5" name="Text 1"/>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14</a:t>
            </a:r>
            <a:endParaRPr lang="en-US" sz="2700" dirty="0"/>
          </a:p>
        </p:txBody>
      </p:sp>
      <p:sp>
        <p:nvSpPr>
          <p:cNvPr id="6" name="Text 2"/>
          <p:cNvSpPr txBox="1"/>
          <p:nvPr/>
        </p:nvSpPr>
        <p:spPr>
          <a:xfrm>
            <a:off x="1185425" y="3135575"/>
            <a:ext cx="8397600" cy="4607100"/>
          </a:xfrm>
          <a:prstGeom prst="rect">
            <a:avLst/>
          </a:prstGeom>
          <a:noFill/>
          <a:ln/>
        </p:spPr>
        <p:txBody>
          <a:bodyPr wrap="square" lIns="0" tIns="0" rIns="0" bIns="0" rtlCol="0" anchor="ctr"/>
          <a:lstStyle/>
          <a:p>
            <a:pPr algn="ctr" indent="0" marL="0">
              <a:lnSpc>
                <a:spcPct val="100000"/>
              </a:lnSpc>
              <a:buNone/>
            </a:pPr>
            <a:r>
              <a:rPr lang="en-US" sz="9000" b="1" dirty="0">
                <a:solidFill>
                  <a:srgbClr val="FFFFFF"/>
                </a:solidFill>
                <a:latin typeface="Arial" pitchFamily="34" charset="0"/>
                <a:ea typeface="Arial" pitchFamily="34" charset="-122"/>
                <a:cs typeface="Arial" pitchFamily="34" charset="-120"/>
              </a:rPr>
              <a:t>2
</a:t>
            </a:r>
            <a:pPr algn="ctr" indent="0" marL="0">
              <a:lnSpc>
                <a:spcPct val="100000"/>
              </a:lnSpc>
              <a:buNone/>
            </a:pPr>
            <a:r>
              <a:rPr lang="en-US" sz="1800" dirty="0">
                <a:solidFill>
                  <a:srgbClr val="FFFFFF"/>
                </a:solidFill>
                <a:latin typeface="Arial" pitchFamily="34" charset="0"/>
                <a:ea typeface="Arial" pitchFamily="34" charset="-122"/>
                <a:cs typeface="Arial" pitchFamily="34" charset="-120"/>
              </a:rPr>
              <a:t>
</a:t>
            </a:r>
            <a:pPr algn="ctr" indent="0" marL="0">
              <a:lnSpc>
                <a:spcPct val="120004"/>
              </a:lnSpc>
              <a:buNone/>
            </a:pPr>
            <a:r>
              <a:rPr lang="en-US" sz="600" dirty="0">
                <a:solidFill>
                  <a:srgbClr val="000000"/>
                </a:solidFill>
                <a:latin typeface="Arial" pitchFamily="34" charset="0"/>
                <a:ea typeface="Arial" pitchFamily="34" charset="-122"/>
                <a:cs typeface="Arial" pitchFamily="34" charset="-120"/>
              </a:rPr>
              <a:t>
</a:t>
            </a:r>
            <a:pPr algn="ctr" indent="0" marL="0">
              <a:lnSpc>
                <a:spcPct val="120004"/>
              </a:lnSpc>
              <a:buNone/>
            </a:pPr>
            <a:r>
              <a:rPr lang="en-US" sz="4300" dirty="0">
                <a:solidFill>
                  <a:srgbClr val="000000"/>
                </a:solidFill>
                <a:latin typeface="Arial" pitchFamily="34" charset="0"/>
                <a:ea typeface="Arial" pitchFamily="34" charset="-122"/>
                <a:cs typeface="Arial" pitchFamily="34" charset="-120"/>
              </a:rPr>
              <a:t>варианта артикля помогают правильно назвать профессию в единственном числе
</a:t>
            </a:r>
            <a:endParaRPr lang="en-US" sz="9000" dirty="0"/>
          </a:p>
        </p:txBody>
      </p:sp>
      <p:sp>
        <p:nvSpPr>
          <p:cNvPr id="7" name="Text 3"/>
          <p:cNvSpPr txBox="1"/>
          <p:nvPr/>
        </p:nvSpPr>
        <p:spPr>
          <a:xfrm>
            <a:off x="1690025" y="8689000"/>
            <a:ext cx="7388400" cy="918900"/>
          </a:xfrm>
          <a:prstGeom prst="rect">
            <a:avLst/>
          </a:prstGeom>
          <a:noFill/>
          <a:ln/>
        </p:spPr>
        <p:txBody>
          <a:bodyPr wrap="square" lIns="0" tIns="0" rIns="0" bIns="0" rtlCol="0" anchor="t"/>
          <a:lstStyle/>
          <a:p>
            <a:pPr algn="ctr" indent="0" marL="0">
              <a:lnSpc>
                <a:spcPct val="100000"/>
              </a:lnSpc>
              <a:buNone/>
            </a:pPr>
            <a:r>
              <a:rPr lang="en-US" sz="2200" i="1" dirty="0">
                <a:solidFill>
                  <a:srgbClr val="000000"/>
                </a:solidFill>
                <a:latin typeface="Arial" pitchFamily="34" charset="0"/>
                <a:ea typeface="Arial" pitchFamily="34" charset="-122"/>
                <a:cs typeface="Arial" pitchFamily="34" charset="-120"/>
              </a:rPr>
              <a:t>Правило употребления неопределённого артикля в английском языке.
</a:t>
            </a:r>
            <a:endParaRPr lang="en-US" sz="2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566350" y="1894113"/>
            <a:ext cx="5568600" cy="4279774"/>
          </a:xfrm>
          <a:prstGeom prst="rect">
            <a:avLst/>
          </a:prstGeom>
        </p:spPr>
      </p:pic>
      <p:pic>
        <p:nvPicPr>
          <p:cNvPr id="4" name="Image 2" descr="preencoded.png">    </p:cNvPr>
          <p:cNvPicPr>
            <a:picLocks noChangeAspect="1"/>
          </p:cNvPicPr>
          <p:nvPr/>
        </p:nvPicPr>
        <p:blipFill>
          <a:blip r:embed="rId3"/>
          <a:stretch>
            <a:fillRect/>
          </a:stretch>
        </p:blipFill>
        <p:spPr>
          <a:xfrm>
            <a:off x="6410075" y="1894113"/>
            <a:ext cx="5568600" cy="4279774"/>
          </a:xfrm>
          <a:prstGeom prst="rect">
            <a:avLst/>
          </a:prstGeom>
        </p:spPr>
      </p:pic>
      <p:pic>
        <p:nvPicPr>
          <p:cNvPr id="5" name="Image 3" descr="preencoded.png">    </p:cNvPr>
          <p:cNvPicPr>
            <a:picLocks noChangeAspect="1"/>
          </p:cNvPicPr>
          <p:nvPr/>
        </p:nvPicPr>
        <p:blipFill>
          <a:blip r:embed="rId4"/>
          <a:stretch>
            <a:fillRect/>
          </a:stretch>
        </p:blipFill>
        <p:spPr>
          <a:xfrm>
            <a:off x="12168575" y="1894113"/>
            <a:ext cx="5568600" cy="4279774"/>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sp>
        <p:nvSpPr>
          <p:cNvPr id="7" name="Text 0"/>
          <p:cNvSpPr txBox="1"/>
          <p:nvPr/>
        </p:nvSpPr>
        <p:spPr>
          <a:xfrm>
            <a:off x="92524" y="9607900"/>
            <a:ext cx="2706000" cy="469500"/>
          </a:xfrm>
          <a:prstGeom prst="rect">
            <a:avLst/>
          </a:prstGeom>
          <a:noFill/>
          <a:ln/>
        </p:spPr>
        <p:txBody>
          <a:bodyPr wrap="square" lIns="0" tIns="0" rIns="0" bIns="0" rtlCol="0" anchor="t"/>
          <a:lstStyle/>
          <a:p>
            <a:pPr algn="l" indent="0" marL="0">
              <a:lnSpc>
                <a:spcPct val="100000"/>
              </a:lnSpc>
              <a:buNone/>
            </a:pPr>
            <a:r>
              <a:rPr lang="en-US" sz="2700" b="1" dirty="0">
                <a:solidFill>
                  <a:srgbClr val="000000"/>
                </a:solidFill>
                <a:latin typeface="Arial" pitchFamily="34" charset="0"/>
                <a:ea typeface="Arial" pitchFamily="34" charset="-122"/>
                <a:cs typeface="Arial" pitchFamily="34" charset="-120"/>
              </a:rPr>
              <a:t>15</a:t>
            </a:r>
            <a:endParaRPr lang="en-US" sz="2700" dirty="0"/>
          </a:p>
        </p:txBody>
      </p:sp>
      <p:sp>
        <p:nvSpPr>
          <p:cNvPr id="8" name="Text 1"/>
          <p:cNvSpPr txBox="1"/>
          <p:nvPr/>
        </p:nvSpPr>
        <p:spPr>
          <a:xfrm>
            <a:off x="629725" y="6327900"/>
            <a:ext cx="5458200" cy="26130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Ферма на рассвете
</a:t>
            </a:r>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000" dirty="0">
                <a:solidFill>
                  <a:srgbClr val="000000"/>
                </a:solidFill>
                <a:latin typeface="Arial" pitchFamily="34" charset="0"/>
                <a:ea typeface="Arial" pitchFamily="34" charset="-122"/>
                <a:cs typeface="Arial" pitchFamily="34" charset="-120"/>
              </a:rPr>
              <a:t>Farmer starts the day early and works in the field. He grows crops, feeds animals and checks water and tools. Such work keeps food on our tables and teaches care for land.
</a:t>
            </a:r>
            <a:endParaRPr lang="en-US" sz="2400" dirty="0"/>
          </a:p>
        </p:txBody>
      </p:sp>
      <p:sp>
        <p:nvSpPr>
          <p:cNvPr id="9" name="Text 2"/>
          <p:cNvSpPr txBox="1"/>
          <p:nvPr/>
        </p:nvSpPr>
        <p:spPr>
          <a:xfrm>
            <a:off x="6422675" y="6327900"/>
            <a:ext cx="5458200" cy="26130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Ветеринар помогает животным
</a:t>
            </a:r>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000" dirty="0">
                <a:solidFill>
                  <a:srgbClr val="000000"/>
                </a:solidFill>
                <a:latin typeface="Arial" pitchFamily="34" charset="0"/>
                <a:ea typeface="Arial" pitchFamily="34" charset="-122"/>
                <a:cs typeface="Arial" pitchFamily="34" charset="-120"/>
              </a:rPr>
              <a:t>A vet meets an injured cat, a tired dog or a sick rabbit and gives careful help. The clinic is quiet, clean and full of people who care about animal health.
</a:t>
            </a:r>
            <a:endParaRPr lang="en-US" sz="2400" dirty="0"/>
          </a:p>
        </p:txBody>
      </p:sp>
      <p:sp>
        <p:nvSpPr>
          <p:cNvPr id="10" name="Text 3"/>
          <p:cNvSpPr txBox="1"/>
          <p:nvPr/>
        </p:nvSpPr>
        <p:spPr>
          <a:xfrm>
            <a:off x="12218271" y="6327900"/>
            <a:ext cx="5458200" cy="26130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Эколог защищает природу
</a:t>
            </a:r>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000" dirty="0">
                <a:solidFill>
                  <a:srgbClr val="000000"/>
                </a:solidFill>
                <a:latin typeface="Arial" pitchFamily="34" charset="0"/>
                <a:ea typeface="Arial" pitchFamily="34" charset="-122"/>
                <a:cs typeface="Arial" pitchFamily="34" charset="-120"/>
              </a:rPr>
              <a:t>An ecologist studies plants, water and air, then explains how people can protect nature. This job often takes place outdoors, in forests, parks and other natural places.
</a:t>
            </a:r>
            <a:endParaRPr lang="en-US" sz="2400" dirty="0"/>
          </a:p>
        </p:txBody>
      </p:sp>
      <p:sp>
        <p:nvSpPr>
          <p:cNvPr id="11" name="Text 4"/>
          <p:cNvSpPr txBox="1"/>
          <p:nvPr/>
        </p:nvSpPr>
        <p:spPr>
          <a:xfrm>
            <a:off x="2207850" y="399425"/>
            <a:ext cx="13872300" cy="1290300"/>
          </a:xfrm>
          <a:prstGeom prst="rect">
            <a:avLst/>
          </a:prstGeom>
          <a:noFill/>
          <a:ln/>
        </p:spPr>
        <p:txBody>
          <a:bodyPr wrap="square" lIns="0" tIns="0" rIns="0" bIns="0" rtlCol="0" anchor="ctr"/>
          <a:lstStyle/>
          <a:p>
            <a:pPr algn="ctr" indent="0" marL="0">
              <a:lnSpc>
                <a:spcPct val="100000"/>
              </a:lnSpc>
              <a:buNone/>
            </a:pPr>
            <a:r>
              <a:rPr lang="en-US" sz="5000" dirty="0">
                <a:solidFill>
                  <a:srgbClr val="000000"/>
                </a:solidFill>
                <a:latin typeface="Arial" pitchFamily="34" charset="0"/>
                <a:ea typeface="Arial" pitchFamily="34" charset="-122"/>
                <a:cs typeface="Arial" pitchFamily="34" charset="-120"/>
              </a:rPr>
              <a:t>Профессии и природа
</a:t>
            </a:r>
            <a:endParaRPr lang="en-US" sz="5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855991" y="973064"/>
            <a:ext cx="10121400" cy="8340871"/>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sp>
        <p:nvSpPr>
          <p:cNvPr id="5" name="Text 0"/>
          <p:cNvSpPr txBox="1"/>
          <p:nvPr/>
        </p:nvSpPr>
        <p:spPr>
          <a:xfrm>
            <a:off x="421200" y="777850"/>
            <a:ext cx="6723600" cy="8342700"/>
          </a:xfrm>
          <a:prstGeom prst="rect">
            <a:avLst/>
          </a:prstGeom>
          <a:noFill/>
          <a:ln/>
        </p:spPr>
        <p:txBody>
          <a:bodyPr wrap="square" lIns="0" tIns="0" rIns="0" bIns="0" rtlCol="0" anchor="ctr"/>
          <a:lstStyle/>
          <a:p>
            <a:pPr algn="l" indent="0" marL="0">
              <a:lnSpc>
                <a:spcPct val="120000"/>
              </a:lnSpc>
              <a:buNone/>
            </a:pPr>
            <a:r>
              <a:rPr lang="en-US" sz="5000" dirty="0">
                <a:solidFill>
                  <a:srgbClr val="000000"/>
                </a:solidFill>
                <a:latin typeface="Arial" pitchFamily="34" charset="0"/>
                <a:ea typeface="Arial" pitchFamily="34" charset="-122"/>
                <a:cs typeface="Arial" pitchFamily="34" charset="-120"/>
              </a:rPr>
              <a:t>From school subjects to future jobs
</a:t>
            </a:r>
            <a:pPr algn="l" indent="0" marL="0">
              <a:lnSpc>
                <a:spcPct val="120000"/>
              </a:lnSpc>
              <a:buNone/>
            </a:pPr>
            <a:r>
              <a:rPr lang="en-US" sz="3200" dirty="0">
                <a:solidFill>
                  <a:srgbClr val="2A3E5C"/>
                </a:solidFill>
                <a:latin typeface="Arial" pitchFamily="34" charset="0"/>
                <a:ea typeface="Arial" pitchFamily="34" charset="-122"/>
                <a:cs typeface="Arial" pitchFamily="34" charset="-120"/>
              </a:rPr>
              <a:t>
</a:t>
            </a:r>
            <a:pPr algn="l" indent="0" marL="0">
              <a:lnSpc>
                <a:spcPct val="150041"/>
              </a:lnSpc>
              <a:buNone/>
            </a:pPr>
            <a:r>
              <a:rPr lang="en-US" sz="2800" dirty="0">
                <a:solidFill>
                  <a:srgbClr val="000000"/>
                </a:solidFill>
                <a:latin typeface="Arial" pitchFamily="34" charset="0"/>
                <a:ea typeface="Arial" pitchFamily="34" charset="-122"/>
                <a:cs typeface="Arial" pitchFamily="34" charset="-120"/>
              </a:rPr>
              <a:t>Схема показывает, как школьный предмет превращается в полезный навык, возможную профессию и реальную задачу.
</a:t>
            </a:r>
            <a:endParaRPr lang="en-US" sz="5000" dirty="0"/>
          </a:p>
        </p:txBody>
      </p:sp>
      <p:sp>
        <p:nvSpPr>
          <p:cNvPr id="6" name="Text 1"/>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16</a:t>
            </a:r>
            <a:endParaRPr lang="en-US" sz="2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E4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7308950" y="2756271"/>
            <a:ext cx="9453600" cy="5262583"/>
          </a:xfrm>
          <a:prstGeom prst="rect">
            <a:avLst/>
          </a:prstGeom>
        </p:spPr>
      </p:pic>
      <p:sp>
        <p:nvSpPr>
          <p:cNvPr id="6" name="Text 0"/>
          <p:cNvSpPr txBox="1"/>
          <p:nvPr/>
        </p:nvSpPr>
        <p:spPr>
          <a:xfrm>
            <a:off x="1461100" y="2888875"/>
            <a:ext cx="4800600" cy="5264100"/>
          </a:xfrm>
          <a:prstGeom prst="rect">
            <a:avLst/>
          </a:prstGeom>
          <a:noFill/>
          <a:ln/>
        </p:spPr>
        <p:txBody>
          <a:bodyPr wrap="square" lIns="0" tIns="0" rIns="0" bIns="0" rtlCol="0" anchor="ctr"/>
          <a:lstStyle/>
          <a:p>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Навыки полезны не только на работе: они нужны на уроках, в проектах и в общении с другими людьми каждый день.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Коммуникация и умение решать задачи остаются базой, а цифровые навыки становятся всё важнее в современной профессии.
</a:t>
            </a:r>
            <a:endParaRPr lang="en-US" sz="2400" dirty="0"/>
          </a:p>
        </p:txBody>
      </p:sp>
      <p:sp>
        <p:nvSpPr>
          <p:cNvPr id="7" name="Text 1"/>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FFFFFF"/>
                </a:solidFill>
                <a:latin typeface="Arial" pitchFamily="34" charset="0"/>
                <a:ea typeface="Arial" pitchFamily="34" charset="-122"/>
                <a:cs typeface="Arial" pitchFamily="34" charset="-120"/>
              </a:rPr>
              <a:t>17</a:t>
            </a:r>
            <a:endParaRPr lang="en-US" sz="2700" dirty="0"/>
          </a:p>
        </p:txBody>
      </p:sp>
      <p:sp>
        <p:nvSpPr>
          <p:cNvPr id="8" name="Text 2"/>
          <p:cNvSpPr txBox="1"/>
          <p:nvPr/>
        </p:nvSpPr>
        <p:spPr>
          <a:xfrm>
            <a:off x="1092450" y="438150"/>
            <a:ext cx="16103100" cy="1600200"/>
          </a:xfrm>
          <a:prstGeom prst="rect">
            <a:avLst/>
          </a:prstGeom>
          <a:noFill/>
          <a:ln/>
        </p:spPr>
        <p:txBody>
          <a:bodyPr wrap="square" lIns="0" tIns="0" rIns="0" bIns="0" rtlCol="0" anchor="ctr"/>
          <a:lstStyle/>
          <a:p>
            <a:pPr algn="ctr" indent="0" marL="0">
              <a:lnSpc>
                <a:spcPct val="100000"/>
              </a:lnSpc>
              <a:buNone/>
            </a:pPr>
            <a:r>
              <a:rPr lang="en-US" sz="5000" dirty="0">
                <a:solidFill>
                  <a:srgbClr val="000000"/>
                </a:solidFill>
                <a:latin typeface="Arial" pitchFamily="34" charset="0"/>
                <a:ea typeface="Arial" pitchFamily="34" charset="-122"/>
                <a:cs typeface="Arial" pitchFamily="34" charset="-120"/>
              </a:rPr>
              <a:t>Самые полезные умения для профессий будущего
</a:t>
            </a:r>
            <a:endParaRPr lang="en-US" sz="5000" dirty="0"/>
          </a:p>
        </p:txBody>
      </p:sp>
      <p:sp>
        <p:nvSpPr>
          <p:cNvPr id="9" name="Text 3"/>
          <p:cNvSpPr txBox="1"/>
          <p:nvPr/>
        </p:nvSpPr>
        <p:spPr>
          <a:xfrm>
            <a:off x="7811749" y="8183125"/>
            <a:ext cx="8950800" cy="277200"/>
          </a:xfrm>
          <a:prstGeom prst="rect">
            <a:avLst/>
          </a:prstGeom>
          <a:noFill/>
          <a:ln/>
        </p:spPr>
        <p:txBody>
          <a:bodyPr wrap="square" lIns="0" tIns="0" rIns="0" bIns="0" rtlCol="0" anchor="t"/>
          <a:lstStyle/>
          <a:p>
            <a:pPr algn="r" indent="0" marL="0">
              <a:lnSpc>
                <a:spcPct val="150041"/>
              </a:lnSpc>
              <a:buNone/>
            </a:pPr>
            <a:r>
              <a:rPr lang="en-US" sz="1454" i="1" dirty="0">
                <a:solidFill>
                  <a:srgbClr val="2A3E5C"/>
                </a:solidFill>
                <a:latin typeface="Arial" pitchFamily="34" charset="0"/>
                <a:ea typeface="Arial" pitchFamily="34" charset="-122"/>
                <a:cs typeface="Arial" pitchFamily="34" charset="-120"/>
              </a:rPr>
              <a:t>Учебное обобщение по теме будущих профессий и ключевых навыков.
</a:t>
            </a:r>
            <a:endParaRPr lang="en-US" sz="1454"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E4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1782974" y="2444559"/>
            <a:ext cx="440100" cy="35208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1815992" y="3976724"/>
            <a:ext cx="374063" cy="4275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pic>
        <p:nvPicPr>
          <p:cNvPr id="8" name="Image 6" descr="preencoded.png">    </p:cNvPr>
          <p:cNvPicPr>
            <a:picLocks noChangeAspect="1"/>
          </p:cNvPicPr>
          <p:nvPr/>
        </p:nvPicPr>
        <p:blipFill>
          <a:blip r:embed="rId7"/>
          <a:stretch>
            <a:fillRect/>
          </a:stretch>
        </p:blipFill>
        <p:spPr>
          <a:xfrm>
            <a:off x="1782974" y="5564749"/>
            <a:ext cx="440100" cy="391200"/>
          </a:xfrm>
          <a:prstGeom prst="rect">
            <a:avLst/>
          </a:prstGeom>
        </p:spPr>
      </p:pic>
      <p:pic>
        <p:nvPicPr>
          <p:cNvPr id="9" name="Image 7" descr="preencoded.png">    </p:cNvPr>
          <p:cNvPicPr>
            <a:picLocks noChangeAspect="1"/>
          </p:cNvPicPr>
          <p:nvPr/>
        </p:nvPicPr>
        <p:blipFill>
          <a:blip r:embed="rId8"/>
          <a:stretch>
            <a:fillRect/>
          </a:stretch>
        </p:blipFill>
        <p:spPr>
          <a:xfrm>
            <a:off x="0" y="0"/>
            <a:ext cx="18288000" cy="10287000"/>
          </a:xfrm>
          <a:prstGeom prst="rect">
            <a:avLst/>
          </a:prstGeom>
        </p:spPr>
      </p:pic>
      <p:pic>
        <p:nvPicPr>
          <p:cNvPr id="10" name="Image 8" descr="preencoded.png">    </p:cNvPr>
          <p:cNvPicPr>
            <a:picLocks noChangeAspect="1"/>
          </p:cNvPicPr>
          <p:nvPr/>
        </p:nvPicPr>
        <p:blipFill>
          <a:blip r:embed="rId9"/>
          <a:stretch>
            <a:fillRect/>
          </a:stretch>
        </p:blipFill>
        <p:spPr>
          <a:xfrm>
            <a:off x="1789274" y="7116474"/>
            <a:ext cx="427500" cy="427500"/>
          </a:xfrm>
          <a:prstGeom prst="rect">
            <a:avLst/>
          </a:prstGeom>
        </p:spPr>
      </p:pic>
      <p:pic>
        <p:nvPicPr>
          <p:cNvPr id="11" name="Image 9" descr="preencoded.png">    </p:cNvPr>
          <p:cNvPicPr>
            <a:picLocks noChangeAspect="1"/>
          </p:cNvPicPr>
          <p:nvPr/>
        </p:nvPicPr>
        <p:blipFill>
          <a:blip r:embed="rId10"/>
          <a:stretch>
            <a:fillRect/>
          </a:stretch>
        </p:blipFill>
        <p:spPr>
          <a:xfrm>
            <a:off x="0" y="0"/>
            <a:ext cx="18288000" cy="10287000"/>
          </a:xfrm>
          <a:prstGeom prst="rect">
            <a:avLst/>
          </a:prstGeom>
        </p:spPr>
      </p:pic>
      <p:pic>
        <p:nvPicPr>
          <p:cNvPr id="12" name="Image 10" descr="preencoded.png">    </p:cNvPr>
          <p:cNvPicPr>
            <a:picLocks noChangeAspect="1"/>
          </p:cNvPicPr>
          <p:nvPr/>
        </p:nvPicPr>
        <p:blipFill>
          <a:blip r:embed="rId11"/>
          <a:stretch>
            <a:fillRect/>
          </a:stretch>
        </p:blipFill>
        <p:spPr>
          <a:xfrm>
            <a:off x="1782974" y="8724059"/>
            <a:ext cx="440100" cy="352080"/>
          </a:xfrm>
          <a:prstGeom prst="rect">
            <a:avLst/>
          </a:prstGeom>
        </p:spPr>
      </p:pic>
      <p:sp>
        <p:nvSpPr>
          <p:cNvPr id="13" name="Text 0"/>
          <p:cNvSpPr txBox="1"/>
          <p:nvPr/>
        </p:nvSpPr>
        <p:spPr>
          <a:xfrm>
            <a:off x="1119900" y="992150"/>
            <a:ext cx="16311000" cy="1123200"/>
          </a:xfrm>
          <a:prstGeom prst="rect">
            <a:avLst/>
          </a:prstGeom>
          <a:noFill/>
          <a:ln/>
        </p:spPr>
        <p:txBody>
          <a:bodyPr wrap="square" lIns="0" tIns="0" rIns="0" bIns="0" rtlCol="0" anchor="ctr"/>
          <a:lstStyle/>
          <a:p>
            <a:pPr algn="ctr" indent="0" marL="0">
              <a:lnSpc>
                <a:spcPct val="100000"/>
              </a:lnSpc>
              <a:buNone/>
            </a:pPr>
            <a:r>
              <a:rPr lang="en-US" sz="5000" dirty="0">
                <a:solidFill>
                  <a:srgbClr val="000000"/>
                </a:solidFill>
                <a:latin typeface="Arial" pitchFamily="34" charset="0"/>
                <a:ea typeface="Arial" pitchFamily="34" charset="-122"/>
                <a:cs typeface="Arial" pitchFamily="34" charset="-120"/>
              </a:rPr>
              <a:t>Профессии в школе и в городе
</a:t>
            </a:r>
            <a:endParaRPr lang="en-US" sz="5000" dirty="0"/>
          </a:p>
        </p:txBody>
      </p:sp>
      <p:sp>
        <p:nvSpPr>
          <p:cNvPr id="14" name="Text 1"/>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18</a:t>
            </a:r>
            <a:endParaRPr lang="en-US" sz="2700" dirty="0"/>
          </a:p>
        </p:txBody>
      </p:sp>
      <p:sp>
        <p:nvSpPr>
          <p:cNvPr id="15" name="Text 2"/>
          <p:cNvSpPr txBox="1"/>
          <p:nvPr/>
        </p:nvSpPr>
        <p:spPr>
          <a:xfrm>
            <a:off x="2956950" y="2134375"/>
            <a:ext cx="14399700" cy="1123200"/>
          </a:xfrm>
          <a:prstGeom prst="rect">
            <a:avLst/>
          </a:prstGeom>
          <a:noFill/>
          <a:ln/>
        </p:spPr>
        <p:txBody>
          <a:bodyPr wrap="square" lIns="0" tIns="0" rIns="0" bIns="0" rtlCol="0" anchor="ctr"/>
          <a:lstStyle/>
          <a:p>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Школа
</a:t>
            </a:r>
            <a:pPr algn="l" indent="0" marL="0">
              <a:lnSpc>
                <a:spcPct val="9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200" dirty="0">
                <a:solidFill>
                  <a:srgbClr val="000000"/>
                </a:solidFill>
                <a:latin typeface="Arial" pitchFamily="34" charset="0"/>
                <a:ea typeface="Arial" pitchFamily="34" charset="-122"/>
                <a:cs typeface="Arial" pitchFamily="34" charset="-120"/>
              </a:rPr>
              <a:t>Teacher, headteacher, librarian, cook, cleaner, security guard and school nurse делают школьную жизнь организованной, безопасной и удобной для учёбы каждый день.
</a:t>
            </a:r>
            <a:endParaRPr lang="en-US" sz="2800" dirty="0"/>
          </a:p>
        </p:txBody>
      </p:sp>
      <p:sp>
        <p:nvSpPr>
          <p:cNvPr id="16" name="Text 3"/>
          <p:cNvSpPr txBox="1"/>
          <p:nvPr/>
        </p:nvSpPr>
        <p:spPr>
          <a:xfrm>
            <a:off x="2956950" y="3704250"/>
            <a:ext cx="14399700" cy="1123200"/>
          </a:xfrm>
          <a:prstGeom prst="rect">
            <a:avLst/>
          </a:prstGeom>
          <a:noFill/>
          <a:ln/>
        </p:spPr>
        <p:txBody>
          <a:bodyPr wrap="square" lIns="0" tIns="0" rIns="0" bIns="0" rtlCol="0" anchor="ctr"/>
          <a:lstStyle/>
          <a:p>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Здоровье
</a:t>
            </a:r>
            <a:pPr algn="l" indent="0" marL="0">
              <a:lnSpc>
                <a:spcPct val="9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200" dirty="0">
                <a:solidFill>
                  <a:srgbClr val="000000"/>
                </a:solidFill>
                <a:latin typeface="Arial" pitchFamily="34" charset="0"/>
                <a:ea typeface="Arial" pitchFamily="34" charset="-122"/>
                <a:cs typeface="Arial" pitchFamily="34" charset="-120"/>
              </a:rPr>
              <a:t>Doctor, nurse and dentist помогают людям сохранять здоровье, лечат пациентов и дают советы, когда нужна помощь или проверка состояния.
</a:t>
            </a:r>
            <a:endParaRPr lang="en-US" sz="2800" dirty="0"/>
          </a:p>
        </p:txBody>
      </p:sp>
      <p:sp>
        <p:nvSpPr>
          <p:cNvPr id="17" name="Text 4"/>
          <p:cNvSpPr txBox="1"/>
          <p:nvPr/>
        </p:nvSpPr>
        <p:spPr>
          <a:xfrm>
            <a:off x="2956950" y="5274125"/>
            <a:ext cx="14399700" cy="1123200"/>
          </a:xfrm>
          <a:prstGeom prst="rect">
            <a:avLst/>
          </a:prstGeom>
          <a:noFill/>
          <a:ln/>
        </p:spPr>
        <p:txBody>
          <a:bodyPr wrap="square" lIns="0" tIns="0" rIns="0" bIns="0" rtlCol="0" anchor="ctr"/>
          <a:lstStyle/>
          <a:p>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Дорога и поездки
</a:t>
            </a:r>
            <a:pPr algn="l" indent="0" marL="0">
              <a:lnSpc>
                <a:spcPct val="9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200" dirty="0">
                <a:solidFill>
                  <a:srgbClr val="000000"/>
                </a:solidFill>
                <a:latin typeface="Arial" pitchFamily="34" charset="0"/>
                <a:ea typeface="Arial" pitchFamily="34" charset="-122"/>
                <a:cs typeface="Arial" pitchFamily="34" charset="-120"/>
              </a:rPr>
              <a:t>Bus driver, pilot and postman связаны с движением людей и вещей. Их работа помогает городу работать быстро и без лишних задержек.
</a:t>
            </a:r>
            <a:endParaRPr lang="en-US" sz="2800" dirty="0"/>
          </a:p>
        </p:txBody>
      </p:sp>
      <p:sp>
        <p:nvSpPr>
          <p:cNvPr id="18" name="Text 5"/>
          <p:cNvSpPr txBox="1"/>
          <p:nvPr/>
        </p:nvSpPr>
        <p:spPr>
          <a:xfrm>
            <a:off x="2956950" y="6844000"/>
            <a:ext cx="14399700" cy="1123200"/>
          </a:xfrm>
          <a:prstGeom prst="rect">
            <a:avLst/>
          </a:prstGeom>
          <a:noFill/>
          <a:ln/>
        </p:spPr>
        <p:txBody>
          <a:bodyPr wrap="square" lIns="0" tIns="0" rIns="0" bIns="0" rtlCol="0" anchor="ctr"/>
          <a:lstStyle/>
          <a:p>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Безопасность
</a:t>
            </a:r>
            <a:pPr algn="l" indent="0" marL="0">
              <a:lnSpc>
                <a:spcPct val="9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200" dirty="0">
                <a:solidFill>
                  <a:srgbClr val="000000"/>
                </a:solidFill>
                <a:latin typeface="Arial" pitchFamily="34" charset="0"/>
                <a:ea typeface="Arial" pitchFamily="34" charset="-122"/>
                <a:cs typeface="Arial" pitchFamily="34" charset="-120"/>
              </a:rPr>
              <a:t>Firefighter and police officer защищают людей, быстро реагируют на опасные ситуации и помогают сохранять порядок в городе и дома.
</a:t>
            </a:r>
            <a:endParaRPr lang="en-US" sz="2800" dirty="0"/>
          </a:p>
        </p:txBody>
      </p:sp>
      <p:sp>
        <p:nvSpPr>
          <p:cNvPr id="19" name="Text 6"/>
          <p:cNvSpPr txBox="1"/>
          <p:nvPr/>
        </p:nvSpPr>
        <p:spPr>
          <a:xfrm>
            <a:off x="2956950" y="8413875"/>
            <a:ext cx="14399700" cy="1123200"/>
          </a:xfrm>
          <a:prstGeom prst="rect">
            <a:avLst/>
          </a:prstGeom>
          <a:noFill/>
          <a:ln/>
        </p:spPr>
        <p:txBody>
          <a:bodyPr wrap="square" lIns="0" tIns="0" rIns="0" bIns="0" rtlCol="0" anchor="ctr"/>
          <a:lstStyle/>
          <a:p>
            <a:pPr algn="l" indent="0" marL="0">
              <a:lnSpc>
                <a:spcPct val="90000"/>
              </a:lnSpc>
              <a:buNone/>
            </a:pPr>
            <a:r>
              <a:rPr lang="en-US" sz="2800" b="1" dirty="0">
                <a:solidFill>
                  <a:srgbClr val="000000"/>
                </a:solidFill>
                <a:latin typeface="Arial" pitchFamily="34" charset="0"/>
                <a:ea typeface="Arial" pitchFamily="34" charset="-122"/>
                <a:cs typeface="Arial" pitchFamily="34" charset="-120"/>
              </a:rPr>
              <a:t>Покупки и быт
</a:t>
            </a:r>
            <a:pPr algn="l" indent="0" marL="0">
              <a:lnSpc>
                <a:spcPct val="9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200" dirty="0">
                <a:solidFill>
                  <a:srgbClr val="000000"/>
                </a:solidFill>
                <a:latin typeface="Arial" pitchFamily="34" charset="0"/>
                <a:ea typeface="Arial" pitchFamily="34" charset="-122"/>
                <a:cs typeface="Arial" pitchFamily="34" charset="-120"/>
              </a:rPr>
              <a:t>Shop assistant and builder нужны в повседневной жизни: один помогает выбрать товары, другой создаёт и ремонтирует удобные места для жизни.
</a:t>
            </a:r>
            <a:endParaRPr lang="en-US"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56250" y="3049712"/>
            <a:ext cx="10121400" cy="4033676"/>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sp>
        <p:nvSpPr>
          <p:cNvPr id="4" name="Text 0"/>
          <p:cNvSpPr txBox="1"/>
          <p:nvPr/>
        </p:nvSpPr>
        <p:spPr>
          <a:xfrm>
            <a:off x="11396800" y="895200"/>
            <a:ext cx="6364800" cy="8420400"/>
          </a:xfrm>
          <a:prstGeom prst="rect">
            <a:avLst/>
          </a:prstGeom>
          <a:noFill/>
          <a:ln/>
        </p:spPr>
        <p:txBody>
          <a:bodyPr wrap="square" lIns="0" tIns="0" rIns="0" bIns="0" rtlCol="0" anchor="ctr"/>
          <a:lstStyle/>
          <a:p>
            <a:pPr algn="l" indent="0" marL="0">
              <a:lnSpc>
                <a:spcPct val="120000"/>
              </a:lnSpc>
              <a:buNone/>
            </a:pPr>
            <a:r>
              <a:rPr lang="en-US" sz="3200" dirty="0">
                <a:solidFill>
                  <a:srgbClr val="000000"/>
                </a:solidFill>
                <a:latin typeface="Arial" pitchFamily="34" charset="0"/>
                <a:ea typeface="Arial" pitchFamily="34" charset="-122"/>
                <a:cs typeface="Arial" pitchFamily="34" charset="-120"/>
              </a:rPr>
              <a:t>Мини-словарь по теме professions: слово, перевод, пример
</a:t>
            </a:r>
            <a:pPr algn="l" indent="0" marL="0">
              <a:lnSpc>
                <a:spcPct val="120000"/>
              </a:lnSpc>
              <a:buNone/>
            </a:pPr>
            <a:r>
              <a:rPr lang="en-US" sz="2800" dirty="0">
                <a:solidFill>
                  <a:srgbClr val="2A3E5C"/>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Короткий словарь помогает быстро повторить самые нужные слова и использовать их в речи и письме.
</a:t>
            </a:r>
            <a:pPr algn="l" indent="0" marL="0">
              <a:lnSpc>
                <a:spcPct val="150041"/>
              </a:lnSpc>
              <a:buNone/>
            </a:pPr>
            <a:r>
              <a:rPr lang="en-US" sz="28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Небольшой набор частотных слов уже позволяет говорить о семье, работе и мечтах короткими, правильными предложениями.
</a:t>
            </a:r>
            <a:endParaRPr lang="en-US" sz="3200" dirty="0"/>
          </a:p>
        </p:txBody>
      </p:sp>
      <p:sp>
        <p:nvSpPr>
          <p:cNvPr id="5" name="Text 1"/>
          <p:cNvSpPr txBox="1"/>
          <p:nvPr/>
        </p:nvSpPr>
        <p:spPr>
          <a:xfrm>
            <a:off x="2273375" y="9886100"/>
            <a:ext cx="8204400" cy="277200"/>
          </a:xfrm>
          <a:prstGeom prst="rect">
            <a:avLst/>
          </a:prstGeom>
          <a:noFill/>
          <a:ln/>
        </p:spPr>
        <p:txBody>
          <a:bodyPr wrap="square" lIns="0" tIns="0" rIns="0" bIns="0" rtlCol="0" anchor="b"/>
          <a:lstStyle/>
          <a:p>
            <a:pPr algn="r" indent="0" marL="0">
              <a:lnSpc>
                <a:spcPct val="150041"/>
              </a:lnSpc>
              <a:buNone/>
            </a:pPr>
            <a:r>
              <a:rPr lang="en-US" sz="1454" i="1" dirty="0">
                <a:solidFill>
                  <a:srgbClr val="2A3E5C"/>
                </a:solidFill>
                <a:latin typeface="Arial" pitchFamily="34" charset="0"/>
                <a:ea typeface="Arial" pitchFamily="34" charset="-122"/>
                <a:cs typeface="Arial" pitchFamily="34" charset="-120"/>
              </a:rPr>
              <a:t>Учебный мини-словарь по теме профессий.
</a:t>
            </a:r>
            <a:endParaRPr lang="en-US" sz="1454" dirty="0"/>
          </a:p>
        </p:txBody>
      </p:sp>
      <p:sp>
        <p:nvSpPr>
          <p:cNvPr id="6" name="Text 2"/>
          <p:cNvSpPr txBox="1"/>
          <p:nvPr/>
        </p:nvSpPr>
        <p:spPr>
          <a:xfrm>
            <a:off x="92525" y="9607900"/>
            <a:ext cx="632400" cy="2147400"/>
          </a:xfrm>
          <a:prstGeom prst="rect">
            <a:avLst/>
          </a:prstGeom>
          <a:noFill/>
          <a:ln/>
        </p:spPr>
        <p:txBody>
          <a:bodyPr wrap="square" lIns="0" tIns="0" rIns="0" bIns="0" rtlCol="0" anchor="t"/>
          <a:lstStyle/>
          <a:p>
            <a:pPr algn="ctr" indent="0" marL="0">
              <a:lnSpc>
                <a:spcPct val="100000"/>
              </a:lnSpc>
              <a:buNone/>
            </a:pPr>
            <a:r>
              <a:rPr lang="en-US" sz="2700" b="1" dirty="0">
                <a:solidFill>
                  <a:srgbClr val="000000"/>
                </a:solidFill>
                <a:latin typeface="Arial" pitchFamily="34" charset="0"/>
                <a:ea typeface="Arial" pitchFamily="34" charset="-122"/>
                <a:cs typeface="Arial" pitchFamily="34" charset="-120"/>
              </a:rPr>
              <a:t>19</a:t>
            </a:r>
            <a:endParaRPr lang="en-US" sz="2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sp>
        <p:nvSpPr>
          <p:cNvPr id="3" name="Text 0"/>
          <p:cNvSpPr txBox="1"/>
          <p:nvPr/>
        </p:nvSpPr>
        <p:spPr>
          <a:xfrm>
            <a:off x="1334450" y="1830500"/>
            <a:ext cx="15619200" cy="5332800"/>
          </a:xfrm>
          <a:prstGeom prst="rect">
            <a:avLst/>
          </a:prstGeom>
          <a:noFill/>
          <a:ln/>
        </p:spPr>
        <p:txBody>
          <a:bodyPr wrap="square" lIns="0" tIns="0" rIns="0" bIns="0" rtlCol="0" anchor="t"/>
          <a:lstStyle/>
          <a:p>
            <a:pPr algn="l" indent="0" marL="0">
              <a:lnSpc>
                <a:spcPct val="100000"/>
              </a:lnSpc>
              <a:buNone/>
            </a:pPr>
            <a:r>
              <a:rPr lang="en-US" sz="5500" b="1" dirty="0">
                <a:solidFill>
                  <a:srgbClr val="000000"/>
                </a:solidFill>
                <a:latin typeface="Arial" pitchFamily="34" charset="0"/>
                <a:ea typeface="Arial" pitchFamily="34" charset="-122"/>
                <a:cs typeface="Arial" pitchFamily="34" charset="-120"/>
              </a:rPr>
              <a:t>What we know about professions in English
</a:t>
            </a:r>
            <a:pPr algn="l" indent="0" marL="0">
              <a:lnSpc>
                <a:spcPct val="100000"/>
              </a:lnSpc>
              <a:buNone/>
            </a:pPr>
            <a:r>
              <a:rPr lang="en-US" sz="58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3000" dirty="0">
                <a:solidFill>
                  <a:srgbClr val="000000"/>
                </a:solidFill>
                <a:latin typeface="Arial" pitchFamily="34" charset="0"/>
                <a:ea typeface="Arial" pitchFamily="34" charset="-122"/>
                <a:cs typeface="Arial" pitchFamily="34" charset="-120"/>
              </a:rPr>
              <a:t>Тема professions соединяет слова, грамматику и речь: школьники называют профессии, говорят о месте работы, описывают действия и качества и уверенно строят простые фразы о будущем.
</a:t>
            </a:r>
            <a:endParaRPr lang="en-US" sz="55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2026-05-30T18:31:10Z</dcterms:created>
  <dcterms:modified xsi:type="dcterms:W3CDTF">2026-05-30T18:31:10Z</dcterms:modified>
</cp:coreProperties>
</file>