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91"/>
            <a:ext cx="9144000" cy="517921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3500" y="4209700"/>
            <a:ext cx="38379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773500" y="1959850"/>
            <a:ext cx="3837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Сражение на Дону, где решали смелость и дружба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73500" y="812425"/>
            <a:ext cx="38379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Куликовская битва: урок о смелости и единстве
</a:t>
            </a:r>
            <a:endParaRPr lang="en-US" sz="2643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99675" y="1015627"/>
            <a:ext cx="3713400" cy="31077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1959850"/>
            <a:ext cx="3580500" cy="18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событие помогает понять, как разъединённые земли сумели выступить вместе. На уроке истории оно показывает, что защита родной земли требует мужества, согласия и общей цели.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812425"/>
            <a:ext cx="38379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Куликовская битва важна школьникам
</a:t>
            </a:r>
            <a:endParaRPr lang="en-US" sz="2643" dirty="0"/>
          </a:p>
        </p:txBody>
      </p:sp>
      <p:sp>
        <p:nvSpPr>
          <p:cNvPr id="8" name="Text 2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773550" y="722800"/>
            <a:ext cx="7596900" cy="5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такой Дмитрий Донской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3052060" y="1522675"/>
            <a:ext cx="11322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Собрал войско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битвой он сумел объединить воинов из разных княжеств. В одном строю встали люди из Москвы, Твери, Суздаля, Ростова и других земель, а это было совсем непросто.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747325" y="1522675"/>
            <a:ext cx="11322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Князь Москвы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Дмитрий Иванович был московским князем и одним из самых известных правителей своего времени. Он жил в эпоху, когда русским землям особенно нужна была твёрдая рука и мудрые решения.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5370789" y="1522675"/>
            <a:ext cx="11322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Показал пример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Дмитрий не только отдавал приказы, но и разделил с воинами все трудности похода. Его решение идти навстречу врагу помогло людям поверить, что вместе они сильнее.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7712053" y="1482850"/>
            <a:ext cx="11322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победе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битвы князя стали называть Донским. Это имя напоминало о победе на Дону и о том, что в трудный момент он сумел объединить Русь ради общего дела.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55375" y="1619868"/>
            <a:ext cx="1420500" cy="12401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5900" y="1497561"/>
            <a:ext cx="1891500" cy="138352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59250" y="1497070"/>
            <a:ext cx="1891500" cy="136321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1081775" y="3017474"/>
            <a:ext cx="16941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правитель Орды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Мамай был влиятельным правителем в Орде, хотя ханом не считался. Его власть держалась на силе и страхе, поэтому многие русские земли снова почувствовали угрозу и давление. Именно против такой опасности пришлось выступить вместе.
</a:t>
            </a:r>
            <a:endParaRPr lang="en-US" sz="895" dirty="0"/>
          </a:p>
        </p:txBody>
      </p:sp>
      <p:sp>
        <p:nvSpPr>
          <p:cNvPr id="11" name="Text 2"/>
          <p:cNvSpPr txBox="1"/>
          <p:nvPr/>
        </p:nvSpPr>
        <p:spPr>
          <a:xfrm>
            <a:off x="3845038" y="3170099"/>
            <a:ext cx="16941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Большое конное войско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Мамая было много конницы — воинов на лошадях. Такая армия быстро двигалась и могла внезапно нападать. Для русских полков это был серьёзный противник, требовавший смелости и хорошего строя.
</a:t>
            </a:r>
            <a:endParaRPr lang="en-US" sz="895" dirty="0"/>
          </a:p>
        </p:txBody>
      </p:sp>
      <p:sp>
        <p:nvSpPr>
          <p:cNvPr id="12" name="Text 3"/>
          <p:cNvSpPr txBox="1"/>
          <p:nvPr/>
        </p:nvSpPr>
        <p:spPr>
          <a:xfrm>
            <a:off x="6547050" y="3017474"/>
            <a:ext cx="16941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для Руси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Мамай хотел заставить русские земли снова подчиняться и платить дань. Поэтому его имя в истории связано не с победой, а с угрозой, перед которой князьям пришлось забыть о спорах.
</a:t>
            </a:r>
            <a:endParaRPr lang="en-US" sz="895" dirty="0"/>
          </a:p>
        </p:txBody>
      </p:sp>
      <p:sp>
        <p:nvSpPr>
          <p:cNvPr id="13" name="Text 4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Мамай: противник русских земель
</a:t>
            </a:r>
            <a:endParaRPr lang="en-US" sz="3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готовились к походу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861925" y="2522401"/>
            <a:ext cx="2390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и лето 1380 года
</a:t>
            </a:r>
            <a:pPr algn="l" indent="0" marL="0">
              <a:lnSpc>
                <a:spcPct val="115000"/>
              </a:lnSpc>
              <a:buNone/>
            </a:pPr>
            <a:r>
              <a:rPr lang="en-US" sz="6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Дмитрий Донской начал собирать силы из разных княжеств. Воины готовились к далёкому походу и понимали, что впереди их ждёт очень трудное сражение.
</a:t>
            </a:r>
            <a:endParaRPr lang="en-US" sz="975" dirty="0"/>
          </a:p>
        </p:txBody>
      </p:sp>
      <p:sp>
        <p:nvSpPr>
          <p:cNvPr id="10" name="Text 3"/>
          <p:cNvSpPr txBox="1"/>
          <p:nvPr/>
        </p:nvSpPr>
        <p:spPr>
          <a:xfrm>
            <a:off x="3427514" y="2522401"/>
            <a:ext cx="2390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Благословение Сергия Радонежского
</a:t>
            </a:r>
            <a:pPr algn="l" indent="0" marL="0">
              <a:lnSpc>
                <a:spcPct val="115000"/>
              </a:lnSpc>
              <a:buNone/>
            </a:pPr>
            <a:r>
              <a:rPr lang="en-US" sz="6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летописному рассказу, перед выступлением князь получил благословение Сергия Радонежского. Это укрепило веру людей и помогло им отправиться в путь с решимостью.
</a:t>
            </a:r>
            <a:endParaRPr lang="en-US" sz="975" dirty="0"/>
          </a:p>
        </p:txBody>
      </p:sp>
      <p:sp>
        <p:nvSpPr>
          <p:cNvPr id="11" name="Text 4"/>
          <p:cNvSpPr txBox="1"/>
          <p:nvPr/>
        </p:nvSpPr>
        <p:spPr>
          <a:xfrm>
            <a:off x="5988523" y="2523822"/>
            <a:ext cx="2390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Выход навстречу врагу
</a:t>
            </a:r>
            <a:pPr algn="l" indent="0" marL="0">
              <a:lnSpc>
                <a:spcPct val="115000"/>
              </a:lnSpc>
              <a:buNone/>
            </a:pPr>
            <a:r>
              <a:rPr lang="en-US" sz="6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Собрав войско, Дмитрий двинулся к Дону. Вместе с ним шли Пересвет и Ослябя, а все участники похода готовились к решающему бою.
</a:t>
            </a:r>
            <a:endParaRPr lang="en-US" sz="975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00018" y="1029750"/>
            <a:ext cx="3074965" cy="3084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687600" y="724175"/>
            <a:ext cx="45285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произошло сражение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996950" y="1468675"/>
            <a:ext cx="3851700" cy="70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Куликово поле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Битва произошла на Куликовом поле, недалеко от места, где Непрядва впадает в Дон. Это пространство стало главным местом большого и очень важного сражения.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996950" y="2239400"/>
            <a:ext cx="3851700" cy="70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 как преграда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 и Непрядва помогали русскому войску. Вода мешала ордынской коннице быстро двигаться и разворачиваться, а значит, давала защитникам заметное преимущество.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996950" y="3010125"/>
            <a:ext cx="3851700" cy="70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Удобное место для строя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Пешему войску легче держать порядок на ровной местности. На Куликовом поле русские полки могли выстроиться так, чтобы не потерять строй в первом натиске.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996950" y="3780850"/>
            <a:ext cx="3851700" cy="70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Скрытый полк в лесу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рядом с полем позволил спрятать засадный полк. Он ждал в укрытии и был готов выйти тогда, когда это сильнее всего поможет русским воинам.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3500" y="1675333"/>
            <a:ext cx="7564500" cy="279143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64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развивалась Куликовская битва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773500" y="1335155"/>
            <a:ext cx="75645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по летописным рассказам и историческим описаниям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871" y="994400"/>
            <a:ext cx="3209309" cy="3402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73500" y="775075"/>
            <a:ext cx="44883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Поединок Пересвета и Челубея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1260975" y="1493190"/>
            <a:ext cx="3362400" cy="91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Схватка перед битвой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общим сражением два воина выехали навстречу друг другу. Этот поединок стал первым сильным впечатлением для всех, кто стоял на Куликовом поле и ждал начала боя.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942175" y="2501887"/>
            <a:ext cx="3362400" cy="91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Храбрость и честь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летописной традиции, монах Пересвет сразился с ордынским богатырём Челубеем. Их поединок показал, что воины шли на бой не только силой, но и с твёрдым духом.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1383225" y="3510587"/>
            <a:ext cx="3362400" cy="91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подвиге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богатыря погибли, и этот эпизод запомнился людям как знак мужества. Он напоминает, что защита родной земли иногда требует самого дорогого — собственной жизни.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73500" y="1724920"/>
            <a:ext cx="1533000" cy="1226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33787" y="1614220"/>
            <a:ext cx="1266825" cy="1447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970488" y="1614220"/>
            <a:ext cx="1266825" cy="14478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засадный полк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773501" y="3208000"/>
            <a:ext cx="1533000" cy="8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3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Скрытая сила
</a:t>
            </a:r>
            <a:pPr algn="ctr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42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Засадный полк не участвовал в первых атаках. Его заранее спрятали так, чтобы воины могли дождаться нужного момента и неожиданно появиться там, где враг меньше всего этого ждёт.
</a:t>
            </a:r>
            <a:endParaRPr lang="en-US" sz="935" dirty="0"/>
          </a:p>
        </p:txBody>
      </p:sp>
      <p:sp>
        <p:nvSpPr>
          <p:cNvPr id="12" name="Text 3"/>
          <p:cNvSpPr txBox="1"/>
          <p:nvPr/>
        </p:nvSpPr>
        <p:spPr>
          <a:xfrm>
            <a:off x="4000701" y="3208000"/>
            <a:ext cx="1533000" cy="8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3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Опытные воеводы
</a:t>
            </a:r>
            <a:pPr algn="ctr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42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Полком командовали Дмитрий Боброк-Волынский и Владимир Серпуховской. Они понимали, когда нужно сохранять терпение, а когда пора действовать быстро и решительно.
</a:t>
            </a:r>
            <a:endParaRPr lang="en-US" sz="935" dirty="0"/>
          </a:p>
        </p:txBody>
      </p:sp>
      <p:sp>
        <p:nvSpPr>
          <p:cNvPr id="13" name="Text 4"/>
          <p:cNvSpPr txBox="1"/>
          <p:nvPr/>
        </p:nvSpPr>
        <p:spPr>
          <a:xfrm>
            <a:off x="6837401" y="3208000"/>
            <a:ext cx="1533000" cy="8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39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Решающий удар
</a:t>
            </a:r>
            <a:pPr algn="ctr" indent="0" marL="0">
              <a:lnSpc>
                <a:spcPct val="115000"/>
              </a:lnSpc>
              <a:buNone/>
            </a:pPr>
            <a:r>
              <a:rPr lang="en-US" sz="75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настал подходящий миг, засадный полк вышел из укрытия и ударил по противнику. Это стало важным поворотом битвы и сильно помогло русскому войску.
</a:t>
            </a:r>
            <a:endParaRPr lang="en-US" sz="939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8824" y="994400"/>
            <a:ext cx="3156152" cy="3402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73500" y="775075"/>
            <a:ext cx="44037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победа была нелёгкой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849217" y="1461200"/>
            <a:ext cx="2970781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9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Опасная конница
</a:t>
            </a:r>
            <a:pPr algn="l" indent="0" marL="0">
              <a:lnSpc>
                <a:spcPct val="115000"/>
              </a:lnSpc>
              <a:buNone/>
            </a:pPr>
            <a:r>
              <a:rPr lang="en-US" sz="593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ордынцев была очень подвижная конница. Она быстро нападала, резко меняла направление и заставляла русских воинов постоянно быть настороже, как будто бой не хотел делать паузу.
</a:t>
            </a:r>
            <a:endParaRPr lang="en-US" sz="909" dirty="0"/>
          </a:p>
        </p:txBody>
      </p:sp>
      <p:sp>
        <p:nvSpPr>
          <p:cNvPr id="14" name="Text 3"/>
          <p:cNvSpPr txBox="1"/>
          <p:nvPr/>
        </p:nvSpPr>
        <p:spPr>
          <a:xfrm>
            <a:off x="1319718" y="2224373"/>
            <a:ext cx="2970781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Нужен был крепкий строй
</a:t>
            </a:r>
            <a:pPr algn="l" indent="0" marL="0">
              <a:lnSpc>
                <a:spcPct val="115000"/>
              </a:lnSpc>
              <a:buNone/>
            </a:pPr>
            <a:r>
              <a:rPr lang="en-US" sz="64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Русским полкам приходилось держаться плотнее и защищать друг друга. Если кто-то терял место в строю, это сразу становилось заметно и могло ослабить всю линию.
</a:t>
            </a:r>
            <a:endParaRPr lang="en-US" sz="981" dirty="0"/>
          </a:p>
        </p:txBody>
      </p:sp>
      <p:sp>
        <p:nvSpPr>
          <p:cNvPr id="15" name="Text 4"/>
          <p:cNvSpPr txBox="1"/>
          <p:nvPr/>
        </p:nvSpPr>
        <p:spPr>
          <a:xfrm>
            <a:off x="773484" y="2987538"/>
            <a:ext cx="2970781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1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Долгое сражение
</a:t>
            </a:r>
            <a:pPr algn="l" indent="0" marL="0">
              <a:lnSpc>
                <a:spcPct val="115000"/>
              </a:lnSpc>
              <a:buNone/>
            </a:pPr>
            <a:r>
              <a:rPr lang="en-US" sz="686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Битва шла долго, и люди уставали. Но они не бросали позиции, потому что понимали: от стойкости каждого зависит успех всех товарищей рядом.
</a:t>
            </a:r>
            <a:endParaRPr lang="en-US" sz="1051" dirty="0"/>
          </a:p>
        </p:txBody>
      </p:sp>
      <p:sp>
        <p:nvSpPr>
          <p:cNvPr id="16" name="Text 5"/>
          <p:cNvSpPr txBox="1"/>
          <p:nvPr/>
        </p:nvSpPr>
        <p:spPr>
          <a:xfrm>
            <a:off x="1108218" y="3750694"/>
            <a:ext cx="2970781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4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общими усилиями
</a:t>
            </a:r>
            <a:pPr algn="l" indent="0" marL="0">
              <a:lnSpc>
                <a:spcPct val="115000"/>
              </a:lnSpc>
              <a:buNone/>
            </a:pPr>
            <a:r>
              <a:rPr lang="en-US" sz="649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6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Куликовом поле не хватило бы одного смельчака или одного удачного удара. Победу принесло общее упорство, дисциплина и готовность действовать вместе до конца.
</a:t>
            </a:r>
            <a:endParaRPr lang="en-US" sz="994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773550" y="722800"/>
            <a:ext cx="7596900" cy="5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сражения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4331768" y="1522675"/>
            <a:ext cx="15420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Ранение князя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Дмитрий Донской сражался рядом со своими людьми и был ранен, но не покинул войско. Это показало, что князь разделял опасность с воинами и не прятался в стороне.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1438068" y="1522675"/>
            <a:ext cx="15420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Разгром Мамая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ожесточённого боя войско Мамая не выдержало натиска и обратилось в бегство. Русские воины удержали поле, хотя победа далась им очень тяжело и стоила больших усилий.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7283068" y="1522675"/>
            <a:ext cx="15420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Важная победа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Успех на Куликовом поле доказал: если русские земли действуют вместе, они могут победить сильного врага. Для людей того времени это было радостным и очень вдохновляющим событием.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изменилось после битвы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048350" y="2318900"/>
            <a:ext cx="2216700" cy="9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4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1380 год: победа на Дону
</a:t>
            </a:r>
            <a:pPr algn="l" indent="0" marL="0">
              <a:lnSpc>
                <a:spcPct val="115000"/>
              </a:lnSpc>
              <a:buNone/>
            </a:pPr>
            <a:r>
              <a:rPr lang="en-US" sz="60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Куликовская битва не сняла ордынскую зависимость сразу, но стала громкой победой, о которой быстро узнали в русских землях.
</a:t>
            </a:r>
            <a:endParaRPr lang="en-US" sz="904" dirty="0"/>
          </a:p>
        </p:txBody>
      </p:sp>
      <p:sp>
        <p:nvSpPr>
          <p:cNvPr id="10" name="Text 3"/>
          <p:cNvSpPr txBox="1"/>
          <p:nvPr/>
        </p:nvSpPr>
        <p:spPr>
          <a:xfrm>
            <a:off x="3529849" y="2318901"/>
            <a:ext cx="2216700" cy="9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4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авторитета Москвы
</a:t>
            </a:r>
            <a:pPr algn="l" indent="0" marL="0">
              <a:lnSpc>
                <a:spcPct val="115000"/>
              </a:lnSpc>
              <a:buNone/>
            </a:pPr>
            <a:r>
              <a:rPr lang="en-US" sz="60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сражения значение Москвы и Дмитрия Донского заметно выросло. Люди увидели, что объединение княжеств приносит силу и успех.
</a:t>
            </a:r>
            <a:endParaRPr lang="en-US" sz="904" dirty="0"/>
          </a:p>
        </p:txBody>
      </p:sp>
      <p:sp>
        <p:nvSpPr>
          <p:cNvPr id="11" name="Text 4"/>
          <p:cNvSpPr txBox="1"/>
          <p:nvPr/>
        </p:nvSpPr>
        <p:spPr>
          <a:xfrm>
            <a:off x="6011349" y="2318901"/>
            <a:ext cx="2216700" cy="9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4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 единству земель
</a:t>
            </a:r>
            <a:pPr algn="l" indent="0" marL="0">
              <a:lnSpc>
                <a:spcPct val="115000"/>
              </a:lnSpc>
              <a:buNone/>
            </a:pPr>
            <a:r>
              <a:rPr lang="en-US" sz="60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Москва стала главным центром, вокруг которого начали собираться русские земли. Победа помогла поверить, что общее дело возможно.
</a:t>
            </a:r>
            <a:endParaRPr lang="en-US" sz="904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2988" y="1350456"/>
            <a:ext cx="1988152" cy="19570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52105" y="1350493"/>
            <a:ext cx="1900538" cy="189311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72905" y="1350493"/>
            <a:ext cx="1900538" cy="189311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978594" y="3519725"/>
            <a:ext cx="1655835" cy="7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77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Дмитрий, который вёл за собой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59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Князь Дмитрий Иванович не только собрал войско, но и повёл его к бою. После победы его стали называть Донским. В памяти людей он остался правителем, который сумел объединить разные земли ради общей защиты.
</a:t>
            </a:r>
            <a:endParaRPr lang="en-US" sz="777" dirty="0"/>
          </a:p>
        </p:txBody>
      </p:sp>
      <p:sp>
        <p:nvSpPr>
          <p:cNvPr id="11" name="Text 2"/>
          <p:cNvSpPr txBox="1"/>
          <p:nvPr/>
        </p:nvSpPr>
        <p:spPr>
          <a:xfrm>
            <a:off x="3772502" y="3519725"/>
            <a:ext cx="1655835" cy="7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77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Монахи, ставшие воинами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59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Пересвет и Ослябя вошли в историю как монахи, вставшие на защиту Руси. Их образ особенно запомнился детям и взрослым: тихая монастырская жизнь и смелый выход на бой здесь соединились в один сильный пример.
</a:t>
            </a:r>
            <a:endParaRPr lang="en-US" sz="777" dirty="0"/>
          </a:p>
        </p:txBody>
      </p:sp>
      <p:sp>
        <p:nvSpPr>
          <p:cNvPr id="12" name="Text 3"/>
          <p:cNvSpPr txBox="1"/>
          <p:nvPr/>
        </p:nvSpPr>
        <p:spPr>
          <a:xfrm>
            <a:off x="6393302" y="3519725"/>
            <a:ext cx="1655835" cy="7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5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Воеводы, спрятанные до времени
</a:t>
            </a:r>
            <a:pPr algn="ctr" indent="0" marL="0">
              <a:lnSpc>
                <a:spcPct val="115000"/>
              </a:lnSpc>
              <a:buNone/>
            </a:pPr>
            <a:r>
              <a:rPr lang="en-US" sz="665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577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Особую славу получили и воеводы засадного полка — опытные командиры, которые дождались нужного мгновения. Их терпение и точный расчёт помогли изменить ход сражения, будто в решающий момент поле само выдохнуло: «Сейчас!»
</a:t>
            </a:r>
            <a:endParaRPr lang="en-US" sz="755" dirty="0"/>
          </a:p>
        </p:txBody>
      </p:sp>
      <p:sp>
        <p:nvSpPr>
          <p:cNvPr id="13" name="Text 4"/>
          <p:cNvSpPr txBox="1"/>
          <p:nvPr/>
        </p:nvSpPr>
        <p:spPr>
          <a:xfrm>
            <a:off x="773500" y="775000"/>
            <a:ext cx="7596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Герои, которых помнят
</a:t>
            </a:r>
            <a:endParaRPr lang="en-US" sz="3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3500" y="1675333"/>
            <a:ext cx="7564500" cy="279143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64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русские войска победили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773500" y="1335155"/>
            <a:ext cx="75645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несколько важных решений и действий вместе привели к успеху на Куликовом поле.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0550" y="1655850"/>
            <a:ext cx="638400" cy="729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73500" y="2542495"/>
            <a:ext cx="772500" cy="68666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94950" y="3386211"/>
            <a:ext cx="729600" cy="7296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источники рассказывают о битве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690373" y="1758500"/>
            <a:ext cx="3507600" cy="5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Летописи
</a:t>
            </a:r>
            <a:pPr algn="l" indent="0" marL="0">
              <a:lnSpc>
                <a:spcPct val="115000"/>
              </a:lnSpc>
              <a:buNone/>
            </a:pPr>
            <a:r>
              <a:rPr lang="en-US" sz="6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Летописи записывали события по годам и сохранили память о походе, сражении и его итогах. Благодаря им историки узнают, как люди представляли себе важные события прошлого.
</a:t>
            </a:r>
            <a:endParaRPr lang="en-US" sz="763" dirty="0"/>
          </a:p>
        </p:txBody>
      </p:sp>
      <p:sp>
        <p:nvSpPr>
          <p:cNvPr id="10" name="Text 3"/>
          <p:cNvSpPr txBox="1"/>
          <p:nvPr/>
        </p:nvSpPr>
        <p:spPr>
          <a:xfrm>
            <a:off x="1690373" y="2623688"/>
            <a:ext cx="3507600" cy="5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«Сказание о Мамаевом побоище»
</a:t>
            </a:r>
            <a:pPr algn="l" indent="0" marL="0">
              <a:lnSpc>
                <a:spcPct val="115000"/>
              </a:lnSpc>
              <a:buNone/>
            </a:pPr>
            <a:r>
              <a:rPr lang="en-US" sz="6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памятник рассказывает о битве подробнее и образнее, чем обычная запись в летописи. В нём видно, как событие превращалось в яркий рассказ о мужестве и подвиге.
</a:t>
            </a:r>
            <a:endParaRPr lang="en-US" sz="763" dirty="0"/>
          </a:p>
        </p:txBody>
      </p:sp>
      <p:sp>
        <p:nvSpPr>
          <p:cNvPr id="11" name="Text 4"/>
          <p:cNvSpPr txBox="1"/>
          <p:nvPr/>
        </p:nvSpPr>
        <p:spPr>
          <a:xfrm>
            <a:off x="1690373" y="3488873"/>
            <a:ext cx="3507600" cy="5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текстов
</a:t>
            </a:r>
            <a:pPr algn="l" indent="0" marL="0">
              <a:lnSpc>
                <a:spcPct val="115000"/>
              </a:lnSpc>
              <a:buNone/>
            </a:pPr>
            <a:r>
              <a:rPr lang="en-US" sz="6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Историки сопоставляют разные источники, потому что в них могут отличаться числа воинов и некоторые подробности. Так удаётся точнее понять, что было общим фактом, а что — литературным образом.
</a:t>
            </a:r>
            <a:endParaRPr lang="en-US" sz="763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871" y="994400"/>
            <a:ext cx="3209309" cy="3402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73500" y="775075"/>
            <a:ext cx="44883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Вооружение и доспехи воинов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1240964" y="1441725"/>
            <a:ext cx="3151500" cy="70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Русское оружие
</a:t>
            </a:r>
            <a:pPr algn="l" indent="0" marL="0">
              <a:lnSpc>
                <a:spcPct val="115000"/>
              </a:lnSpc>
              <a:buNone/>
            </a:pPr>
            <a:r>
              <a:rPr lang="en-US" sz="6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Русские воины сражались мечами, копьями и щитами. Такое оружие помогало держать удар в плотном строю и защищать товарища рядом, будто плечом к плечу.
</a:t>
            </a:r>
            <a:endParaRPr lang="en-US" sz="1052" dirty="0"/>
          </a:p>
        </p:txBody>
      </p:sp>
      <p:sp>
        <p:nvSpPr>
          <p:cNvPr id="14" name="Text 3"/>
          <p:cNvSpPr txBox="1"/>
          <p:nvPr/>
        </p:nvSpPr>
        <p:spPr>
          <a:xfrm>
            <a:off x="942175" y="2216249"/>
            <a:ext cx="3151500" cy="70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Ордынская конница
</a:t>
            </a:r>
            <a:pPr algn="l" indent="0" marL="0">
              <a:lnSpc>
                <a:spcPct val="115000"/>
              </a:lnSpc>
              <a:buNone/>
            </a:pPr>
            <a:r>
              <a:rPr lang="en-US" sz="6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ордынских воинов было много конных бойцов, а также луки и сабли. Лошади делали их быстрыми и опасными, особенно на открытом пространстве.
</a:t>
            </a:r>
            <a:endParaRPr lang="en-US" sz="1052" dirty="0"/>
          </a:p>
        </p:txBody>
      </p:sp>
      <p:sp>
        <p:nvSpPr>
          <p:cNvPr id="15" name="Text 4"/>
          <p:cNvSpPr txBox="1"/>
          <p:nvPr/>
        </p:nvSpPr>
        <p:spPr>
          <a:xfrm>
            <a:off x="1355540" y="2990774"/>
            <a:ext cx="3151500" cy="70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Доспехи и защита
</a:t>
            </a:r>
            <a:pPr algn="l" indent="0" marL="0">
              <a:lnSpc>
                <a:spcPct val="115000"/>
              </a:lnSpc>
              <a:buNone/>
            </a:pPr>
            <a:r>
              <a:rPr lang="en-US" sz="6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Доспехи спасали от ударов, но делали движения тяжелее. Поэтому в бою особенно ценились выучка, осторожность и умение не разрывать строй.
</a:t>
            </a:r>
            <a:endParaRPr lang="en-US" sz="1052" dirty="0"/>
          </a:p>
        </p:txBody>
      </p:sp>
      <p:sp>
        <p:nvSpPr>
          <p:cNvPr id="16" name="Text 5"/>
          <p:cNvSpPr txBox="1"/>
          <p:nvPr/>
        </p:nvSpPr>
        <p:spPr>
          <a:xfrm>
            <a:off x="1001723" y="3765299"/>
            <a:ext cx="3151500" cy="70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важен порядок
</a:t>
            </a:r>
            <a:pPr algn="l" indent="0" marL="0">
              <a:lnSpc>
                <a:spcPct val="115000"/>
              </a:lnSpc>
              <a:buNone/>
            </a:pPr>
            <a:r>
              <a:rPr lang="en-US" sz="6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Куликовом поле победа зависела не только от храбрости, но и от дисциплины. Когда каждый воин знал своё место, войско становилось намного сильнее.
</a:t>
            </a:r>
            <a:endParaRPr lang="en-US" sz="105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00" y="1393300"/>
            <a:ext cx="51843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11300" dirty="0"/>
          </a:p>
        </p:txBody>
      </p:sp>
      <p:sp>
        <p:nvSpPr>
          <p:cNvPr id="6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773500" y="3265725"/>
            <a:ext cx="5184300" cy="8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даты особенно помогают запомнить путь к Куликовской победе.
</a:t>
            </a:r>
            <a:endParaRPr lang="en-US" sz="2176" dirty="0"/>
          </a:p>
        </p:txBody>
      </p:sp>
      <p:sp>
        <p:nvSpPr>
          <p:cNvPr id="8" name="Text 3"/>
          <p:cNvSpPr txBox="1"/>
          <p:nvPr/>
        </p:nvSpPr>
        <p:spPr>
          <a:xfrm>
            <a:off x="6116400" y="1393300"/>
            <a:ext cx="22542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была победа на реке Воже, а затем — сражение на Куликовом поле. Эти даты показывают, как росла сила русских войск.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6108656" y="3867900"/>
            <a:ext cx="22542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Летописные сведения о Вожской битве и Куликовской битве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87600" y="724175"/>
            <a:ext cx="61572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об этой битве помнят сегодня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996950" y="1509400"/>
            <a:ext cx="3615600" cy="8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3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 смелости
</a:t>
            </a:r>
            <a:pPr algn="l" indent="0" marL="0">
              <a:lnSpc>
                <a:spcPct val="115000"/>
              </a:lnSpc>
              <a:buNone/>
            </a:pPr>
            <a:r>
              <a:rPr lang="en-US" sz="56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9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Куликовская битва напоминает, что даже очень сильному противнику можно противостоять, если не бояться и действовать решительно. Поэтому её вспоминают как пример мужества.
</a:t>
            </a:r>
            <a:endParaRPr lang="en-US" sz="1123" dirty="0"/>
          </a:p>
        </p:txBody>
      </p:sp>
      <p:sp>
        <p:nvSpPr>
          <p:cNvPr id="11" name="Text 3"/>
          <p:cNvSpPr txBox="1"/>
          <p:nvPr/>
        </p:nvSpPr>
        <p:spPr>
          <a:xfrm>
            <a:off x="996950" y="2432800"/>
            <a:ext cx="3615600" cy="8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1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единства
</a:t>
            </a:r>
            <a:pPr algn="l" indent="0" marL="0">
              <a:lnSpc>
                <a:spcPct val="115000"/>
              </a:lnSpc>
              <a:buNone/>
            </a:pPr>
            <a:r>
              <a:rPr lang="en-US" sz="57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6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стала возможной потому, что князья и воины сумели действовать вместе. Этот урок и сегодня помогает понять: общий труд часто приносит лучший результат.
</a:t>
            </a:r>
            <a:endParaRPr lang="en-US" sz="1141" dirty="0"/>
          </a:p>
        </p:txBody>
      </p:sp>
      <p:sp>
        <p:nvSpPr>
          <p:cNvPr id="12" name="Text 4"/>
          <p:cNvSpPr txBox="1"/>
          <p:nvPr/>
        </p:nvSpPr>
        <p:spPr>
          <a:xfrm>
            <a:off x="996950" y="3356200"/>
            <a:ext cx="3615600" cy="8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родной земле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Сражение на Дону связывает историю с любовью к своей стране. Оно учит беречь родную землю, помогать друг другу и не отступать, когда трудно.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58025" y="1571641"/>
            <a:ext cx="2374200" cy="14954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52400" y="1604295"/>
            <a:ext cx="2245200" cy="14361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1469575" y="3272525"/>
            <a:ext cx="2245200" cy="9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птица, а поле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 битвы связано с Куликовым полем, где произошло сражение, а не с птицами-куликами. Это простое совпадение часто удивляет детей и помогает лучше запомнить место события. Получается почти историческая загадка, только без хитрого ответа в конце.
</a:t>
            </a:r>
            <a:endParaRPr lang="en-US" sz="895" dirty="0"/>
          </a:p>
        </p:txBody>
      </p:sp>
      <p:sp>
        <p:nvSpPr>
          <p:cNvPr id="10" name="Text 2"/>
          <p:cNvSpPr txBox="1"/>
          <p:nvPr/>
        </p:nvSpPr>
        <p:spPr>
          <a:xfrm>
            <a:off x="5674200" y="3285480"/>
            <a:ext cx="2245200" cy="9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Тихое имя — грозное событие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 название звучит спокойно и даже немного по-земному, но за ним скрывается тяжёлая битва и большое мужество. Так одно короткое слово хранит память о людях, которые защищали Русь и не отступили перед опасностью.
</a:t>
            </a:r>
            <a:endParaRPr lang="en-US" sz="895" dirty="0"/>
          </a:p>
        </p:txBody>
      </p:sp>
      <p:sp>
        <p:nvSpPr>
          <p:cNvPr id="11" name="Text 3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Интересный факт о названии
</a:t>
            </a:r>
            <a:endParaRPr lang="en-US" sz="3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3050" y="2556750"/>
            <a:ext cx="3837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Куликовская победа показала, что смелость, дружба и согласованные действия помогают преодолеть даже сильного врага. Этот урок важен и сегодня, потому что вместе люди становятся сильнее.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737025" y="1329500"/>
            <a:ext cx="56700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Куликовская битва: главный вывод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2026-05-26T07:37:09Z</dcterms:created>
  <dcterms:modified xsi:type="dcterms:W3CDTF">2026-05-26T07:37:09Z</dcterms:modified>
</cp:coreProperties>
</file>