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18288000" cy="10287000"/>
  <p:notesSz cx="10287000" cy="18288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image" Target="../media/image-1-3.png"/><Relationship Id="rId4" Type="http://schemas.openxmlformats.org/officeDocument/2006/relationships/image" Target="../media/image-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image" Target="../media/image-4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jpe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image" Target="../media/image-8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jpeg"/><Relationship Id="rId3" Type="http://schemas.openxmlformats.org/officeDocument/2006/relationships/image" Target="../media/image-14-3.jpeg"/><Relationship Id="rId4" Type="http://schemas.openxmlformats.org/officeDocument/2006/relationships/image" Target="../media/image-14-4.jpeg"/><Relationship Id="rId5" Type="http://schemas.openxmlformats.org/officeDocument/2006/relationships/image" Target="../media/image-1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jpe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jpe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jpe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33699" y="239467"/>
            <a:ext cx="12839703" cy="959216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663675" y="4258175"/>
            <a:ext cx="16960500" cy="479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71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Пунические войны: борьба Рима и Карфагена
</a:t>
            </a:r>
            <a:pPr algn="ctr" indent="0" marL="0">
              <a:lnSpc>
                <a:spcPct val="100000"/>
              </a:lnSpc>
              <a:buNone/>
            </a:pPr>
            <a:r>
              <a:rPr lang="en-US" sz="6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360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войны, изменившие судьбу Средиземноморья.
</a:t>
            </a:r>
            <a:pPr algn="ctr" indent="0" marL="0">
              <a:lnSpc>
                <a:spcPct val="100000"/>
              </a:lnSpc>
              <a:buNone/>
            </a:pPr>
            <a:r>
              <a:rPr lang="en-US" sz="360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24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711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DCA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220254" y="0"/>
            <a:ext cx="8063092" cy="102822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2525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2700" dirty="0"/>
          </a:p>
        </p:txBody>
      </p:sp>
      <p:sp>
        <p:nvSpPr>
          <p:cNvPr id="5" name="Text 1"/>
          <p:cNvSpPr txBox="1"/>
          <p:nvPr/>
        </p:nvSpPr>
        <p:spPr>
          <a:xfrm>
            <a:off x="724925" y="1390500"/>
            <a:ext cx="8408100" cy="750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Два соперника Средиземного моря
</a:t>
            </a:r>
            <a:pPr algn="l" indent="0" marL="0">
              <a:lnSpc>
                <a:spcPct val="100000"/>
              </a:lnSpc>
              <a:buNone/>
            </a:pPr>
            <a:r>
              <a:rPr lang="en-US" sz="3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Карфаген богател на торговле и мореплавании, Рим усиливался в Италии и искал новые земли. Их интересы столкнулись в одних и тех же регионах, поэтому война стала почти неизбежной.
</a:t>
            </a:r>
            <a:endParaRPr lang="en-US" sz="5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56250" y="3451591"/>
            <a:ext cx="10121400" cy="322991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1396800" y="895200"/>
            <a:ext cx="6364800" cy="842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Пунические войны: даты и результаты
</a:t>
            </a:r>
            <a:pPr algn="l" indent="0" marL="0">
              <a:lnSpc>
                <a:spcPct val="120000"/>
              </a:lnSpc>
              <a:buNone/>
            </a:pPr>
            <a:r>
              <a:rPr lang="en-US" sz="2800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Краткая сводка показывает, как менялись причины, события и итоги трёх войн.
</a:t>
            </a:r>
            <a:pPr algn="l" indent="0" marL="0">
              <a:lnSpc>
                <a:spcPct val="150041"/>
              </a:lnSpc>
              <a:buNone/>
            </a:pPr>
            <a:r>
              <a:rPr lang="en-US" sz="2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Каждая новая война ослабляла Карфаген сильнее предыдущей и постепенно превращала Рим в главную державу западного Средиземноморья.
</a:t>
            </a:r>
            <a:endParaRPr lang="en-US" sz="3200" dirty="0"/>
          </a:p>
        </p:txBody>
      </p:sp>
      <p:sp>
        <p:nvSpPr>
          <p:cNvPr id="5" name="Text 1"/>
          <p:cNvSpPr txBox="1"/>
          <p:nvPr/>
        </p:nvSpPr>
        <p:spPr>
          <a:xfrm>
            <a:off x="2273375" y="9886100"/>
            <a:ext cx="8204400" cy="277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50041"/>
              </a:lnSpc>
              <a:buNone/>
            </a:pPr>
            <a:r>
              <a:rPr lang="en-US" sz="1454" i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Древнего мира; события Пунических войн, 264–146 гг. до н. э.
</a:t>
            </a:r>
            <a:endParaRPr lang="en-US" sz="1454" dirty="0"/>
          </a:p>
        </p:txBody>
      </p:sp>
      <p:sp>
        <p:nvSpPr>
          <p:cNvPr id="6" name="Text 2"/>
          <p:cNvSpPr txBox="1"/>
          <p:nvPr/>
        </p:nvSpPr>
        <p:spPr>
          <a:xfrm>
            <a:off x="92525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27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A1E2E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980784" y="2400"/>
            <a:ext cx="8304081" cy="102822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92525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2700" dirty="0"/>
          </a:p>
        </p:txBody>
      </p:sp>
      <p:sp>
        <p:nvSpPr>
          <p:cNvPr id="10" name="Text 1"/>
          <p:cNvSpPr txBox="1"/>
          <p:nvPr/>
        </p:nvSpPr>
        <p:spPr>
          <a:xfrm>
            <a:off x="683400" y="1548575"/>
            <a:ext cx="8360400" cy="191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Ганнибал и переход через Альпы
</a:t>
            </a:r>
            <a:endParaRPr lang="en-US" sz="5000" dirty="0"/>
          </a:p>
        </p:txBody>
      </p:sp>
      <p:sp>
        <p:nvSpPr>
          <p:cNvPr id="11" name="Text 2"/>
          <p:cNvSpPr txBox="1"/>
          <p:nvPr/>
        </p:nvSpPr>
        <p:spPr>
          <a:xfrm>
            <a:off x="683400" y="3732400"/>
            <a:ext cx="8740800" cy="127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Смелый замысел
</a:t>
            </a:r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218 году до н. э. Ганнибал вывел войско из Испании и решил ударить по Риму неожиданным путём через горы.
</a:t>
            </a:r>
            <a:endParaRPr lang="en-US" sz="2800" dirty="0"/>
          </a:p>
        </p:txBody>
      </p:sp>
      <p:sp>
        <p:nvSpPr>
          <p:cNvPr id="12" name="Text 3"/>
          <p:cNvSpPr txBox="1"/>
          <p:nvPr/>
        </p:nvSpPr>
        <p:spPr>
          <a:xfrm>
            <a:off x="683400" y="5169796"/>
            <a:ext cx="8740800" cy="127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6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Трудный путь
</a:t>
            </a:r>
            <a:pPr algn="l" indent="0" marL="0">
              <a:lnSpc>
                <a:spcPct val="100000"/>
              </a:lnSpc>
              <a:buNone/>
            </a:pPr>
            <a:r>
              <a:rPr lang="en-US" sz="123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10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Армия шла через Альпы вместе со слонами, лошадьми и обозами. Холод, нехватка еды и нападения местных племён сильно сократили силы.
</a:t>
            </a:r>
            <a:endParaRPr lang="en-US" sz="2461" dirty="0"/>
          </a:p>
        </p:txBody>
      </p:sp>
      <p:sp>
        <p:nvSpPr>
          <p:cNvPr id="13" name="Text 4"/>
          <p:cNvSpPr txBox="1"/>
          <p:nvPr/>
        </p:nvSpPr>
        <p:spPr>
          <a:xfrm>
            <a:off x="683400" y="6607196"/>
            <a:ext cx="8740800" cy="127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8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Большие потери
</a:t>
            </a:r>
            <a:pPr algn="l" indent="0" marL="0">
              <a:lnSpc>
                <a:spcPct val="100000"/>
              </a:lnSpc>
              <a:buNone/>
            </a:pPr>
            <a:r>
              <a:rPr lang="en-US" sz="124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13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Переход оказался настолько тяжёлым, что часть воинов погибла ещё в дороге. Но оставшиеся дошли до Италии и продолжили войну.
</a:t>
            </a:r>
            <a:endParaRPr lang="en-US" sz="2486" dirty="0"/>
          </a:p>
        </p:txBody>
      </p:sp>
      <p:sp>
        <p:nvSpPr>
          <p:cNvPr id="14" name="Text 5"/>
          <p:cNvSpPr txBox="1"/>
          <p:nvPr/>
        </p:nvSpPr>
        <p:spPr>
          <a:xfrm>
            <a:off x="683400" y="8044599"/>
            <a:ext cx="8740800" cy="127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5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Знаменитый поход
</a:t>
            </a:r>
            <a:pPr algn="l" indent="0" marL="0">
              <a:lnSpc>
                <a:spcPct val="100000"/>
              </a:lnSpc>
              <a:buNone/>
            </a:pPr>
            <a:r>
              <a:rPr lang="en-US" sz="127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18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Этот переход вошёл в историю как один из самых дерзких военных планов древности и до сих пор поражает своим размахом.
</a:t>
            </a:r>
            <a:endParaRPr lang="en-US" sz="2551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55991" y="973064"/>
            <a:ext cx="10121400" cy="8340871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21200" y="777850"/>
            <a:ext cx="6723600" cy="834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началась Первая Пуническая война
</a:t>
            </a:r>
            <a:pPr algn="l" indent="0" marL="0">
              <a:lnSpc>
                <a:spcPct val="120000"/>
              </a:lnSpc>
              <a:buNone/>
            </a:pPr>
            <a:r>
              <a:rPr lang="en-US" sz="3200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2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 цепочку событий от спора за Мессану до победы Рима.
</a:t>
            </a:r>
            <a:endParaRPr lang="en-US" sz="5000" dirty="0"/>
          </a:p>
        </p:txBody>
      </p:sp>
      <p:sp>
        <p:nvSpPr>
          <p:cNvPr id="6" name="Text 1"/>
          <p:cNvSpPr txBox="1"/>
          <p:nvPr/>
        </p:nvSpPr>
        <p:spPr>
          <a:xfrm>
            <a:off x="92525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27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E4E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308950" y="2756271"/>
            <a:ext cx="9453600" cy="5262583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461100" y="2888875"/>
            <a:ext cx="4800600" cy="526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Лента времени показывает, как быстрые успехи Карфагена постепенно сменились переходом инициативы к Риму.
</a:t>
            </a:r>
            <a:pPr algn="l" indent="0" marL="0">
              <a:lnSpc>
                <a:spcPct val="150041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ярких побед Ганнибала Рим изменил стратегию и перенёс борьбу на территорию противника.
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92525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2700" dirty="0"/>
          </a:p>
        </p:txBody>
      </p:sp>
      <p:sp>
        <p:nvSpPr>
          <p:cNvPr id="8" name="Text 2"/>
          <p:cNvSpPr txBox="1"/>
          <p:nvPr/>
        </p:nvSpPr>
        <p:spPr>
          <a:xfrm>
            <a:off x="1092450" y="438150"/>
            <a:ext cx="16103100" cy="160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события Второй Пунической войны
</a:t>
            </a:r>
            <a:endParaRPr lang="en-US" sz="5000" dirty="0"/>
          </a:p>
        </p:txBody>
      </p:sp>
      <p:sp>
        <p:nvSpPr>
          <p:cNvPr id="9" name="Text 3"/>
          <p:cNvSpPr txBox="1"/>
          <p:nvPr/>
        </p:nvSpPr>
        <p:spPr>
          <a:xfrm>
            <a:off x="7811749" y="8183125"/>
            <a:ext cx="8950800" cy="27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50041"/>
              </a:lnSpc>
              <a:buNone/>
            </a:pPr>
            <a:r>
              <a:rPr lang="en-US" sz="1454" i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Вторая Пуническая война, 218–201 гг. до н. э.
</a:t>
            </a:r>
            <a:endParaRPr lang="en-US" sz="1454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CCD8B3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0376250" y="2760275"/>
            <a:ext cx="7388400" cy="544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Поражение при Каннах стало одним из самых тяжёлых для Рима: армия попала в ловушку, а победа Карфагена вызвала шок по всей Италии.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92525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2700" dirty="0"/>
          </a:p>
        </p:txBody>
      </p:sp>
      <p:sp>
        <p:nvSpPr>
          <p:cNvPr id="6" name="Text 2"/>
          <p:cNvSpPr txBox="1"/>
          <p:nvPr/>
        </p:nvSpPr>
        <p:spPr>
          <a:xfrm>
            <a:off x="1185425" y="3135575"/>
            <a:ext cx="8397600" cy="460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216 г. до н. э.
</a:t>
            </a:r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20004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20004"/>
              </a:lnSpc>
              <a:buNone/>
            </a:pPr>
            <a:r>
              <a:rPr lang="en-US" sz="4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Ганнибал разгромил римлян и показал силу окружения.
</a:t>
            </a:r>
            <a:endParaRPr lang="en-US" sz="9000" dirty="0"/>
          </a:p>
        </p:txBody>
      </p:sp>
      <p:sp>
        <p:nvSpPr>
          <p:cNvPr id="7" name="Text 3"/>
          <p:cNvSpPr txBox="1"/>
          <p:nvPr/>
        </p:nvSpPr>
        <p:spPr>
          <a:xfrm>
            <a:off x="1690025" y="8689000"/>
            <a:ext cx="7388400" cy="91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Античные источники о битве при Каннах, 216 г. до н. э.
</a:t>
            </a:r>
            <a:endParaRPr lang="en-US" sz="2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E4E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73550" y="6533610"/>
            <a:ext cx="16931100" cy="3753281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683400" y="419100"/>
            <a:ext cx="14556600" cy="227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Сципион Африканский и ответ Рима
</a:t>
            </a:r>
            <a:endParaRPr lang="en-US" sz="5000" dirty="0"/>
          </a:p>
        </p:txBody>
      </p:sp>
      <p:sp>
        <p:nvSpPr>
          <p:cNvPr id="10" name="Text 1"/>
          <p:cNvSpPr txBox="1"/>
          <p:nvPr/>
        </p:nvSpPr>
        <p:spPr>
          <a:xfrm>
            <a:off x="92525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2700" dirty="0"/>
          </a:p>
        </p:txBody>
      </p:sp>
      <p:sp>
        <p:nvSpPr>
          <p:cNvPr id="11" name="Text 2"/>
          <p:cNvSpPr txBox="1"/>
          <p:nvPr/>
        </p:nvSpPr>
        <p:spPr>
          <a:xfrm>
            <a:off x="1166681" y="3429413"/>
            <a:ext cx="4691100" cy="280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Новый командующий
</a:t>
            </a:r>
            <a:pPr algn="l" indent="0" marL="0">
              <a:lnSpc>
                <a:spcPct val="100000"/>
              </a:lnSpc>
              <a:buNone/>
            </a:pPr>
            <a:r>
              <a:rPr lang="en-US" sz="2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Сципион Африканский возглавил римские войска и предложил более смелую стратегию: не только защищаться в Италии, но и перенести войну в Африку.
</a:t>
            </a:r>
            <a:endParaRPr lang="en-US" sz="2900" dirty="0"/>
          </a:p>
        </p:txBody>
      </p:sp>
      <p:sp>
        <p:nvSpPr>
          <p:cNvPr id="12" name="Text 3"/>
          <p:cNvSpPr txBox="1"/>
          <p:nvPr/>
        </p:nvSpPr>
        <p:spPr>
          <a:xfrm>
            <a:off x="6793508" y="3429413"/>
            <a:ext cx="4691100" cy="280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Удар по Карфагену
</a:t>
            </a:r>
            <a:pPr algn="l" indent="0" marL="0">
              <a:lnSpc>
                <a:spcPct val="100000"/>
              </a:lnSpc>
              <a:buNone/>
            </a:pPr>
            <a:r>
              <a:rPr lang="en-US" sz="2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Его поход лишил Карфаген спокойствия и поддержки союзников. Город оказался вынужден защищать собственные земли, а не помогать Ганнибалу в Италии.
</a:t>
            </a:r>
            <a:endParaRPr lang="en-US" sz="2900" dirty="0"/>
          </a:p>
        </p:txBody>
      </p:sp>
      <p:sp>
        <p:nvSpPr>
          <p:cNvPr id="13" name="Text 4"/>
          <p:cNvSpPr txBox="1"/>
          <p:nvPr/>
        </p:nvSpPr>
        <p:spPr>
          <a:xfrm>
            <a:off x="12427583" y="3429413"/>
            <a:ext cx="4691100" cy="280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Победа при Заме
</a:t>
            </a:r>
            <a:pPr algn="l" indent="0" marL="0">
              <a:lnSpc>
                <a:spcPct val="100000"/>
              </a:lnSpc>
              <a:buNone/>
            </a:pPr>
            <a:r>
              <a:rPr lang="en-US" sz="2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202 году до н. э. Сципион победил Ганнибала при Заме. Эта победа стала переломной и показала, что Рим умеет менять тактику.
</a:t>
            </a:r>
            <a:endParaRPr lang="en-US" sz="29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E4E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308950" y="2756271"/>
            <a:ext cx="9453600" cy="5262583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461100" y="2888875"/>
            <a:ext cx="4800600" cy="526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Победа принесла Риму не только новые территории, но и опыт, который помогал ему в следующих завоеваниях.
</a:t>
            </a:r>
            <a:pPr algn="l" indent="0" marL="0">
              <a:lnSpc>
                <a:spcPct val="150041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Усиление Рима было связано сразу с тремя вещами: землёй, богатством и контролем над морем.
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92525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2700" dirty="0"/>
          </a:p>
        </p:txBody>
      </p:sp>
      <p:sp>
        <p:nvSpPr>
          <p:cNvPr id="8" name="Text 2"/>
          <p:cNvSpPr txBox="1"/>
          <p:nvPr/>
        </p:nvSpPr>
        <p:spPr>
          <a:xfrm>
            <a:off x="1092450" y="438150"/>
            <a:ext cx="16103100" cy="160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получил Рим после победы
</a:t>
            </a:r>
            <a:endParaRPr lang="en-US" sz="5000" dirty="0"/>
          </a:p>
        </p:txBody>
      </p:sp>
      <p:sp>
        <p:nvSpPr>
          <p:cNvPr id="9" name="Text 3"/>
          <p:cNvSpPr txBox="1"/>
          <p:nvPr/>
        </p:nvSpPr>
        <p:spPr>
          <a:xfrm>
            <a:off x="7811749" y="8183125"/>
            <a:ext cx="8950800" cy="27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50041"/>
              </a:lnSpc>
              <a:buNone/>
            </a:pPr>
            <a:r>
              <a:rPr lang="en-US" sz="1454" i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Итоги Второй Пунической войны, 201 г. до н. э.
</a:t>
            </a:r>
            <a:endParaRPr lang="en-US" sz="1454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DCA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7560320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2700" dirty="0"/>
          </a:p>
        </p:txBody>
      </p:sp>
      <p:sp>
        <p:nvSpPr>
          <p:cNvPr id="9" name="Text 1"/>
          <p:cNvSpPr txBox="1"/>
          <p:nvPr/>
        </p:nvSpPr>
        <p:spPr>
          <a:xfrm>
            <a:off x="3201000" y="817850"/>
            <a:ext cx="11886000" cy="172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началась Третья Пуническая война
</a:t>
            </a:r>
            <a:endParaRPr lang="en-US" sz="5000" dirty="0"/>
          </a:p>
        </p:txBody>
      </p:sp>
      <p:sp>
        <p:nvSpPr>
          <p:cNvPr id="10" name="Text 2"/>
          <p:cNvSpPr txBox="1"/>
          <p:nvPr/>
        </p:nvSpPr>
        <p:spPr>
          <a:xfrm>
            <a:off x="2199250" y="3010050"/>
            <a:ext cx="6725100" cy="277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Карфаген восстанавливается
</a:t>
            </a:r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второй войны город снова разбогател благодаря торговле, и это вызвало тревогу в Риме: прежний соперник слишком быстро оправлялся.
</a:t>
            </a:r>
            <a:endParaRPr lang="en-US" sz="3000" dirty="0"/>
          </a:p>
        </p:txBody>
      </p:sp>
      <p:sp>
        <p:nvSpPr>
          <p:cNvPr id="11" name="Text 3"/>
          <p:cNvSpPr txBox="1"/>
          <p:nvPr/>
        </p:nvSpPr>
        <p:spPr>
          <a:xfrm>
            <a:off x="2199250" y="6289071"/>
            <a:ext cx="6725100" cy="277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Спор с Нумидией
</a:t>
            </a:r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Поводом для новой войны стал конфликт Карфагена с Нумидией. Рим использовал его как основание для вмешательства и жёстких требований.
</a:t>
            </a:r>
            <a:endParaRPr lang="en-US" sz="3000" dirty="0"/>
          </a:p>
        </p:txBody>
      </p:sp>
      <p:sp>
        <p:nvSpPr>
          <p:cNvPr id="12" name="Text 4"/>
          <p:cNvSpPr txBox="1"/>
          <p:nvPr/>
        </p:nvSpPr>
        <p:spPr>
          <a:xfrm>
            <a:off x="10879500" y="3010050"/>
            <a:ext cx="6725100" cy="277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Катона
</a:t>
            </a:r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Катон Старший постоянно повторял, что Карфаген должен быть разрушен. Его позиция усиливала страх перед возможным возвращением старой силы.
</a:t>
            </a:r>
            <a:endParaRPr lang="en-US" sz="3000" dirty="0"/>
          </a:p>
        </p:txBody>
      </p:sp>
      <p:sp>
        <p:nvSpPr>
          <p:cNvPr id="13" name="Text 5"/>
          <p:cNvSpPr txBox="1"/>
          <p:nvPr/>
        </p:nvSpPr>
        <p:spPr>
          <a:xfrm>
            <a:off x="10879500" y="6289071"/>
            <a:ext cx="6725100" cy="277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Начало войны
</a:t>
            </a:r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149 году до н. э. Рим начал третью войну против уже ослабленного, но всё ещё богатого города, который не хотел подчиняться полностью.
</a:t>
            </a:r>
            <a:endParaRPr lang="en-US" sz="3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55991" y="973064"/>
            <a:ext cx="10121400" cy="8340871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21200" y="777850"/>
            <a:ext cx="6723600" cy="834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Падение Карфагена в 149–146 гг. до н. э.
</a:t>
            </a:r>
            <a:pPr algn="l" indent="0" marL="0">
              <a:lnSpc>
                <a:spcPct val="120000"/>
              </a:lnSpc>
              <a:buNone/>
            </a:pPr>
            <a:r>
              <a:rPr lang="en-US" sz="3200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2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событий Третьей Пунической войны: от римского ультиматума до разрушения города и укрепления власти Рима.
</a:t>
            </a:r>
            <a:endParaRPr lang="en-US" sz="5000" dirty="0"/>
          </a:p>
        </p:txBody>
      </p:sp>
      <p:sp>
        <p:nvSpPr>
          <p:cNvPr id="6" name="Text 1"/>
          <p:cNvSpPr txBox="1"/>
          <p:nvPr/>
        </p:nvSpPr>
        <p:spPr>
          <a:xfrm>
            <a:off x="92525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27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55991" y="3736105"/>
            <a:ext cx="10121400" cy="242615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21200" y="777850"/>
            <a:ext cx="6723600" cy="834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Рима и Карфагена
</a:t>
            </a:r>
            <a:pPr algn="l" indent="0" marL="0">
              <a:lnSpc>
                <a:spcPct val="120000"/>
              </a:lnSpc>
              <a:buNone/>
            </a:pPr>
            <a:r>
              <a:rPr lang="en-US" sz="3200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показывает, какие преимущества и слабые места были у обеих держав перед и во время Пунических войн.
</a:t>
            </a:r>
            <a:pPr algn="l" indent="0" marL="0">
              <a:lnSpc>
                <a:spcPct val="150041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Рим выигрывал за счет ресурсов и поддержки союзников, а Карфаген — за счет морской силы, но слабее держался в затяжной войне.
</a:t>
            </a:r>
            <a:endParaRPr lang="en-US" sz="3200" dirty="0"/>
          </a:p>
        </p:txBody>
      </p:sp>
      <p:sp>
        <p:nvSpPr>
          <p:cNvPr id="5" name="Text 1"/>
          <p:cNvSpPr txBox="1"/>
          <p:nvPr/>
        </p:nvSpPr>
        <p:spPr>
          <a:xfrm>
            <a:off x="9026589" y="9760300"/>
            <a:ext cx="8950800" cy="27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50041"/>
              </a:lnSpc>
              <a:buNone/>
            </a:pPr>
            <a:r>
              <a:rPr lang="en-US" sz="1454" i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Пунических войн; обобщение по учебному материалу
</a:t>
            </a:r>
            <a:endParaRPr lang="en-US" sz="1454" dirty="0"/>
          </a:p>
        </p:txBody>
      </p:sp>
      <p:sp>
        <p:nvSpPr>
          <p:cNvPr id="6" name="Text 2"/>
          <p:cNvSpPr txBox="1"/>
          <p:nvPr/>
        </p:nvSpPr>
        <p:spPr>
          <a:xfrm>
            <a:off x="92525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27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CCD8B3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68125" y="3288649"/>
            <a:ext cx="753300" cy="60264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446825" y="3234319"/>
            <a:ext cx="711300" cy="7113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68125" y="6618344"/>
            <a:ext cx="753300" cy="6696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425825" y="6636899"/>
            <a:ext cx="753300" cy="60264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207850" y="791650"/>
            <a:ext cx="13872300" cy="162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победил Рим
</a:t>
            </a:r>
            <a:endParaRPr lang="en-US" sz="5000" dirty="0"/>
          </a:p>
        </p:txBody>
      </p:sp>
      <p:sp>
        <p:nvSpPr>
          <p:cNvPr id="8" name="Text 1"/>
          <p:cNvSpPr txBox="1"/>
          <p:nvPr/>
        </p:nvSpPr>
        <p:spPr>
          <a:xfrm>
            <a:off x="2006875" y="3234250"/>
            <a:ext cx="6855300" cy="71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Много людей
</a:t>
            </a:r>
            <a:endParaRPr lang="en-US" sz="2800" dirty="0"/>
          </a:p>
        </p:txBody>
      </p:sp>
      <p:sp>
        <p:nvSpPr>
          <p:cNvPr id="9" name="Text 2"/>
          <p:cNvSpPr txBox="1"/>
          <p:nvPr/>
        </p:nvSpPr>
        <p:spPr>
          <a:xfrm>
            <a:off x="978425" y="4301425"/>
            <a:ext cx="7883700" cy="162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Рим мог быстро собирать крупные армии, потому что имел большое население и множество союзников в Италии. Даже после тяжелых поражений он сохранял силы для новых походов.
</a:t>
            </a:r>
            <a:endParaRPr lang="en-US" sz="2400" dirty="0"/>
          </a:p>
        </p:txBody>
      </p:sp>
      <p:sp>
        <p:nvSpPr>
          <p:cNvPr id="10" name="Text 3"/>
          <p:cNvSpPr txBox="1"/>
          <p:nvPr/>
        </p:nvSpPr>
        <p:spPr>
          <a:xfrm>
            <a:off x="10464575" y="3234250"/>
            <a:ext cx="6855300" cy="71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Упорство после неудач
</a:t>
            </a:r>
            <a:endParaRPr lang="en-US" sz="2800" dirty="0"/>
          </a:p>
        </p:txBody>
      </p:sp>
      <p:sp>
        <p:nvSpPr>
          <p:cNvPr id="11" name="Text 4"/>
          <p:cNvSpPr txBox="1"/>
          <p:nvPr/>
        </p:nvSpPr>
        <p:spPr>
          <a:xfrm>
            <a:off x="9436125" y="4301450"/>
            <a:ext cx="7883700" cy="162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Римляне не прекращали борьбу после ударов Ганнибала. Они пересматривали тактику, усиливали армию и снова выходили на поле боя, не позволяя одной победе решить исход войны.
</a:t>
            </a:r>
            <a:endParaRPr lang="en-US" sz="2400" dirty="0"/>
          </a:p>
        </p:txBody>
      </p:sp>
      <p:sp>
        <p:nvSpPr>
          <p:cNvPr id="12" name="Text 5"/>
          <p:cNvSpPr txBox="1"/>
          <p:nvPr/>
        </p:nvSpPr>
        <p:spPr>
          <a:xfrm>
            <a:off x="2006875" y="6597425"/>
            <a:ext cx="6855300" cy="71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Сильнее на суше и на море
</a:t>
            </a:r>
            <a:endParaRPr lang="en-US" sz="2800" dirty="0"/>
          </a:p>
        </p:txBody>
      </p:sp>
      <p:sp>
        <p:nvSpPr>
          <p:cNvPr id="13" name="Text 6"/>
          <p:cNvSpPr txBox="1"/>
          <p:nvPr/>
        </p:nvSpPr>
        <p:spPr>
          <a:xfrm>
            <a:off x="978425" y="7671225"/>
            <a:ext cx="7883700" cy="162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Карфаген обладал хорошими кораблями, но Рим постепенно научился воевать и на море. Это помогло ему лишить противника свободы действий и перехватить инициативу.
</a:t>
            </a:r>
            <a:endParaRPr lang="en-US" sz="2400" dirty="0"/>
          </a:p>
        </p:txBody>
      </p:sp>
      <p:sp>
        <p:nvSpPr>
          <p:cNvPr id="14" name="Text 7"/>
          <p:cNvSpPr txBox="1"/>
          <p:nvPr/>
        </p:nvSpPr>
        <p:spPr>
          <a:xfrm>
            <a:off x="10464575" y="6597425"/>
            <a:ext cx="6855300" cy="71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Поддержка союзников
</a:t>
            </a:r>
            <a:endParaRPr lang="en-US" sz="2800" dirty="0"/>
          </a:p>
        </p:txBody>
      </p:sp>
      <p:sp>
        <p:nvSpPr>
          <p:cNvPr id="15" name="Text 8"/>
          <p:cNvSpPr txBox="1"/>
          <p:nvPr/>
        </p:nvSpPr>
        <p:spPr>
          <a:xfrm>
            <a:off x="9436125" y="7671225"/>
            <a:ext cx="7883700" cy="162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Рим опирался на союзные города и области, а Карфаген чаще полагался на наемников. Разница в поддержке стала особенно заметной, когда война затянулась на годы.
</a:t>
            </a:r>
            <a:endParaRPr lang="en-US" sz="2400" dirty="0"/>
          </a:p>
        </p:txBody>
      </p:sp>
      <p:sp>
        <p:nvSpPr>
          <p:cNvPr id="16" name="Text 9"/>
          <p:cNvSpPr txBox="1"/>
          <p:nvPr/>
        </p:nvSpPr>
        <p:spPr>
          <a:xfrm>
            <a:off x="92525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27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6350" y="1894113"/>
            <a:ext cx="5568600" cy="427977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10075" y="1894113"/>
            <a:ext cx="5568600" cy="427977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168575" y="1894113"/>
            <a:ext cx="5568600" cy="4279774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92524" y="9607900"/>
            <a:ext cx="2706000" cy="46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2700" dirty="0"/>
          </a:p>
        </p:txBody>
      </p:sp>
      <p:sp>
        <p:nvSpPr>
          <p:cNvPr id="8" name="Text 1"/>
          <p:cNvSpPr txBox="1"/>
          <p:nvPr/>
        </p:nvSpPr>
        <p:spPr>
          <a:xfrm>
            <a:off x="629725" y="6327900"/>
            <a:ext cx="5458200" cy="261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через горы
</a:t>
            </a:r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Ганнибал вывел войско из Испании и повел его через Альпы в Италию. Переход оказался крайне тяжелым: холод, голод и горные тропы унесли много сил, но этот маневр поразил современников и изменил ход войны.
</a:t>
            </a:r>
            <a:endParaRPr lang="en-US" sz="2400" dirty="0"/>
          </a:p>
        </p:txBody>
      </p:sp>
      <p:sp>
        <p:nvSpPr>
          <p:cNvPr id="9" name="Text 2"/>
          <p:cNvSpPr txBox="1"/>
          <p:nvPr/>
        </p:nvSpPr>
        <p:spPr>
          <a:xfrm>
            <a:off x="6422675" y="6327900"/>
            <a:ext cx="5458200" cy="261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Победы, которые запомнили
</a:t>
            </a:r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Требии, Тразименском озере и Каннах Ганнибал нанес римлянам тяжелые удары. Его армия умело использовала местность, внезапность и окружение, показывая, что продуманная тактика может победить более крупное войско.
</a:t>
            </a:r>
            <a:endParaRPr lang="en-US" sz="2400" dirty="0"/>
          </a:p>
        </p:txBody>
      </p:sp>
      <p:sp>
        <p:nvSpPr>
          <p:cNvPr id="10" name="Text 3"/>
          <p:cNvSpPr txBox="1"/>
          <p:nvPr/>
        </p:nvSpPr>
        <p:spPr>
          <a:xfrm>
            <a:off x="12218271" y="6327900"/>
            <a:ext cx="5458200" cy="261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Имя, ставшее легендой
</a:t>
            </a:r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Хотя Карфаген не выиграл войну, Ганнибал остался в истории как символ смелости и военной хитрости. Его имя вспоминают всякий раз, когда говорят о решительных планах и нестандартных решениях в сражении.
</a:t>
            </a:r>
            <a:endParaRPr lang="en-US" sz="2400" dirty="0"/>
          </a:p>
        </p:txBody>
      </p:sp>
      <p:sp>
        <p:nvSpPr>
          <p:cNvPr id="11" name="Text 4"/>
          <p:cNvSpPr txBox="1"/>
          <p:nvPr/>
        </p:nvSpPr>
        <p:spPr>
          <a:xfrm>
            <a:off x="2207850" y="399425"/>
            <a:ext cx="13872300" cy="129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Ганнибал как великий полководец
</a:t>
            </a:r>
            <a:endParaRPr lang="en-US" sz="50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E4E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308950" y="2756271"/>
            <a:ext cx="9453600" cy="5262583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461100" y="2888875"/>
            <a:ext cx="4800600" cy="526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временной шкале видны не только даты, но и длинные паузы между войнами, из-за которых противостояние растянулось на поколения.
</a:t>
            </a:r>
            <a:pPr algn="l" indent="0" marL="0">
              <a:lnSpc>
                <a:spcPct val="150041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События идут с перерывами, но итог один: Рим постепенно наращивал силу и завершил борьбу полной победой.
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92525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2700" dirty="0"/>
          </a:p>
        </p:txBody>
      </p:sp>
      <p:sp>
        <p:nvSpPr>
          <p:cNvPr id="8" name="Text 2"/>
          <p:cNvSpPr txBox="1"/>
          <p:nvPr/>
        </p:nvSpPr>
        <p:spPr>
          <a:xfrm>
            <a:off x="1092450" y="438150"/>
            <a:ext cx="16103100" cy="160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Хронология ключевых событий Пунических войн
</a:t>
            </a:r>
            <a:endParaRPr lang="en-US" sz="5000" dirty="0"/>
          </a:p>
        </p:txBody>
      </p:sp>
      <p:sp>
        <p:nvSpPr>
          <p:cNvPr id="9" name="Text 3"/>
          <p:cNvSpPr txBox="1"/>
          <p:nvPr/>
        </p:nvSpPr>
        <p:spPr>
          <a:xfrm>
            <a:off x="7811749" y="8183125"/>
            <a:ext cx="8950800" cy="27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50041"/>
              </a:lnSpc>
              <a:buNone/>
            </a:pPr>
            <a:r>
              <a:rPr lang="en-US" sz="1454" i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Хронология Пунических войн по историческим датам
</a:t>
            </a:r>
            <a:endParaRPr lang="en-US" sz="1454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A1E2E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980784" y="2400"/>
            <a:ext cx="8304081" cy="102822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92525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2700" dirty="0"/>
          </a:p>
        </p:txBody>
      </p:sp>
      <p:sp>
        <p:nvSpPr>
          <p:cNvPr id="9" name="Text 1"/>
          <p:cNvSpPr txBox="1"/>
          <p:nvPr/>
        </p:nvSpPr>
        <p:spPr>
          <a:xfrm>
            <a:off x="683400" y="1548575"/>
            <a:ext cx="8360400" cy="191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стало с побежденным Карфагеном
</a:t>
            </a:r>
            <a:endParaRPr lang="en-US" sz="5000" dirty="0"/>
          </a:p>
        </p:txBody>
      </p:sp>
      <p:sp>
        <p:nvSpPr>
          <p:cNvPr id="10" name="Text 2"/>
          <p:cNvSpPr txBox="1"/>
          <p:nvPr/>
        </p:nvSpPr>
        <p:spPr>
          <a:xfrm>
            <a:off x="683400" y="3732406"/>
            <a:ext cx="8360400" cy="173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4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Потеря силы
</a:t>
            </a:r>
            <a:pPr algn="l" indent="0" marL="0">
              <a:lnSpc>
                <a:spcPct val="100000"/>
              </a:lnSpc>
              <a:buNone/>
            </a:pPr>
            <a:r>
              <a:rPr lang="en-US" sz="141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36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Карфаген лишился флота, территорий и права самостоятельно вести войны. Город больше не мог соперничать с Римом и оказался под его политическим контролем.
</a:t>
            </a:r>
            <a:endParaRPr lang="en-US" sz="2741" dirty="0"/>
          </a:p>
        </p:txBody>
      </p:sp>
      <p:sp>
        <p:nvSpPr>
          <p:cNvPr id="11" name="Text 3"/>
          <p:cNvSpPr txBox="1"/>
          <p:nvPr/>
        </p:nvSpPr>
        <p:spPr>
          <a:xfrm>
            <a:off x="683400" y="5685150"/>
            <a:ext cx="8360400" cy="173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4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Тяжелые последствия
</a:t>
            </a:r>
            <a:pPr algn="l" indent="0" marL="0">
              <a:lnSpc>
                <a:spcPct val="100000"/>
              </a:lnSpc>
              <a:buNone/>
            </a:pPr>
            <a:r>
              <a:rPr lang="en-US" sz="141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36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Многие жители были уведены в рабство, а богатства города перешли победителям. Для населения это означало не только военное поражение, но и резкое изменение всей жизни.
</a:t>
            </a:r>
            <a:endParaRPr lang="en-US" sz="2741" dirty="0"/>
          </a:p>
        </p:txBody>
      </p:sp>
      <p:sp>
        <p:nvSpPr>
          <p:cNvPr id="12" name="Text 4"/>
          <p:cNvSpPr txBox="1"/>
          <p:nvPr/>
        </p:nvSpPr>
        <p:spPr>
          <a:xfrm>
            <a:off x="683400" y="7637900"/>
            <a:ext cx="8360400" cy="173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4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Конец независимости
</a:t>
            </a:r>
            <a:pPr algn="l" indent="0" marL="0">
              <a:lnSpc>
                <a:spcPct val="100000"/>
              </a:lnSpc>
              <a:buNone/>
            </a:pPr>
            <a:r>
              <a:rPr lang="en-US" sz="141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36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Бывший торговый центр Северной Африки перестал быть самостоятельным государством. Его земли и ресурсы стали частью римских владений, а влияние Рима в регионе заметно выросло.
</a:t>
            </a:r>
            <a:endParaRPr lang="en-US" sz="2741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E2D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688262" y="2400"/>
            <a:ext cx="8595277" cy="102822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978875" y="2400325"/>
            <a:ext cx="6007500" cy="147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2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Рим стал сильнее
</a:t>
            </a:r>
            <a:pPr algn="l" indent="0" marL="0">
              <a:lnSpc>
                <a:spcPct val="100000"/>
              </a:lnSpc>
              <a:buNone/>
            </a:pPr>
            <a:r>
              <a:rPr lang="en-US" sz="126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94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побед над Карфагеном Рим превратился в главную силу западного Средиземноморья. Его армия и флот получили опыт, который потом помогал в новых завоеваниях.
</a:t>
            </a:r>
            <a:endParaRPr lang="en-US" sz="2529" dirty="0"/>
          </a:p>
        </p:txBody>
      </p:sp>
      <p:sp>
        <p:nvSpPr>
          <p:cNvPr id="8" name="Text 1"/>
          <p:cNvSpPr txBox="1"/>
          <p:nvPr/>
        </p:nvSpPr>
        <p:spPr>
          <a:xfrm>
            <a:off x="978875" y="6079475"/>
            <a:ext cx="6007500" cy="147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2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союзников
</a:t>
            </a:r>
            <a:pPr algn="l" indent="0" marL="0">
              <a:lnSpc>
                <a:spcPct val="100000"/>
              </a:lnSpc>
              <a:buNone/>
            </a:pPr>
            <a:r>
              <a:rPr lang="en-US" sz="126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94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Пунические войны показали, что поддержка союзников может решить исход долгого конфликта. Без надежной опоры на земле даже богатое и сильное государство становится уязвимым.
</a:t>
            </a:r>
            <a:endParaRPr lang="en-US" sz="2529" dirty="0"/>
          </a:p>
        </p:txBody>
      </p:sp>
      <p:sp>
        <p:nvSpPr>
          <p:cNvPr id="9" name="Text 2"/>
          <p:cNvSpPr txBox="1"/>
          <p:nvPr/>
        </p:nvSpPr>
        <p:spPr>
          <a:xfrm>
            <a:off x="2425775" y="4239900"/>
            <a:ext cx="6007500" cy="147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2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Урок о стратегии
</a:t>
            </a:r>
            <a:pPr algn="l" indent="0" marL="0">
              <a:lnSpc>
                <a:spcPct val="100000"/>
              </a:lnSpc>
              <a:buNone/>
            </a:pPr>
            <a:r>
              <a:rPr lang="en-US" sz="126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94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Ганнибала и битвы при Каннах показывает, что продуманный план иногда важнее численного перевеса. Поэтому эти события часто приводят как пример военной хитрости.
</a:t>
            </a:r>
            <a:endParaRPr lang="en-US" sz="2529" dirty="0"/>
          </a:p>
        </p:txBody>
      </p:sp>
      <p:sp>
        <p:nvSpPr>
          <p:cNvPr id="10" name="Text 3"/>
          <p:cNvSpPr txBox="1"/>
          <p:nvPr/>
        </p:nvSpPr>
        <p:spPr>
          <a:xfrm>
            <a:off x="2425775" y="7919075"/>
            <a:ext cx="6007500" cy="147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2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Память о древнем мире
</a:t>
            </a:r>
            <a:pPr algn="l" indent="0" marL="0">
              <a:lnSpc>
                <a:spcPct val="100000"/>
              </a:lnSpc>
              <a:buNone/>
            </a:pPr>
            <a:r>
              <a:rPr lang="en-US" sz="126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94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Разрушение Карфагена стало одним из самых известных событий античности. Эти войны и сегодня изучают, потому что они изменили политическую карту Средиземноморья.
</a:t>
            </a:r>
            <a:endParaRPr lang="en-US" sz="2529" dirty="0"/>
          </a:p>
        </p:txBody>
      </p:sp>
      <p:sp>
        <p:nvSpPr>
          <p:cNvPr id="11" name="Text 4"/>
          <p:cNvSpPr txBox="1"/>
          <p:nvPr/>
        </p:nvSpPr>
        <p:spPr>
          <a:xfrm>
            <a:off x="92525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2700" dirty="0"/>
          </a:p>
        </p:txBody>
      </p:sp>
      <p:sp>
        <p:nvSpPr>
          <p:cNvPr id="12" name="Text 5"/>
          <p:cNvSpPr txBox="1"/>
          <p:nvPr/>
        </p:nvSpPr>
        <p:spPr>
          <a:xfrm>
            <a:off x="683400" y="405700"/>
            <a:ext cx="15140400" cy="161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Следы Пунических войн в истории
</a:t>
            </a:r>
            <a:endParaRPr lang="en-US" sz="50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56250" y="2245954"/>
            <a:ext cx="10121400" cy="564119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1396800" y="895200"/>
            <a:ext cx="6364800" cy="842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даты и места
</a:t>
            </a:r>
            <a:pPr algn="l" indent="0" marL="0">
              <a:lnSpc>
                <a:spcPct val="120000"/>
              </a:lnSpc>
              <a:buNone/>
            </a:pPr>
            <a:r>
              <a:rPr lang="en-US" sz="2800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помогает быстро запомнить, где происходили ключевые события Пунических войн и как менялся ход борьбы.
</a:t>
            </a:r>
            <a:pPr algn="l" indent="0" marL="0">
              <a:lnSpc>
                <a:spcPct val="150041"/>
              </a:lnSpc>
              <a:buNone/>
            </a:pPr>
            <a:r>
              <a:rPr lang="en-US" sz="2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сражения происходили вокруг Сицилии, Италии и Северной Африки, что показывает масштаб борьбы за Средиземноморье.
</a:t>
            </a:r>
            <a:endParaRPr lang="en-US" sz="3200" dirty="0"/>
          </a:p>
        </p:txBody>
      </p:sp>
      <p:sp>
        <p:nvSpPr>
          <p:cNvPr id="5" name="Text 1"/>
          <p:cNvSpPr txBox="1"/>
          <p:nvPr/>
        </p:nvSpPr>
        <p:spPr>
          <a:xfrm>
            <a:off x="2273375" y="9886100"/>
            <a:ext cx="8204400" cy="277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50041"/>
              </a:lnSpc>
              <a:buNone/>
            </a:pPr>
            <a:r>
              <a:rPr lang="en-US" sz="1454" i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Историческая хронология Пунических войн
</a:t>
            </a:r>
            <a:endParaRPr lang="en-US" sz="1454" dirty="0"/>
          </a:p>
        </p:txBody>
      </p:sp>
      <p:sp>
        <p:nvSpPr>
          <p:cNvPr id="6" name="Text 2"/>
          <p:cNvSpPr txBox="1"/>
          <p:nvPr/>
        </p:nvSpPr>
        <p:spPr>
          <a:xfrm>
            <a:off x="92525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27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CCD8B3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0376250" y="2760275"/>
            <a:ext cx="7388400" cy="544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был не один бой, а долгая борьба за торговлю, богатство и морские пути, которая изменила судьбу всего Средиземноморья.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92525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2700" dirty="0"/>
          </a:p>
        </p:txBody>
      </p:sp>
      <p:sp>
        <p:nvSpPr>
          <p:cNvPr id="6" name="Text 2"/>
          <p:cNvSpPr txBox="1"/>
          <p:nvPr/>
        </p:nvSpPr>
        <p:spPr>
          <a:xfrm>
            <a:off x="1185425" y="3135575"/>
            <a:ext cx="8397600" cy="460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118 лет
</a:t>
            </a:r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20004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20004"/>
              </a:lnSpc>
              <a:buNone/>
            </a:pPr>
            <a:r>
              <a:rPr lang="en-US" sz="4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длилось противостояние Рима и Карфагена с перерывами между тремя войнами.
</a:t>
            </a:r>
            <a:endParaRPr lang="en-US" sz="9000" dirty="0"/>
          </a:p>
        </p:txBody>
      </p:sp>
      <p:sp>
        <p:nvSpPr>
          <p:cNvPr id="7" name="Text 3"/>
          <p:cNvSpPr txBox="1"/>
          <p:nvPr/>
        </p:nvSpPr>
        <p:spPr>
          <a:xfrm>
            <a:off x="1690025" y="8689000"/>
            <a:ext cx="7388400" cy="91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Хронология Пунических войн
</a:t>
            </a:r>
            <a:endParaRPr lang="en-US" sz="22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5146284"/>
            <a:ext cx="18268200" cy="5137931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334450" y="1830500"/>
            <a:ext cx="15619200" cy="277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Рим и Карфаген: урок истории
</a:t>
            </a:r>
            <a:pPr algn="l" indent="0" marL="0">
              <a:lnSpc>
                <a:spcPct val="100000"/>
              </a:lnSpc>
              <a:buNone/>
            </a:pPr>
            <a:r>
              <a:rPr lang="en-US" sz="5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Пунические войны показали, как упорство, ресурсы и союзники могут изменить судьбу государств. Победа Рима сделала его главным хозяином западного Средиземноморья.
</a:t>
            </a:r>
            <a:endParaRPr lang="en-US" sz="47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2026-05-31T23:18:35Z</dcterms:created>
  <dcterms:modified xsi:type="dcterms:W3CDTF">2026-05-31T23:18:35Z</dcterms:modified>
</cp:coreProperties>
</file>