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4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древней Руси понимали мир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6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люди видели в природе живую силу и по её знакам планировали жизнь и хозяйство.
</a:t>
            </a:r>
            <a:endParaRPr lang="en-US" sz="414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IX–XI веков погода решала всё: урожай, запасы пищи и безопасность. Паводки, засухи, заморозки и снежные зимы могли резко изменить планы, поэтому лес, река, поле и небо становились источником нужных наблюдений.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была особенно важна для жителей древней Руси
</a:t>
            </a:r>
            <a:endParaRPr lang="en-US" sz="2104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Грозу, дождь, ветер и смену времён года объясняли через богов и духов. Так людям было проще понять, почему наступает ненастье и когда ждать более благоприятной погоды для дел.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Перун связывали с громом и молнией, Велес — со скотом и богатством, а Макошь — с землёй, судьбой и женским трудом. Эти образы помогали воспринимать природу как «с участием сил».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богов существовали духи леса, воды и дома: леший, водяной, русалка и домовой. Их «наличие» объясняло и опасности, и удачи, с которыми сталкивались в повседневной жизни.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Языческие представления восточных славян о природе
</a:t>
            </a:r>
            <a:endParaRPr lang="en-US" sz="231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раннего утра и до заката люди следили за движением солнца: оно меняло высоту над горизонтом и «рисунок» дня. По этим изменениям замечали приближение весны и готовили хозяйство.
</a:t>
            </a:r>
            <a:endParaRPr lang="en-US" sz="1583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небом, солнцем и временем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день и знаки весны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обращали внимание на яркие звёзды и общее состояние неба. Эти наблюдения помогали выбирать сроки сева и начала жатвы, потому что природные «подсказки» шли вместе с погодой и теплом.
</a:t>
            </a:r>
            <a:endParaRPr lang="en-US" sz="1552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и начало сельских работ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заметными становились те явления, которые напрямую отражались на урожае, запасах и защите от угроз, поэтому их чаще запоминали и обсуждали.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явление трудно предугадать, оно сильнее тревожит общину. В древнем быту ценились признаки, которые помогали вовремя подготовиться к главному сезону.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темам народных наблюдений (качественное распределение долей в учебных целях); точные исторические «проценты» в источниках обычно не фиксируются.
</a:t>
            </a:r>
            <a:endParaRPr lang="en-US" sz="1037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природные явления больше всего влияли на жизнь людей
</a:t>
            </a:r>
            <a:endParaRPr lang="en-US" sz="210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 и жертвенные дары проводили по поводу конкретных нужд. В лесу и у воды старались соблюдать осторожность, потому что те же места могли приносить как пользу, так и опасность.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места в природе у древних славян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Важными считались рощи, источники, холмы и даже отдельные деревья. Их «силу» связывали с тем, что человек просит у природы: дождя, урожая, исцеления и удачи.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проявлялось и в правилах поведения: нельзя было относиться к таким местам небрежно. Так природные пространства превращались в часть безопасного «порядка» жизни общины.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293567"/>
            <a:ext cx="4151400" cy="2460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Представления о природе складывались из повседневных занятий и среды обитания: что важнее для выживания, то и получает больше символического смысла.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хозяйство зависело от конкретной природной среды, тем точнее становились наблюдения и тем устойчивее закреплялись образы, связанные с этой средой.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разные племена и народы связывали природу со своей жизнью
</a:t>
            </a:r>
            <a:endParaRPr lang="en-US" sz="2104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темам древних культур в историко-культурных курсах (без привязки к одному конкретному статистическому источнику).
</a:t>
            </a:r>
            <a:endParaRPr lang="en-US" sz="96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возникали первые объяснения природных явлений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по народной модели: наблюдение → повторяемость → связь с образом/приметой → обычай → проверка опытом.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272" y="1453774"/>
            <a:ext cx="147450" cy="29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58874"/>
            <a:ext cx="284700" cy="2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5887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58874"/>
            <a:ext cx="284700" cy="28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знания древних жителей Руси
</a:t>
            </a:r>
            <a:endParaRPr lang="en-US" sz="295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замечали изменения ветра, облачность и характер осадков. По таким признакам судили, будет ли тепло, дождливо или холодно, чтобы заранее менять планы и подготовку к работам.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Приметы погоды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помогали выбрать время, когда земля лучше «принимает» посев, а урожай успевает созреть. Это снижало риск потерь и помогало успеть до неблагоприятных дней.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сева и жатвы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определяли по солнцу и по признакам вокруг, например по мху на деревьях. Такие способы были полезны в лесу и на дороге, когда не было привычных ориентиров.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по природе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крику птиц, следам зверей и появлению насекомых люди связывали перемены в природе с будущей погодой. Эти сигналы дополняли календарные ожидания и опыт семьи.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птиц и животных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насекомые как «вестники погоды»
</a:t>
            </a:r>
            <a:pPr algn="ctr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ключевым становился не прогноз, а поведение живых существ. По крику птиц и заметному появлению насекомых люди судили о близких изменениях погоды и времени сезона. Такие наблюдения хорошо «вписывались» в жизнь: их можно было делать ежедневно.
</a:t>
            </a:r>
            <a:endParaRPr lang="en-US" sz="1070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Берёза, дуб и рябина: у каждого растения свой смысл
</a:t>
            </a:r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часто представляли как символы: берёза связывалась с весной и чистотой, дуб — с силой, рябина — с защитой. Народные образы помогали запоминать, что именно стоит ждать от сезона и как относиться к природе уважительно. Эти ассоциации встречались в рассказах и обрядах.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знак: как собирали смысл из деталей
</a:t>
            </a:r>
            <a:pPr algn="ctr" indent="0" marL="0">
              <a:lnSpc>
                <a:spcPct val="100000"/>
              </a:lnSpc>
              <a:buNone/>
            </a:pPr>
            <a:r>
              <a:rPr lang="en-US" sz="101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мир леса складывался из множества мелочей: окраса листьев, звуков, следов на земле, привычных мест, где появлялись животные. Народные представления превращали такие детали в понятные ориентиры. Благодаря этому природа становилась «читаемой», а решения в хозяйстве — более уверенными.
</a:t>
            </a:r>
            <a:endParaRPr lang="en-US" sz="1017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8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растения в народных представлениях
</a:t>
            </a:r>
            <a:endParaRPr lang="en-US" sz="255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люди связывали опасность не только с бедствиями, но и с тем, что они подрывают урожай, жильё и защиту общины.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страх вызывали события, которые трудно предугадать и которые напрямую ломали хозяйственные планы и повседневную безопасность.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Схема-иллюстрация по описательным историческим представлениям о бедствиях; числовая шкала — условная (без привязки к измерениям). Дата: 12.05.2026
</a:t>
            </a:r>
            <a:endParaRPr lang="en-US" sz="1145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1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природные явления считались самыми опасными
</a:t>
            </a:r>
            <a:endParaRPr lang="en-US" sz="229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5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к более точному пониманию природы
</a:t>
            </a:r>
            <a:endParaRPr lang="en-US" sz="2525" dirty="0"/>
          </a:p>
        </p:txBody>
      </p:sp>
      <p:sp>
        <p:nvSpPr>
          <p:cNvPr id="9" name="Text 2"/>
          <p:cNvSpPr txBox="1"/>
          <p:nvPr/>
        </p:nvSpPr>
        <p:spPr>
          <a:xfrm>
            <a:off x="4836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Сезоны и погоду фиксировали в памяти: замечали, когда начинается оттепель, когда приходят холода, как меняется поведение животных и водоёмов.
</a:t>
            </a:r>
            <a:endParaRPr lang="en-US" sz="1362" dirty="0"/>
          </a:p>
        </p:txBody>
      </p:sp>
      <p:sp>
        <p:nvSpPr>
          <p:cNvPr id="10" name="Text 3"/>
          <p:cNvSpPr txBox="1"/>
          <p:nvPr/>
        </p:nvSpPr>
        <p:spPr>
          <a:xfrm>
            <a:off x="4837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наблюдения в быту
</a:t>
            </a:r>
            <a:endParaRPr lang="en-US" sz="1181" dirty="0"/>
          </a:p>
        </p:txBody>
      </p:sp>
      <p:sp>
        <p:nvSpPr>
          <p:cNvPr id="11" name="Text 4"/>
          <p:cNvSpPr txBox="1"/>
          <p:nvPr/>
        </p:nvSpPr>
        <p:spPr>
          <a:xfrm>
            <a:off x="2478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начинали сопоставлять годы между собой: одинаковые признаки связывали с повторяющимися результатами в земледелии и охоте.
</a:t>
            </a:r>
            <a:endParaRPr lang="en-US" sz="1344" dirty="0"/>
          </a:p>
        </p:txBody>
      </p:sp>
      <p:sp>
        <p:nvSpPr>
          <p:cNvPr id="12" name="Text 5"/>
          <p:cNvSpPr txBox="1"/>
          <p:nvPr/>
        </p:nvSpPr>
        <p:spPr>
          <a:xfrm>
            <a:off x="2478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лет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473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истории России особенно важны летописные свидетельства: сообщения о погодных сдвигах, урожаях и неурожаях, разливах рек, необычных явлениях на небе.
</a:t>
            </a:r>
            <a:endParaRPr lang="en-US" sz="1277" dirty="0"/>
          </a:p>
        </p:txBody>
      </p:sp>
      <p:sp>
        <p:nvSpPr>
          <p:cNvPr id="14" name="Text 7"/>
          <p:cNvSpPr txBox="1"/>
          <p:nvPr/>
        </p:nvSpPr>
        <p:spPr>
          <a:xfrm>
            <a:off x="4473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Летописные записи о погоде и урожаях
</a:t>
            </a:r>
            <a:endParaRPr lang="en-US" sz="1195" dirty="0"/>
          </a:p>
        </p:txBody>
      </p:sp>
      <p:sp>
        <p:nvSpPr>
          <p:cNvPr id="15" name="Text 8"/>
          <p:cNvSpPr txBox="1"/>
          <p:nvPr/>
        </p:nvSpPr>
        <p:spPr>
          <a:xfrm>
            <a:off x="64683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и устные выводы помогали сопоставлять события в последующие годы и выбирать действия для будущего: сроки работ, запасов и мер безопасности.
</a:t>
            </a:r>
            <a:endParaRPr lang="en-US" sz="1354" dirty="0"/>
          </a:p>
        </p:txBody>
      </p:sp>
      <p:sp>
        <p:nvSpPr>
          <p:cNvPr id="16" name="Text 9"/>
          <p:cNvSpPr txBox="1"/>
          <p:nvPr/>
        </p:nvSpPr>
        <p:spPr>
          <a:xfrm>
            <a:off x="64684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знаний потомкам
</a:t>
            </a:r>
            <a:endParaRPr lang="en-US" sz="138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718" y="1068000"/>
            <a:ext cx="4539864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объяснение мира менялось: от рассказа о смысле через богов к поиску причин и закономерностей через опыт.
</a:t>
            </a:r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не заменило миф мгновенно: оно постепенно делало объяснения более проверяемыми через календарь и повседневные результаты.
</a:t>
            </a:r>
            <a:endParaRPr lang="en-US" sz="1470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и наблюдение: в чём разница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описаниям народных представлений и принципам объяснения явлений в традиционной культуре.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 древних восточных славян складывался календарь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формирования календаря через наблюдения и сезонные работы в народной традиции.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служили дорогами и давали воду, рыбу и возможность торговли. Поэтому люди запоминали удобные переправы, опасные броды и примерное время половодья, чтобы не рисковать жизнью.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реки, леса и дороги были особенно изучены
</a:t>
            </a:r>
            <a:endParaRPr lang="en-US" sz="2159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 маршруты нужно было выбирать с учётом погоды. После дождей менялась проходимость, зимой требовали расчёта наст и ветров, весной — учёта разливов.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лесах и реках напрямую влияли на охоту, поездки, обмен и расселение. Они помогали планировать запасы и быстро принимать решения, когда природные условия менялись.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обеспечивал дичь, мёд и древесину, а также укрывал и защищал. Изучали сезонные изменения: где легче найти зверя, какие тропы работают летом и где безопаснее идти зимой.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опасности случались нечасто, о них говорили особенно громко: последствия могли быть катастрофическими для домов, запасов и безопасности.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показывает приоритет базовых условий выживания: вода, тепло и урожай; затем — ресурсы среды; внизу — события, которые тревожили сильнее из-за редкости и масштабов вреда.
</a:t>
            </a:r>
            <a:endParaRPr lang="en-US" sz="1488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иллюстрация по описаниям традиционного хозяйства восточных славян; численные значения не являются результатом измерений. Дата: 12.05.2026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было самым важным для повседневной жизни
</a:t>
            </a:r>
            <a:endParaRPr lang="en-US" sz="253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на вещах: солнце, птицы и знаки плодородия
</a:t>
            </a:r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украшениях и предметах быта часто встречаются изображения солнца, птиц, растений и символов урожая. Такие мотивы хорошо подходят для иллюстрации мысли о природе как о «помогающей силе» и источнике жизни. Орнамент переносил смысл в повседневные вещи.
</a:t>
            </a:r>
            <a:endParaRPr lang="en-US" sz="1127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 у воды и в роще: следы традиции в находках
</a:t>
            </a:r>
            <a:pPr algn="l" indent="0" marL="0">
              <a:lnSpc>
                <a:spcPct val="100000"/>
              </a:lnSpc>
              <a:buNone/>
            </a:pPr>
            <a:r>
              <a:rPr lang="en-US" sz="11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находят предметы, связанные с ритуальными действиями, которые сопровождали обращения к природным «силам». Для визуального ряда можно показать место обряда у источника или в роще, а рядом — находки и детали обстановки. Это помогает почувствовать, как природа воспринималась близко и лично.
</a:t>
            </a:r>
            <a:endParaRPr lang="en-US" sz="1128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быта и домашние символы: календарь в 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Древнерусские мотивы сохранялись не только в праздниках, но и в домашней среде: в орнаменте на ткани и керамике. В композицию можно включить сцены весенних и урожайных праздников, чтобы показать связь между природным циклом и семейными делами. Визуальные символы делали ожидания «видимыми».
</a:t>
            </a:r>
            <a:endParaRPr lang="en-US" sz="1095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памятники сохранили древние представления о природе
</a:t>
            </a:r>
            <a:endParaRPr lang="en-US" sz="210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52500" y="241125"/>
            <a:ext cx="21879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изменились взгляды после принятия христианства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454450" y="19246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вытеснение образов
</a:t>
            </a:r>
            <a:pPr algn="l" indent="0" marL="0">
              <a:lnSpc>
                <a:spcPct val="100000"/>
              </a:lnSpc>
              <a:buNone/>
            </a:pPr>
            <a:r>
              <a:rPr lang="en-US" sz="134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Христианские представления постепенно занимали больше места. При этом старые приметы и привычка наблюдать за погодой оставались частью повседневной жизни.
</a:t>
            </a:r>
            <a:endParaRPr lang="en-US" sz="1349" dirty="0"/>
          </a:p>
        </p:txBody>
      </p:sp>
      <p:sp>
        <p:nvSpPr>
          <p:cNvPr id="10" name="Text 3"/>
          <p:cNvSpPr txBox="1"/>
          <p:nvPr/>
        </p:nvSpPr>
        <p:spPr>
          <a:xfrm>
            <a:off x="3270825" y="3462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988 год: Крещение Руси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Руси в 988 году языческие представления не исчезли мгновенно: они ещё долго сохранялись в обычаях и в народных объяснениях природы.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270825" y="35030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 и церковные книги: новый язык описаний
</a:t>
            </a:r>
            <a:pPr algn="r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источниках менялся способ рассказывать о времени, погоде и необычных явлениях: больше появлялось церковного описания, но связь человека с природой оставалась устойчивой.
</a:t>
            </a:r>
            <a:endParaRPr lang="en-US" sz="125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299672"/>
            <a:ext cx="4151400" cy="24481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обобщает, как природа становилась ориентиром жизни: от объяснений до практических решений.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итог: древние представления стали первой ступенью к более проверяемому знанию, где опыт и повторяемость постепенно повышали точность понимания.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представлениях древних людей о природе
</a:t>
            </a:r>
            <a:endParaRPr lang="en-US" sz="2104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обобщение по материалам о традиционных представлениях восточных славян и описательных источниках по истории повседневности.
</a:t>
            </a:r>
            <a:endParaRPr lang="en-US" sz="93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29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мифа к наблюдению: значение древних представлений о природе
</a:t>
            </a:r>
            <a:pPr algn="ctr" indent="0" marL="0">
              <a:lnSpc>
                <a:spcPct val="100000"/>
              </a:lnSpc>
              <a:buNone/>
            </a:pPr>
            <a:r>
              <a:rPr lang="en-US" sz="141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жители Руси видели в природе и жизнь, и угрозы, и знаки. От мифов и веры в духов они постепенно переходили к наблюдению закономерностей, чтобы точнее вести хозяйство, календарь и передавать опыт общины.
</a:t>
            </a:r>
            <a:endParaRPr lang="en-US" sz="352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2026-05-12T17:38:08Z</dcterms:created>
  <dcterms:modified xsi:type="dcterms:W3CDTF">2026-05-12T17:38:08Z</dcterms:modified>
</cp:coreProperties>
</file>