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jpeg"/><Relationship Id="rId10" Type="http://schemas.openxmlformats.org/officeDocument/2006/relationships/image" Target="../media/image-4-10.png"/><Relationship Id="rId11" Type="http://schemas.openxmlformats.org/officeDocument/2006/relationships/image" Target="../media/image-4-11.png"/><Relationship Id="rId12" Type="http://schemas.openxmlformats.org/officeDocument/2006/relationships/image" Target="../media/image-4-12.jpe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jpe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jpe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image" Target="../media/image-9-12.jpe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jpeg"/><Relationship Id="rId11" Type="http://schemas.openxmlformats.org/officeDocument/2006/relationships/image" Target="../media/image-11-11.png"/><Relationship Id="rId12" Type="http://schemas.openxmlformats.org/officeDocument/2006/relationships/image" Target="../media/image-11-12.png"/><Relationship Id="rId13" Type="http://schemas.openxmlformats.org/officeDocument/2006/relationships/image" Target="../media/image-11-13.jpe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jpe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image" Target="../media/image-13-12.png"/><Relationship Id="rId13" Type="http://schemas.openxmlformats.org/officeDocument/2006/relationships/image" Target="../media/image-13-13.jpeg"/><Relationship Id="rId14" Type="http://schemas.openxmlformats.org/officeDocument/2006/relationships/image" Target="../media/image-13-14.png"/><Relationship Id="rId15" Type="http://schemas.openxmlformats.org/officeDocument/2006/relationships/image" Target="../media/image-13-15.png"/><Relationship Id="rId16" Type="http://schemas.openxmlformats.org/officeDocument/2006/relationships/image" Target="../media/image-13-16.png"/><Relationship Id="rId17" Type="http://schemas.openxmlformats.org/officeDocument/2006/relationships/image" Target="../media/image-13-17.jpeg"/><Relationship Id="rId18" Type="http://schemas.openxmlformats.org/officeDocument/2006/relationships/slideLayout" Target="../slideLayouts/slideLayout1.xml"/><Relationship Id="rId1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jpeg"/><Relationship Id="rId11" Type="http://schemas.openxmlformats.org/officeDocument/2006/relationships/image" Target="../media/image-18-11.png"/><Relationship Id="rId12" Type="http://schemas.openxmlformats.org/officeDocument/2006/relationships/image" Target="../media/image-18-12.png"/><Relationship Id="rId13" Type="http://schemas.openxmlformats.org/officeDocument/2006/relationships/image" Target="../media/image-18-13.jpe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image" Target="../media/image-19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75" y="72513"/>
            <a:ext cx="8947200" cy="18698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97000" y="2220598"/>
            <a:ext cx="735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 системе животного мира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1479600" y="3447098"/>
            <a:ext cx="61848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Узнаем, почему человек — животное, чем он похож на приматов и чем отличается.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2773250" y="4390824"/>
            <a:ext cx="3597600" cy="3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80430"/>
            <a:ext cx="5571000" cy="33023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человек — часть животного мира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267825" y="1584950"/>
            <a:ext cx="2426100" cy="30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— вид Homo sapiens из семейства гоминид и отряда приматов. Изучая его место в природе, мы лучше понимаем эволюцию, особенности тела, поведения и влияние людей на окружающий мир.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6300" y="1298876"/>
            <a:ext cx="4157700" cy="348369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человека в природе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71450" y="1384325"/>
            <a:ext cx="3934800" cy="3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в системе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1450" y="1875500"/>
            <a:ext cx="39348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относится к царству Животные, типу Хордовые, классу Млекопитающие и отряду Приматы. Это показывает его близкое родство с другими позвоночными и млекопитающими.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71450" y="3193100"/>
            <a:ext cx="3934800" cy="3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классификация
</a:t>
            </a:r>
            <a:endParaRPr lang="en-US" sz="1500" dirty="0"/>
          </a:p>
        </p:txBody>
      </p:sp>
      <p:sp>
        <p:nvSpPr>
          <p:cNvPr id="11" name="Text 5"/>
          <p:cNvSpPr txBox="1"/>
          <p:nvPr/>
        </p:nvSpPr>
        <p:spPr>
          <a:xfrm>
            <a:off x="471450" y="3684275"/>
            <a:ext cx="39348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Биологическая классификация помогает увидеть, какие признаки у человека общие с другими видами. Она также объясняет, почему люди занимают особое положение среди животных.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1016"/>
            <a:ext cx="2715900" cy="22066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11813" y="1310163"/>
            <a:ext cx="2718000" cy="220837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065728" y="1310163"/>
            <a:ext cx="2718000" cy="2208375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объединяет человека и приматов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5032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Ловкая рука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50325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приматов, включая шимпанзе и орангутанов, есть цепкие конечности и большой противопоставленный палец. Это помогает удерживать ветки, пищу и предметы. У человека та же особенность стала основой точных движений руки и работы с орудиями, от письма до рисования. Именно поэтому их поведение часто выглядит очень ловким.
</a:t>
            </a:r>
            <a:endParaRPr lang="en-US" sz="731" dirty="0"/>
          </a:p>
        </p:txBody>
      </p:sp>
      <p:sp>
        <p:nvSpPr>
          <p:cNvPr id="18" name="Text 4"/>
          <p:cNvSpPr txBox="1"/>
          <p:nvPr/>
        </p:nvSpPr>
        <p:spPr>
          <a:xfrm>
            <a:off x="330050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группе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3005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Приматы живут группами, заботятся о детёнышах и учатся, наблюдая за взрослыми. У человека эти же черты стали ещё сложнее: обучение длится дольше, а опыт передаётся не только в семье, но и в школе, через книги, общение и совместную деятельность.
</a:t>
            </a:r>
            <a:endParaRPr lang="en-US" sz="819" dirty="0"/>
          </a:p>
        </p:txBody>
      </p:sp>
      <p:sp>
        <p:nvSpPr>
          <p:cNvPr id="20" name="Text 6"/>
          <p:cNvSpPr txBox="1"/>
          <p:nvPr/>
        </p:nvSpPr>
        <p:spPr>
          <a:xfrm>
            <a:off x="6154404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различия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1544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отличается от других приматов развитой речью, прямохождением и способностью к абстрактному мышлению. Эти качества изменили образ жизни: люди не только выживают в природе, но и создают правила, технологии и культуру. Такое развитие сделало возможным строительство городов, научные открытия и дальнее сотрудничество.
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3658" y="1479650"/>
            <a:ext cx="2716683" cy="3303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признаки Homo sapiens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5900" y="1584975"/>
            <a:ext cx="2366100" cy="6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 и мышление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35900" y="2290250"/>
            <a:ext cx="2366100" cy="169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человека особенно развит мозг, прежде всего кора больших полушарий. Благодаря этому мы умеем рассуждать, сравнивать, делать выводы и представлять то, чего не видим прямо сейчас.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241900" y="1584975"/>
            <a:ext cx="2366100" cy="6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Руки, труд и язык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6241900" y="2290250"/>
            <a:ext cx="2366100" cy="169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Прямохождение освободило руки для труда и изготовления орудий. Благодаря речи люди смогли передавать знания следующим поколениям, договариваться, вместе действовать и развивать сложную культуру более осмысленно и точно.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2584604"/>
            <a:ext cx="8424000" cy="219649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прошлого в нашем организме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965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Копчик, аппендикс и мышцы, поднимающие уши, у человека почти не выполняют прежних функций. Такие органы называют рудиментами, потому что они сохранились от далеких предков.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7671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животных эти же структуры развиты сильнее: хвост помогает держать равновесие, а шерсть защищает от холода. Рудименты показывают, что человек связан с эволюцией животного мира.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4789" y="2680411"/>
            <a:ext cx="2548800" cy="207587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9365" y="2680411"/>
            <a:ext cx="2548800" cy="207587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297078" y="2680411"/>
            <a:ext cx="2548800" cy="2075878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Высшие приматы: ближайшие родственники человека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444789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группе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444789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Высшие приматы живут в сложных группах, где важны поддержка, уход и согласование действий. У них заметно развиты мозг и кора больших полушарий. Это помогает запоминать маршруты, узнавать членов группы и находить решения в меняющейся обстановке, будь то лес или открытое пространство.
</a:t>
            </a:r>
            <a:endParaRPr lang="en-US" sz="788" dirty="0"/>
          </a:p>
        </p:txBody>
      </p:sp>
      <p:sp>
        <p:nvSpPr>
          <p:cNvPr id="16" name="Text 4"/>
          <p:cNvSpPr txBox="1"/>
          <p:nvPr/>
        </p:nvSpPr>
        <p:spPr>
          <a:xfrm>
            <a:off x="6149365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Социализация и обучение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6149365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высших приматов характерно заметное групповое поведение: совместный поиск пищи, защита территории и забота о потомстве. У людей эта основа превратилась в общество с правилами, обучением и разделением обязанностей, где важны сотрудничество и ответственность между разными людьми.
</a:t>
            </a:r>
            <a:endParaRPr lang="en-US" sz="780" dirty="0"/>
          </a:p>
        </p:txBody>
      </p:sp>
      <p:sp>
        <p:nvSpPr>
          <p:cNvPr id="18" name="Text 6"/>
          <p:cNvSpPr txBox="1"/>
          <p:nvPr/>
        </p:nvSpPr>
        <p:spPr>
          <a:xfrm>
            <a:off x="3297078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жестов и знаков
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3297078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Обезьяны используют мимику, жесты и разные звуки, чтобы сообщать об опасности, еде и настроении. У человека способность к символическим знакам стала намного шире: жесты, слова, числа и знаки помогают передавать точные сообщения и знания друг другу каждый день.
</a:t>
            </a:r>
            <a:endParaRPr lang="en-US" sz="79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6300" y="1298876"/>
            <a:ext cx="4157700" cy="348369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человека с другими позвоночными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71450" y="1384325"/>
            <a:ext cx="3934800" cy="3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план строения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1450" y="1875500"/>
            <a:ext cx="39348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человека и многих животных есть позвоночник, пятипалые конечности и четырёхкамерное сердце. Кровь тоже устроена похоже: в ней есть плазма, эритроциты и лейкоциты.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71450" y="3193100"/>
            <a:ext cx="3934800" cy="3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отличает человека
</a:t>
            </a:r>
            <a:endParaRPr lang="en-US" sz="1500" dirty="0"/>
          </a:p>
        </p:txBody>
      </p:sp>
      <p:sp>
        <p:nvSpPr>
          <p:cNvPr id="11" name="Text 5"/>
          <p:cNvSpPr txBox="1"/>
          <p:nvPr/>
        </p:nvSpPr>
        <p:spPr>
          <a:xfrm>
            <a:off x="471450" y="3684275"/>
            <a:ext cx="39348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отличие — кисть руки, приспособленная к точным движениям и сложным действиям. В сочетании с прямохождением это позволило человеку создавать и использовать орудия.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1016"/>
            <a:ext cx="2715900" cy="22066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11813" y="1310163"/>
            <a:ext cx="2718000" cy="220837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065728" y="1310163"/>
            <a:ext cx="2718000" cy="2208375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рассказывает генетика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5032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код ДНК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50325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ДНК показывает, что человек и шимпанзе очень близки по наследственной информации. Совпадение огромного числа участков генома объясняет, почему у нас так много общих биологических признаков. Именно поэтому приматы считаются ближайшими родственниками человека среди животных.
</a:t>
            </a:r>
            <a:endParaRPr lang="en-US" sz="760" dirty="0"/>
          </a:p>
        </p:txBody>
      </p:sp>
      <p:sp>
        <p:nvSpPr>
          <p:cNvPr id="18" name="Text 4"/>
          <p:cNvSpPr txBox="1"/>
          <p:nvPr/>
        </p:nvSpPr>
        <p:spPr>
          <a:xfrm>
            <a:off x="330050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Хромосомы под микроскопом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3005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человека 46 хромосом, а у шимпанзе — 48. Такая разница невелика, но она важна для понимания эволюции. Даже небольшие изменения в наборе хромосом могут влиять на развитие признаков и особенности организма в ходе долгого отбора.
</a:t>
            </a:r>
            <a:endParaRPr lang="en-US" sz="835" dirty="0"/>
          </a:p>
        </p:txBody>
      </p:sp>
      <p:sp>
        <p:nvSpPr>
          <p:cNvPr id="20" name="Text 6"/>
          <p:cNvSpPr txBox="1"/>
          <p:nvPr/>
        </p:nvSpPr>
        <p:spPr>
          <a:xfrm>
            <a:off x="6154404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как подсказка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1544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Генетики сравнивают не только ДНК, но и белки, которые строят клетки и управляют их работой. Чем ближе последовательности белков, тем ближе виды по происхождению. Поэтому молекулярные данные уверенно поддерживают общую эволюционную картину и помогают уточнять родственные связи.
</a:t>
            </a:r>
            <a:endParaRPr lang="en-US" sz="79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3658" y="1479650"/>
            <a:ext cx="2716683" cy="3303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мозг — большие возможности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5900" y="1584975"/>
            <a:ext cx="2366100" cy="6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и число нейронов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35900" y="2290250"/>
            <a:ext cx="2366100" cy="169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 взрослого человека в среднем весит 1300–1400 граммов и содержит около 86 миллиардов нейронов. Такой запас клеток помогает быстро обрабатывать информацию и связывать разные виды опыта.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241900" y="1584975"/>
            <a:ext cx="2366100" cy="6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 и лобные доли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6241900" y="2290250"/>
            <a:ext cx="2366100" cy="169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развиты кора больших полушарий и лобные доли. Они участвуют в речи, планировании, самоконтроле и принятии решений, поэтому человек способен учиться, придумывать новое и исправлять ошибки.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1302" y="2679600"/>
            <a:ext cx="1929397" cy="2077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546127" y="2679600"/>
            <a:ext cx="1929397" cy="2077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669302" y="2679600"/>
            <a:ext cx="1929397" cy="2077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793302" y="2679600"/>
            <a:ext cx="1929397" cy="2077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человека: признаки, заметные в действии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7" name="Text 2"/>
          <p:cNvSpPr txBox="1"/>
          <p:nvPr/>
        </p:nvSpPr>
        <p:spPr>
          <a:xfrm>
            <a:off x="450325" y="1475433"/>
            <a:ext cx="16776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Прямохождение меняет силуэт человека
</a:t>
            </a:r>
            <a:endParaRPr lang="en-US" sz="1000" dirty="0"/>
          </a:p>
        </p:txBody>
      </p:sp>
      <p:sp>
        <p:nvSpPr>
          <p:cNvPr id="18" name="Text 3"/>
          <p:cNvSpPr txBox="1"/>
          <p:nvPr/>
        </p:nvSpPr>
        <p:spPr>
          <a:xfrm>
            <a:off x="450325" y="1958725"/>
            <a:ext cx="19005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Прямохождение изменило весь облик человека: тело удерживается вертикально, а сводчатая стопа помогает уверенно ходить и бегать. На рисунке это можно показать через шаг вперёд и следы на земле. Такой способ передвижения освободил руки для других задач.
</a:t>
            </a:r>
            <a:endParaRPr lang="en-US" sz="682" dirty="0"/>
          </a:p>
        </p:txBody>
      </p:sp>
      <p:sp>
        <p:nvSpPr>
          <p:cNvPr id="19" name="Text 4"/>
          <p:cNvSpPr txBox="1"/>
          <p:nvPr/>
        </p:nvSpPr>
        <p:spPr>
          <a:xfrm>
            <a:off x="2572675" y="1475433"/>
            <a:ext cx="16776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Кисть, которая умеет точно работать
</a:t>
            </a:r>
            <a:endParaRPr lang="en-US" sz="1000" dirty="0"/>
          </a:p>
        </p:txBody>
      </p:sp>
      <p:sp>
        <p:nvSpPr>
          <p:cNvPr id="20" name="Text 5"/>
          <p:cNvSpPr txBox="1"/>
          <p:nvPr/>
        </p:nvSpPr>
        <p:spPr>
          <a:xfrm>
            <a:off x="2572675" y="1958725"/>
            <a:ext cx="19005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палец, способный противопоставляться другим пальцам, делает кисть особенно удобной. Человек может держать карандаш, завязывать шнурки, собирать мелкие детали и работать с инструментами. Для иллюстрации подойдёт рука, аккуратно собирающая модель или удерживающая тонкий предмет.
</a:t>
            </a:r>
            <a:endParaRPr lang="en-US" sz="645" dirty="0"/>
          </a:p>
        </p:txBody>
      </p:sp>
      <p:sp>
        <p:nvSpPr>
          <p:cNvPr id="21" name="Text 6"/>
          <p:cNvSpPr txBox="1"/>
          <p:nvPr/>
        </p:nvSpPr>
        <p:spPr>
          <a:xfrm>
            <a:off x="4696675" y="1475433"/>
            <a:ext cx="16776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начинается с дыхания и голоса
</a:t>
            </a:r>
            <a:endParaRPr lang="en-US" sz="1000" dirty="0"/>
          </a:p>
        </p:txBody>
      </p:sp>
      <p:sp>
        <p:nvSpPr>
          <p:cNvPr id="22" name="Text 7"/>
          <p:cNvSpPr txBox="1"/>
          <p:nvPr/>
        </p:nvSpPr>
        <p:spPr>
          <a:xfrm>
            <a:off x="4696675" y="1958725"/>
            <a:ext cx="19005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стала возможной благодаря особому строению гортани и согласованной работе дыхания, языка и губ. Благодаря этому человек произносит множество звуков и слов. На изображении можно показать ребёнка, который разговаривает, читает вслух или отвечает у доски.
</a:t>
            </a:r>
            <a:endParaRPr lang="en-US" sz="682" dirty="0"/>
          </a:p>
        </p:txBody>
      </p:sp>
      <p:sp>
        <p:nvSpPr>
          <p:cNvPr id="23" name="Text 8"/>
          <p:cNvSpPr txBox="1"/>
          <p:nvPr/>
        </p:nvSpPr>
        <p:spPr>
          <a:xfrm>
            <a:off x="6820675" y="1475433"/>
            <a:ext cx="16776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Лицо помогает понять без слов
</a:t>
            </a:r>
            <a:endParaRPr lang="en-US" sz="1000" dirty="0"/>
          </a:p>
        </p:txBody>
      </p:sp>
      <p:sp>
        <p:nvSpPr>
          <p:cNvPr id="24" name="Text 9"/>
          <p:cNvSpPr txBox="1"/>
          <p:nvPr/>
        </p:nvSpPr>
        <p:spPr>
          <a:xfrm>
            <a:off x="6820675" y="1958725"/>
            <a:ext cx="19005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Подвижные мышцы лица помогают передавать радость, удивление, сомнение и тревогу без слов. Мимика делает общение точнее и быстрее. Хороший сюжет для иллюстрации — группа детей, которые понимают настроение друг друга по выражению лиц.
</a:t>
            </a:r>
            <a:endParaRPr lang="en-US" sz="68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2584604"/>
            <a:ext cx="8424000" cy="219649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психики человека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965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Человеческая психика умеет работать не только с тем, что видно прямо сейчас, но и с тем, что существует в мыслях. Мы сравниваем, представляем, строим планы и придумываем новые решения.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7671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Эмоции, самосознание и моральные оценки помогают человеку жить среди других людей. Благодаря речи, творчеству и памяти о будущем он создаёт науку, искусство и собственный жизненный путь.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146" y="1309750"/>
            <a:ext cx="2051708" cy="2209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484146" y="1309750"/>
            <a:ext cx="2051708" cy="2209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4608146" y="1309750"/>
            <a:ext cx="2051708" cy="22092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8" name="Image 16" descr="preencoded.png">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6732146" y="1309750"/>
            <a:ext cx="2051708" cy="2209200"/>
          </a:xfrm>
          <a:prstGeom prst="rect">
            <a:avLst/>
          </a:prstGeom>
        </p:spPr>
      </p:pic>
      <p:sp>
        <p:nvSpPr>
          <p:cNvPr id="19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становятся обществом
</a:t>
            </a:r>
            <a:endParaRPr lang="en-US" sz="3000" dirty="0"/>
          </a:p>
        </p:txBody>
      </p:sp>
      <p:sp>
        <p:nvSpPr>
          <p:cNvPr id="2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21" name="Text 2"/>
          <p:cNvSpPr txBox="1"/>
          <p:nvPr/>
        </p:nvSpPr>
        <p:spPr>
          <a:xfrm>
            <a:off x="450325" y="3633508"/>
            <a:ext cx="16776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объединяет людей
</a:t>
            </a:r>
            <a:endParaRPr lang="en-US" sz="1000" dirty="0"/>
          </a:p>
        </p:txBody>
      </p:sp>
      <p:sp>
        <p:nvSpPr>
          <p:cNvPr id="22" name="Text 3"/>
          <p:cNvSpPr txBox="1"/>
          <p:nvPr/>
        </p:nvSpPr>
        <p:spPr>
          <a:xfrm>
            <a:off x="450325" y="4116800"/>
            <a:ext cx="19005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семье, школе и большой стране люди обмениваются опытом с помощью слов. Речь позволяет объяснять правила, учить младших и хранить традиции. Для иллюстрации подойдёт сцена разговора нескольких поколений за одним столом.
</a:t>
            </a:r>
            <a:endParaRPr lang="en-US" sz="700" dirty="0"/>
          </a:p>
        </p:txBody>
      </p:sp>
      <p:sp>
        <p:nvSpPr>
          <p:cNvPr id="23" name="Text 4"/>
          <p:cNvSpPr txBox="1"/>
          <p:nvPr/>
        </p:nvSpPr>
        <p:spPr>
          <a:xfrm>
            <a:off x="2572675" y="3633508"/>
            <a:ext cx="16776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и обучение
</a:t>
            </a:r>
            <a:endParaRPr lang="en-US" sz="1000" dirty="0"/>
          </a:p>
        </p:txBody>
      </p:sp>
      <p:sp>
        <p:nvSpPr>
          <p:cNvPr id="24" name="Text 5"/>
          <p:cNvSpPr txBox="1"/>
          <p:nvPr/>
        </p:nvSpPr>
        <p:spPr>
          <a:xfrm>
            <a:off x="2572675" y="4116800"/>
            <a:ext cx="19005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не просто повторяет чужие действия, а специально учится у других. Обычаи, праздники и ремёсла передаются от старших к младшим и становятся частью культуры. На картинке можно показать мастерскую, где ребёнок осваивает работу вместе со взрослым.
</a:t>
            </a:r>
            <a:endParaRPr lang="en-US" sz="682" dirty="0"/>
          </a:p>
        </p:txBody>
      </p:sp>
      <p:sp>
        <p:nvSpPr>
          <p:cNvPr id="25" name="Text 6"/>
          <p:cNvSpPr txBox="1"/>
          <p:nvPr/>
        </p:nvSpPr>
        <p:spPr>
          <a:xfrm>
            <a:off x="4696675" y="3633508"/>
            <a:ext cx="16776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Письменность и наука
</a:t>
            </a:r>
            <a:endParaRPr lang="en-US" sz="1000" dirty="0"/>
          </a:p>
        </p:txBody>
      </p:sp>
      <p:sp>
        <p:nvSpPr>
          <p:cNvPr id="26" name="Text 7"/>
          <p:cNvSpPr txBox="1"/>
          <p:nvPr/>
        </p:nvSpPr>
        <p:spPr>
          <a:xfrm>
            <a:off x="4696675" y="4116800"/>
            <a:ext cx="19005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знаний изменила жизнь людей: теперь важные открытия можно сохранять на века. Книга, тетрадь, схема или формула помогают передавать информацию тем, кто ещё не родился. Для иллюстрации подойдёт библиотека, лаборатория или древняя глиняная табличка.
</a:t>
            </a:r>
            <a:endParaRPr lang="en-US" sz="682" dirty="0"/>
          </a:p>
        </p:txBody>
      </p:sp>
      <p:sp>
        <p:nvSpPr>
          <p:cNvPr id="27" name="Text 8"/>
          <p:cNvSpPr txBox="1"/>
          <p:nvPr/>
        </p:nvSpPr>
        <p:spPr>
          <a:xfrm>
            <a:off x="6820675" y="3633508"/>
            <a:ext cx="16776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и мораль
</a:t>
            </a:r>
            <a:endParaRPr lang="en-US" sz="1000" dirty="0"/>
          </a:p>
        </p:txBody>
      </p:sp>
      <p:sp>
        <p:nvSpPr>
          <p:cNvPr id="28" name="Text 9"/>
          <p:cNvSpPr txBox="1"/>
          <p:nvPr/>
        </p:nvSpPr>
        <p:spPr>
          <a:xfrm>
            <a:off x="6820675" y="4116800"/>
            <a:ext cx="19005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жить вместе, людям нужны общие правила. Законы защищают права, а мораль подсказывает, что хорошо и что плохо. На изображении можно показать городскую площадь, суд или ситуацию, где люди договариваются и соблюдают порядок.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6300" y="1298876"/>
            <a:ext cx="4157700" cy="348369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Расселение человека по планете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71450" y="1384325"/>
            <a:ext cx="3934800" cy="3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Орудия, одежда и жильё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1450" y="1875500"/>
            <a:ext cx="39348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в новые климатические зоны стал возможен благодаря орудиям труда, одежде и умению строить жилища. Эти вещи защищали людей от холода, жары, ветра и дождя.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71450" y="3193100"/>
            <a:ext cx="3934800" cy="3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разных природных зон
</a:t>
            </a:r>
            <a:endParaRPr lang="en-US" sz="1500" dirty="0"/>
          </a:p>
        </p:txBody>
      </p:sp>
      <p:sp>
        <p:nvSpPr>
          <p:cNvPr id="11" name="Text 5"/>
          <p:cNvSpPr txBox="1"/>
          <p:nvPr/>
        </p:nvSpPr>
        <p:spPr>
          <a:xfrm>
            <a:off x="471450" y="3684275"/>
            <a:ext cx="39348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расселились в тундре, пустынях, тропических лесах и горах. В каждом месте они приспосабливались по-своему, развивая способы добычи пищи, передвижения и общения.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7775" y="1175216"/>
            <a:ext cx="7964351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Сравнение: человек и животные — использование орудий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и животные, и люди могут использовать предметы как помощь в добыче пищи или работе. Главное отличие человека — создание орудий, а не только их применение.
</a:t>
            </a:r>
            <a:endParaRPr lang="en-US" sz="1553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простых предметов к изготовлению инструментов стал важным шагом в развитии культуры и труда.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Археологические находки и наблюдения за приматами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менялся человек в ходе эволюции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Палеоантропологические данные и сравнительное изучение орудий, скелетов и черепов.
</a:t>
            </a:r>
            <a:endParaRPr lang="en-US" sz="158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3658" y="1479650"/>
            <a:ext cx="2716683" cy="3303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говорит генетика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5900" y="1584975"/>
            <a:ext cx="2366100" cy="6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одинаковый геном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35900" y="2290250"/>
            <a:ext cx="2366100" cy="169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человека и шимпанзе очень похожа: совпадение достигает 98–99%. Это показывает близкое родство видов и помогает понять, как от общих предков возникли разные линии развития.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241900" y="1584975"/>
            <a:ext cx="2366100" cy="6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речи и мозга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6241900" y="2290250"/>
            <a:ext cx="2366100" cy="169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различия особенно важны для работы мозга и речи. Среди них часто называют FOXP2 и другие гены, связанные с развитием коры больших полушарий и человеческих особенностей.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1302" y="2679600"/>
            <a:ext cx="1929397" cy="2077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546127" y="2679600"/>
            <a:ext cx="1929397" cy="2077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669302" y="2679600"/>
            <a:ext cx="1929397" cy="2077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793302" y="2679600"/>
            <a:ext cx="1929397" cy="2077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человек меняет природу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7" name="Text 2"/>
          <p:cNvSpPr txBox="1"/>
          <p:nvPr/>
        </p:nvSpPr>
        <p:spPr>
          <a:xfrm>
            <a:off x="450325" y="1475433"/>
            <a:ext cx="16776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растёт — природа отступает
</a:t>
            </a:r>
            <a:endParaRPr lang="en-US" sz="1000" dirty="0"/>
          </a:p>
        </p:txBody>
      </p:sp>
      <p:sp>
        <p:nvSpPr>
          <p:cNvPr id="18" name="Text 3"/>
          <p:cNvSpPr txBox="1"/>
          <p:nvPr/>
        </p:nvSpPr>
        <p:spPr>
          <a:xfrm>
            <a:off x="450325" y="1958725"/>
            <a:ext cx="19005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дорог, домов и заводов меняет привычные места обитания животных и растений. Там, где был лес или луг, появляется городская среда. На иллюстрации это можно показать через контраст между зелёной территорией и улицами с плотной застройкой.
</a:t>
            </a:r>
            <a:endParaRPr lang="en-US" sz="682" dirty="0"/>
          </a:p>
        </p:txBody>
      </p:sp>
      <p:sp>
        <p:nvSpPr>
          <p:cNvPr id="19" name="Text 4"/>
          <p:cNvSpPr txBox="1"/>
          <p:nvPr/>
        </p:nvSpPr>
        <p:spPr>
          <a:xfrm>
            <a:off x="2572675" y="1475433"/>
            <a:ext cx="16776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исчезают виды
</a:t>
            </a:r>
            <a:endParaRPr lang="en-US" sz="1000" dirty="0"/>
          </a:p>
        </p:txBody>
      </p:sp>
      <p:sp>
        <p:nvSpPr>
          <p:cNvPr id="20" name="Text 5"/>
          <p:cNvSpPr txBox="1"/>
          <p:nvPr/>
        </p:nvSpPr>
        <p:spPr>
          <a:xfrm>
            <a:off x="2572675" y="1958725"/>
            <a:ext cx="19005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человек слишком активно охотится, вырубает леса или загрязняет воду, некоторые виды не успевают приспособиться. Одним из известных исторических примеров считают исчезновение мамонтов. Такая потеря меняет целые цепочки в природе.
</a:t>
            </a:r>
            <a:endParaRPr lang="en-US" sz="690" dirty="0"/>
          </a:p>
        </p:txBody>
      </p:sp>
      <p:sp>
        <p:nvSpPr>
          <p:cNvPr id="21" name="Text 6"/>
          <p:cNvSpPr txBox="1"/>
          <p:nvPr/>
        </p:nvSpPr>
        <p:spPr>
          <a:xfrm>
            <a:off x="4696675" y="1475433"/>
            <a:ext cx="16776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и климат связаны
</a:t>
            </a:r>
            <a:endParaRPr lang="en-US" sz="1000" dirty="0"/>
          </a:p>
        </p:txBody>
      </p:sp>
      <p:sp>
        <p:nvSpPr>
          <p:cNvPr id="22" name="Text 7"/>
          <p:cNvSpPr txBox="1"/>
          <p:nvPr/>
        </p:nvSpPr>
        <p:spPr>
          <a:xfrm>
            <a:off x="4696675" y="1958725"/>
            <a:ext cx="19005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лесных площадей влияет не только на животных, но и на климат. Деревья удерживают влагу, очищают воздух и защищают почву. Когда их становится меньше, природа быстрее теряет равновесие, а температура и погода меняются сильнее.
</a:t>
            </a:r>
            <a:endParaRPr lang="en-US" sz="690" dirty="0"/>
          </a:p>
        </p:txBody>
      </p:sp>
      <p:sp>
        <p:nvSpPr>
          <p:cNvPr id="23" name="Text 8"/>
          <p:cNvSpPr txBox="1"/>
          <p:nvPr/>
        </p:nvSpPr>
        <p:spPr>
          <a:xfrm>
            <a:off x="6820675" y="1475433"/>
            <a:ext cx="16776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Природу можно восстановить
</a:t>
            </a:r>
            <a:endParaRPr lang="en-US" sz="1000" dirty="0"/>
          </a:p>
        </p:txBody>
      </p:sp>
      <p:sp>
        <p:nvSpPr>
          <p:cNvPr id="24" name="Text 9"/>
          <p:cNvSpPr txBox="1"/>
          <p:nvPr/>
        </p:nvSpPr>
        <p:spPr>
          <a:xfrm>
            <a:off x="6820675" y="1958725"/>
            <a:ext cx="19005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способен не только разрушать, но и помогать природе. Заповедники, посадка лесов и экологические программы защищают редкие виды и возвращают жизнь в нарушенные места. На рисунке уместны молодые деревья, волонтёры и знак охраняемой территории.
</a:t>
            </a:r>
            <a:endParaRPr lang="en-US" sz="68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7249" y="3300423"/>
            <a:ext cx="440100" cy="3520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87874" y="3300423"/>
            <a:ext cx="440100" cy="35208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917249" y="1440290"/>
            <a:ext cx="440100" cy="4401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8187874" y="1440290"/>
            <a:ext cx="440100" cy="4401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отличает человека от других животных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7" name="Text 2"/>
          <p:cNvSpPr txBox="1"/>
          <p:nvPr/>
        </p:nvSpPr>
        <p:spPr>
          <a:xfrm>
            <a:off x="524224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технологий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524224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не просто пользуется предметами, а создаёт инструменты и технологии. Он улучшает их, передаёт способы изготовления и применяет их в труде, науке и быту.
</a:t>
            </a:r>
            <a:endParaRPr lang="en-US" sz="1200" dirty="0"/>
          </a:p>
        </p:txBody>
      </p:sp>
      <p:sp>
        <p:nvSpPr>
          <p:cNvPr id="19" name="Text 4"/>
          <p:cNvSpPr txBox="1"/>
          <p:nvPr/>
        </p:nvSpPr>
        <p:spPr>
          <a:xfrm>
            <a:off x="4794849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и мораль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4794849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живут в сообществах, где важны законы, мораль и ответственность. Общие правила помогают решать споры, соблюдать порядок и уважать других.
</a:t>
            </a:r>
            <a:endParaRPr lang="en-US" sz="1200" dirty="0"/>
          </a:p>
        </p:txBody>
      </p:sp>
      <p:sp>
        <p:nvSpPr>
          <p:cNvPr id="21" name="Text 6"/>
          <p:cNvSpPr txBox="1"/>
          <p:nvPr/>
        </p:nvSpPr>
        <p:spPr>
          <a:xfrm>
            <a:off x="524224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Развитое мышление
</a:t>
            </a:r>
            <a:endParaRPr lang="en-US" sz="1500" dirty="0"/>
          </a:p>
        </p:txBody>
      </p:sp>
      <p:sp>
        <p:nvSpPr>
          <p:cNvPr id="22" name="Text 7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способен к абстрактным выводам, планированию и осознанному выбору. Он не только реагирует на ситуацию, но и представляет последствия своих действий.
</a:t>
            </a:r>
            <a:endParaRPr lang="en-US" sz="1200" dirty="0"/>
          </a:p>
        </p:txBody>
      </p:sp>
      <p:sp>
        <p:nvSpPr>
          <p:cNvPr id="23" name="Text 8"/>
          <p:cNvSpPr txBox="1"/>
          <p:nvPr/>
        </p:nvSpPr>
        <p:spPr>
          <a:xfrm>
            <a:off x="4794849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и язык
</a:t>
            </a:r>
            <a:endParaRPr lang="en-US" sz="1500" dirty="0"/>
          </a:p>
        </p:txBody>
      </p:sp>
      <p:sp>
        <p:nvSpPr>
          <p:cNvPr id="24" name="Text 9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позволяет обмениваться сложными мыслями, задавать вопросы, объяснять правила и передавать знания. Благодаря языку люди учатся быстрее, чем это возможно только через наблюдение.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825750"/>
            <a:ext cx="3982500" cy="3957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 мире животных: особое место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711950" y="825750"/>
            <a:ext cx="3867600" cy="16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остаётся частью животного мира, но выделяется мышлением, речью, культурой и ответственным поведением. Понимание этого помогает беречь природу, уважать других и разумно изменять окружающий мир.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2026-05-09T16:51:09Z</dcterms:created>
  <dcterms:modified xsi:type="dcterms:W3CDTF">2026-05-09T16:51:09Z</dcterms:modified>
</cp:coreProperties>
</file>