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43200" y="2679"/>
            <a:ext cx="6400800" cy="51381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677925" y="501450"/>
            <a:ext cx="18870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26025" y="2735768"/>
            <a:ext cx="50352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28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[х] и [h] согласные: особенности двух звуков
</a:t>
            </a:r>
            <a:endParaRPr lang="en-US" sz="3128" dirty="0"/>
          </a:p>
        </p:txBody>
      </p:sp>
      <p:sp>
        <p:nvSpPr>
          <p:cNvPr id="7" name="Text 2"/>
          <p:cNvSpPr txBox="1"/>
          <p:nvPr/>
        </p:nvSpPr>
        <p:spPr>
          <a:xfrm>
            <a:off x="436500" y="3982150"/>
            <a:ext cx="5035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Разберём, чем похожи и чем отличаются [х] и [h].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9400" y="1350420"/>
            <a:ext cx="2688900" cy="264426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97650" y="2613675"/>
            <a:ext cx="39288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[х] и [h] относятся к шумным согласным и образуются с участием воздушной струи. [х] часто встречается в татарских и русских словах, а [h] — главным образом в заимствованиях.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1097650" y="1411675"/>
            <a:ext cx="39288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двух звуков в системе согласных
</a:t>
            </a:r>
            <a:endParaRPr lang="en-US" sz="2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6500" y="464807"/>
            <a:ext cx="83529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образуется звук [х]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49300" y="2201225"/>
            <a:ext cx="20295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 [х] возникает, когда задняя часть языка поднимается ближе к мягкому нёбу и сужает проход для воздуха.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802150" y="2201225"/>
            <a:ext cx="19422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проходит через узкую щель, поэтому [х] звучит более резко и шумно, чем многие другие согласные.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678000" y="2201225"/>
            <a:ext cx="20295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звук легко услышать в словах «халык», «хезмәт», «яхшы», «хәл», где он сохраняет чёткое, твёрдое звучание.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184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 [h] образуется ближе к гортани и произносится мягче: воздух проходит свободнее, без сильного шума.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4887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звучанию [h] напоминает спокойный выдох, поэтому он не создаёт такой же жёсткой артикуляции, как [х].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62590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этот звук встречается в иностранных словах, например в «hobby», «hello», «hotel», где важно сохранить именно мягкое произношение.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000" dirty="0"/>
          </a:p>
        </p:txBody>
      </p:sp>
      <p:sp>
        <p:nvSpPr>
          <p:cNvPr id="8" name="Text 4"/>
          <p:cNvSpPr txBox="1"/>
          <p:nvPr/>
        </p:nvSpPr>
        <p:spPr>
          <a:xfrm>
            <a:off x="436500" y="464802"/>
            <a:ext cx="8352900" cy="5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образуется звук [h]
</a:t>
            </a:r>
            <a:endParaRPr lang="en-US" sz="3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00615" y="2477750"/>
            <a:ext cx="4395871" cy="1402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0000" y="1647575"/>
            <a:ext cx="3602100" cy="6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два звука по месту образования, звучанию и примерам употребления.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768511" y="1647575"/>
            <a:ext cx="3542700" cy="6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[х] чаще связан с родными словами и более шумным звучанием, а [h] — с заимствованиями и мягкой артикуляцией.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1211575" y="4168425"/>
            <a:ext cx="70857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правила фонетики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885950" y="785900"/>
            <a:ext cx="74112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[х] и [h]: главные различия
</a:t>
            </a:r>
            <a:endParaRPr lang="en-US" sz="2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825" y="1452342"/>
            <a:ext cx="7902300" cy="31133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70025" y="216900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различения звуков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370025" y="748175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основана на наблюдении за звучанием и местом образования звука.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3850" y="2820100"/>
            <a:ext cx="4288200" cy="188865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235150" y="1365950"/>
            <a:ext cx="29853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звука [х]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748162" y="1846000"/>
            <a:ext cx="3472200" cy="6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произнесении [х] задняя часть языка поднимается к мягкому нёбу и сужает воздушный проход. Поэтому звук получается более жёстким и отчётливым.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410538" y="3202163"/>
            <a:ext cx="29853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звука [h]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923550" y="3682212"/>
            <a:ext cx="3472200" cy="6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произнесении [h] основную роль играет гортань: воздух выходит мягко, почти как при спокойном выдохе. Такой звук звучит легче и тише.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000" dirty="0"/>
          </a:p>
        </p:txBody>
      </p:sp>
      <p:sp>
        <p:nvSpPr>
          <p:cNvPr id="12" name="Text 5"/>
          <p:cNvSpPr txBox="1"/>
          <p:nvPr/>
        </p:nvSpPr>
        <p:spPr>
          <a:xfrm>
            <a:off x="436500" y="240274"/>
            <a:ext cx="8352900" cy="75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работают язык и гортань
</a:t>
            </a:r>
            <a:endParaRPr lang="en-US" sz="3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3825" y="1458775"/>
            <a:ext cx="334950" cy="382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7250" y="3211935"/>
            <a:ext cx="368100" cy="29448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72575" y="3167775"/>
            <a:ext cx="287100" cy="3828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436500" y="464800"/>
            <a:ext cx="5202000" cy="5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встречаются эти звуки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436500" y="2131217"/>
            <a:ext cx="5668200" cy="69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Родные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[х] часто слышится в обычной лексике: в начале, середине и конце слова. Это помогает узнавать его в знакомых татарских и русских словах.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436500" y="3888921"/>
            <a:ext cx="37236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Заимствования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[h] чаще появляется в словах иностранного происхождения. В таких случаях особенно важно не заменять его более твёрдым [х].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4818925" y="3888921"/>
            <a:ext cx="37236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Позиция в слове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звука в слове подсказывает, какой он может быть, но решающим остаётся именно произношение и его слуховое распознавание.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7327" y="1608425"/>
            <a:ext cx="3845945" cy="2378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2125" y="175850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условное соотношение примеров в учебном материале.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762125" y="296535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[х] встречается заметно чаще, поэтому его легче услышать в повседневной речи.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62125" y="4509879"/>
            <a:ext cx="7601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Условные данные по примерам из учебного материала, 2025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436500" y="213575"/>
            <a:ext cx="6231000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[х] и [h]: сравнение распространённости
</a:t>
            </a:r>
            <a:endParaRPr lang="en-US" sz="3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93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[х] слышится резче: в начале слова он даёт более сильный шум, а язык ощутимо напрягается в задней части рта.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29617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[h] звучит мягче и ближе к выдоху, поэтому его легче перепутать со спокойным дыханием, если слушать невнимательно.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0741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проверки полезно обратить внимание на силу шума: у [х] она выше, а у [h] звук кажется более лёгким и тихим.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71865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слово знакомое, сравните его произношение с образцом: так проще избежать ошибки и правильно отличить один звук от другого.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000" dirty="0"/>
          </a:p>
        </p:txBody>
      </p:sp>
      <p:sp>
        <p:nvSpPr>
          <p:cNvPr id="12" name="Text 5"/>
          <p:cNvSpPr txBox="1"/>
          <p:nvPr/>
        </p:nvSpPr>
        <p:spPr>
          <a:xfrm>
            <a:off x="436500" y="464800"/>
            <a:ext cx="8352900" cy="8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Признаки, по которым звуки различают на слух
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436500" y="464802"/>
            <a:ext cx="8352900" cy="5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Язылыш һәм хәрефләр белән бәйләнеш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184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[х] авазы татар һәм рус сүзләрендә гадәттә «х» хәрефе белән языла, шуңа күрә укучы өчен бу билге таныш һәм табигый булып кала.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4887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[h] авазы күп телләрдә «h» хәрефе белән бирелә; ул язылышта охшаш кебек күренсә дә, рус һәм татар телләрендәге [х] тавышына туры килми.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2590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 үк хәреф төрле телләрдә төрлечә укылырга мөмкин, шуңа күрә сүзне күрү генә җитми: дөрес аңлау өчен һәрвакыт әйтелешкә игътибар кирәк.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100" y="1640500"/>
            <a:ext cx="426900" cy="42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25475" y="1678750"/>
            <a:ext cx="438000" cy="350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64950" y="1640500"/>
            <a:ext cx="426900" cy="426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656550" y="2607300"/>
            <a:ext cx="2007600" cy="156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Тыңлап аеру җитешми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Укучы авазларны еш ишетеп чагыштырмаса, [h] белән [х] аермасын тиз тотып алмый. Бу бигрәк тә яңадан-яңа сүзләрне өйрәнгәндә сизелә.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525475" y="2607300"/>
            <a:ext cx="2007600" cy="156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 тел йогынтысы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English кебек телләрдән кергән сүзләрдә [h] очраганда, аны гадәт буенча [х] итеп әйтү мөмкин. Бу хатаны язылышка таянып кына төзәтеп булмый.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359400" y="2607300"/>
            <a:ext cx="2007600" cy="156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Артикуляцияне төгәл башкармау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Кайберәүләр [х] авазын артык йомшарта, ә [h] авазын киресенчә бик каты чыгара. Нәтиҗәдә авазның табигый яңгырашы югала.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36500" y="464800"/>
            <a:ext cx="8271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Хаталарның иң еш очраган сәбәпләре
</a:t>
            </a:r>
            <a:endParaRPr lang="en-US" sz="3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75050" y="1951172"/>
            <a:ext cx="4332300" cy="171380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65625" y="1826402"/>
            <a:ext cx="3159900" cy="8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Кечкенә мисаллар ике авазны ишетеп һәм укып аеруны җиңеләйтә.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765625" y="2999792"/>
            <a:ext cx="3159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[х] белән [h] буталса, сүзнең яңгырашы үзгәрә, ә кайбер очракта аны тану да авырлаша.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375050" y="4008150"/>
            <a:ext cx="4332300" cy="3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Мәктәп дәреслекләрендәге фонетика үрнәкләре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436500" y="464800"/>
            <a:ext cx="69543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Дөрес һәм ялгыш әйтелеш мисаллары
</a:t>
            </a:r>
            <a:endParaRPr lang="en-US" sz="3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825" y="1452342"/>
            <a:ext cx="7902300" cy="31133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70025" y="216900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Авазны әйткәндә телнең эше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370025" y="748175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Фонетикадагы гади эзлеклелек: һава чыгару, ясалу урынын көйләү, авазны яңгырату һәм нәтиҗәне тикшерү.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46200" y="2467575"/>
            <a:ext cx="1591500" cy="16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[х] һәм [h] арасындагы аерманы саклау сөйләмне ачыграк итә: тыңлаучы сүзне беренче ишетүдә үк дөрес аңлый, ә сөйләүче үз фикерен төгәл җиткерә.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2732900" y="2467575"/>
            <a:ext cx="1591500" cy="16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Дөрес әйтелеш уку вакытында да ярдәм итә, чөнки сүзнең таныш кыяфәте белән тавышы бергә туры килә. Бу аңлау тизлеген арттыра.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4819600" y="2467575"/>
            <a:ext cx="1591500" cy="16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Мондый күнекмә хаталар санын киметә һәм чит тел сүзләрен дә саклык белән әйтергә өйрәтә. Шуның белән телне куллану күнегә һәм ышаныч арта.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906300" y="2467575"/>
            <a:ext cx="1591500" cy="16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Дикция, сәнгатьле уку һәм тел культурасы өчен дә бу аерма әһәмиятле: тавышларны төгәл әйтү чыгышны тәрбияле һәм тыңлаучан итә.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000" dirty="0"/>
          </a:p>
        </p:txBody>
      </p:sp>
      <p:sp>
        <p:nvSpPr>
          <p:cNvPr id="8" name="Text 5"/>
          <p:cNvSpPr txBox="1"/>
          <p:nvPr/>
        </p:nvSpPr>
        <p:spPr>
          <a:xfrm>
            <a:off x="436500" y="464800"/>
            <a:ext cx="72198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Көндәлек сөйләмдәге әһәмият
</a:t>
            </a:r>
            <a:endParaRPr lang="en-US" sz="3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7327" y="1608425"/>
            <a:ext cx="3845945" cy="2378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2125" y="175850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Кабатлау вакытында укучылар авазларны тизрәк таный, чөнки ишетү хәтере һәм игътибар бергә ныгыя.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762125" y="296535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Нәтиҗә даими үсеш күрсәтә: күнегүләр кабатланган саен [х] һәм [h] аерымрак ишетелә.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62125" y="4509879"/>
            <a:ext cx="7601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Дәрес барышында үткәрелгән шартлы күнегү нәтиҗәләре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436500" y="213575"/>
            <a:ext cx="6231000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Тыңлап аеру күнегүе нәтиҗәләре
</a:t>
            </a:r>
            <a:endParaRPr lang="en-US" sz="3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DCB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7650" y="1202425"/>
            <a:ext cx="3805200" cy="1902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4934" y="1202425"/>
            <a:ext cx="3805200" cy="1902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84575" y="3240750"/>
            <a:ext cx="35958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1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 артында туган кыска шау
</a:t>
            </a:r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Картада [х] авазы өчен телнең арткы өлеше күтәрелгән, ә һава тар юл аша үтә. Шуңа тавыш катырак һәм шаулаулырак ишетелә. Янында «ясалу урыны» һәм «яңгыраш» дигән терәк сүзләр күрсәтелә.
</a:t>
            </a:r>
            <a:endParaRPr lang="en-US" sz="1261" dirty="0"/>
          </a:p>
        </p:txBody>
      </p:sp>
      <p:sp>
        <p:nvSpPr>
          <p:cNvPr id="8" name="Text 1"/>
          <p:cNvSpPr txBox="1"/>
          <p:nvPr/>
        </p:nvSpPr>
        <p:spPr>
          <a:xfrm>
            <a:off x="4881859" y="3240750"/>
            <a:ext cx="35958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1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Бугазга якын йомшак сулыш
</a:t>
            </a:r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Икенче рәсемдә [h] авазы бугазга якынрак ясала. Һава иркенрәк үтә, тавыш йомшаграк чыга һәм көчлерәк шау яңгырамый. Мондый схема укучыга ике авазның хәрәкәтен күз алдына китерергә ярдәм итә.
</a:t>
            </a:r>
            <a:endParaRPr lang="en-US" sz="1261" dirty="0"/>
          </a:p>
        </p:txBody>
      </p:sp>
      <p:sp>
        <p:nvSpPr>
          <p:cNvPr id="9" name="Text 2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000" dirty="0"/>
          </a:p>
        </p:txBody>
      </p:sp>
      <p:sp>
        <p:nvSpPr>
          <p:cNvPr id="10" name="Text 3"/>
          <p:cNvSpPr txBox="1"/>
          <p:nvPr/>
        </p:nvSpPr>
        <p:spPr>
          <a:xfrm>
            <a:off x="436500" y="276250"/>
            <a:ext cx="6735900" cy="70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21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Белемне ныгыту өчен аваз схемасы
</a:t>
            </a:r>
            <a:endParaRPr lang="en-US" sz="292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DCB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68850" y="1888150"/>
            <a:ext cx="36063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4000" dirty="0"/>
          </a:p>
        </p:txBody>
      </p:sp>
      <p:sp>
        <p:nvSpPr>
          <p:cNvPr id="5" name="Text 1"/>
          <p:cNvSpPr txBox="1"/>
          <p:nvPr/>
        </p:nvSpPr>
        <p:spPr>
          <a:xfrm>
            <a:off x="1960350" y="4268175"/>
            <a:ext cx="5223300" cy="50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Шулкадәр авазны ясалу урыны, яңгыраш һәм килеп чыгуына карап аеру укучыны буталудан саклый.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2984450" y="2716775"/>
            <a:ext cx="31686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авазны чагыштырып өйрәнү өчен төп терәк булып тора.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2987850" y="3446850"/>
            <a:ext cx="3168600" cy="16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Фонетика буенча мәктәп кагыйдәләре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7327" y="1608425"/>
            <a:ext cx="3845945" cy="2378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2125" y="175850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Шартлы бәяләмәдә һәр күрсәткечнең әһәмияте күрсәтелә; аларны бергә карау авазларны аңлы рәвештә чагыштырырга мөмкинлек бирә.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762125" y="296535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Ясалу урыны һәм шау дәрәҗәсе иң көчле аергыч билгеләр булып тора; калган күрсәткечләр нәтиҗәне ныгыта.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62125" y="4509879"/>
            <a:ext cx="7601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Фонетика буенча шартлы чагыштыру, мәктәп материалы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436500" y="213575"/>
            <a:ext cx="6231000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Авазларны аеруда ярдәм итүче билгеләр
</a:t>
            </a:r>
            <a:endParaRPr lang="en-US" sz="3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1325" y="2434175"/>
            <a:ext cx="6486000" cy="1023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Йомгак: ике авазны төгәл аеру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41325" y="3623600"/>
            <a:ext cx="6486000" cy="7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[х] һәм [h] охшаш яңгыраса да, аларны ясалу урыны, сулыш көче һәм кулланылу өлкәсе аера. Бу аерманы белү сөйләмне төгәл, аңлаешлы һәм ышанычлы итә.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2026-05-21T14:17:57Z</dcterms:created>
  <dcterms:modified xsi:type="dcterms:W3CDTF">2026-05-21T14:17:57Z</dcterms:modified>
</cp:coreProperties>
</file>