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jpeg"/><Relationship Id="rId5" Type="http://schemas.openxmlformats.org/officeDocument/2006/relationships/image" Target="../media/image-5-5.png"/><Relationship Id="rId6" Type="http://schemas.openxmlformats.org/officeDocument/2006/relationships/image" Target="../media/image-5-6.jpe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jpe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slideLayout" Target="../slideLayouts/slideLayout1.xml"/><Relationship Id="rId9"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jpeg"/><Relationship Id="rId3" Type="http://schemas.openxmlformats.org/officeDocument/2006/relationships/image" Target="../media/image-13-3.png"/><Relationship Id="rId4" Type="http://schemas.openxmlformats.org/officeDocument/2006/relationships/image" Target="../media/image-13-4.jpeg"/><Relationship Id="rId5" Type="http://schemas.openxmlformats.org/officeDocument/2006/relationships/image" Target="../media/image-13-5.png"/><Relationship Id="rId6" Type="http://schemas.openxmlformats.org/officeDocument/2006/relationships/image" Target="../media/image-13-6.jpe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1.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jpeg"/><Relationship Id="rId5" Type="http://schemas.openxmlformats.org/officeDocument/2006/relationships/image" Target="../media/image-18-5.png"/><Relationship Id="rId6" Type="http://schemas.openxmlformats.org/officeDocument/2006/relationships/image" Target="../media/image-18-6.jpeg"/><Relationship Id="rId7" Type="http://schemas.openxmlformats.org/officeDocument/2006/relationships/image" Target="../media/image-18-7.png"/><Relationship Id="rId8" Type="http://schemas.openxmlformats.org/officeDocument/2006/relationships/image" Target="../media/image-18-8.jpeg"/><Relationship Id="rId9" Type="http://schemas.openxmlformats.org/officeDocument/2006/relationships/slideLayout" Target="../slideLayouts/slideLayout1.xml"/><Relationship Id="rId10"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e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3625" y="0"/>
            <a:ext cx="4568751"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19200" y="1051550"/>
            <a:ext cx="6587100" cy="29511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Анализаторы и органы чувств
</a:t>
            </a:r>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Как мы видим, слышим, чувствуем и понимаем мир каждый день.
</a:t>
            </a:r>
            <a:pPr algn="l" indent="0" marL="0">
              <a:lnSpc>
                <a:spcPct val="100000"/>
              </a:lnSpc>
              <a:buNone/>
            </a:pPr>
            <a:r>
              <a:rPr lang="en-US" sz="3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endParaRPr lang="en-US"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3625" y="0"/>
            <a:ext cx="4568751"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2</a:t>
            </a:r>
            <a:endParaRPr lang="en-US" sz="1400" dirty="0"/>
          </a:p>
        </p:txBody>
      </p:sp>
      <p:sp>
        <p:nvSpPr>
          <p:cNvPr id="5" name="Text 1"/>
          <p:cNvSpPr txBox="1"/>
          <p:nvPr/>
        </p:nvSpPr>
        <p:spPr>
          <a:xfrm>
            <a:off x="436875" y="1577400"/>
            <a:ext cx="4023000" cy="1988700"/>
          </a:xfrm>
          <a:prstGeom prst="rect">
            <a:avLst/>
          </a:prstGeom>
          <a:noFill/>
          <a:ln/>
        </p:spPr>
        <p:txBody>
          <a:bodyPr wrap="square" lIns="0" tIns="0" rIns="0" bIns="0" rtlCol="0" anchor="ctr"/>
          <a:lstStyle/>
          <a:p>
            <a:pPr algn="l" indent="0" marL="0">
              <a:lnSpc>
                <a:spcPct val="100000"/>
              </a:lnSpc>
              <a:buNone/>
            </a:pPr>
            <a:r>
              <a:rPr lang="en-US" sz="2200" b="1" dirty="0">
                <a:solidFill>
                  <a:srgbClr val="434343"/>
                </a:solidFill>
                <a:latin typeface="Arial" pitchFamily="34" charset="0"/>
                <a:ea typeface="Arial" pitchFamily="34" charset="-122"/>
                <a:cs typeface="Arial" pitchFamily="34" charset="-120"/>
              </a:rPr>
              <a:t>Анализаторы: система, которая превращает сигналы в ощущения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Термин «анализатор» ввёл И. П. Павлов. Каждый анализатор включает рецепторы, нервные пути и центр в мозге. На уроках биологии в 8 классе эту тему изучают, чтобы понять, как человек ориентируется в мире и защищает себя.
</a:t>
            </a:r>
            <a:endParaRPr 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125" y="1942073"/>
            <a:ext cx="8404500" cy="2687153"/>
          </a:xfrm>
          <a:prstGeom prst="rect">
            <a:avLst/>
          </a:prstGeom>
        </p:spPr>
      </p:pic>
      <p:sp>
        <p:nvSpPr>
          <p:cNvPr id="4"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3</a:t>
            </a:r>
            <a:endParaRPr lang="en-US" sz="1400" dirty="0"/>
          </a:p>
        </p:txBody>
      </p:sp>
      <p:sp>
        <p:nvSpPr>
          <p:cNvPr id="5" name="Text 1"/>
          <p:cNvSpPr txBox="1"/>
          <p:nvPr/>
        </p:nvSpPr>
        <p:spPr>
          <a:xfrm>
            <a:off x="372125" y="274000"/>
            <a:ext cx="8404500" cy="1074300"/>
          </a:xfrm>
          <a:prstGeom prst="rect">
            <a:avLst/>
          </a:prstGeom>
          <a:noFill/>
          <a:ln/>
        </p:spPr>
        <p:txBody>
          <a:bodyPr wrap="square" lIns="0" tIns="0" rIns="0" bIns="0" rtlCol="0" anchor="ctr"/>
          <a:lstStyle/>
          <a:p>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Как работает анализатор
</a:t>
            </a:r>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Универсальная схема передачи сигнала от раздражителя к ощущению
</a:t>
            </a: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150" y="1325"/>
            <a:ext cx="4568751"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92900" y="486375"/>
            <a:ext cx="4154400" cy="4311000"/>
          </a:xfrm>
          <a:prstGeom prst="rect">
            <a:avLst/>
          </a:prstGeom>
          <a:noFill/>
          <a:ln/>
        </p:spPr>
        <p:txBody>
          <a:bodyPr wrap="square" lIns="0" tIns="0" rIns="0" bIns="0" rtlCol="0" anchor="ctr"/>
          <a:lstStyle/>
          <a:p>
            <a:pPr algn="l" indent="0" marL="0">
              <a:lnSpc>
                <a:spcPct val="100000"/>
              </a:lnSpc>
              <a:buNone/>
            </a:pPr>
            <a:r>
              <a:rPr lang="en-US" sz="2000" b="1" dirty="0">
                <a:solidFill>
                  <a:srgbClr val="595959"/>
                </a:solidFill>
                <a:latin typeface="Arial" pitchFamily="34" charset="0"/>
                <a:ea typeface="Arial" pitchFamily="34" charset="-122"/>
                <a:cs typeface="Arial" pitchFamily="34" charset="-120"/>
              </a:rPr>
              <a:t>Глаз — оптический анализатор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Свет проходит через защитные и фокусирующие структуры
</a:t>
            </a:r>
            <a:pPr algn="l" indent="0" marL="0">
              <a:lnSpc>
                <a:spcPct val="100000"/>
              </a:lnSpc>
              <a:buNone/>
            </a:pPr>
            <a:r>
              <a:rPr lang="en-US" sz="10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Роговица, зрачок, радужка и хрусталик направляют свет внутрь глаза и помогают сфокусировать изображение. Стекловидное тело сохраняет форму глазного яблока, а сетчатка воспринимает световой сигнал.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Палочки, колбочки и мозг
</a:t>
            </a:r>
            <a:pPr algn="l" indent="0" marL="0">
              <a:lnSpc>
                <a:spcPct val="100000"/>
              </a:lnSpc>
              <a:buNone/>
            </a:pPr>
            <a:r>
              <a:rPr lang="en-US" sz="10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Палочки обеспечивают сумеречное зрение, а колбочки отвечают за цвет. По зрительному нерву информация поступает в затылочную долю коры, где возникает осознанное изображение.
</a:t>
            </a:r>
            <a:endParaRPr lang="en-US" sz="2000" dirty="0"/>
          </a:p>
        </p:txBody>
      </p:sp>
      <p:sp>
        <p:nvSpPr>
          <p:cNvPr id="6" name="Text 1"/>
          <p:cNvSpPr txBox="1"/>
          <p:nvPr/>
        </p:nvSpPr>
        <p:spPr>
          <a:xfrm>
            <a:off x="85495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4</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7775" y="1422730"/>
            <a:ext cx="2665200" cy="156164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310975" y="1422730"/>
            <a:ext cx="2665200" cy="156164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263225" y="1423329"/>
            <a:ext cx="2667600" cy="1560442"/>
          </a:xfrm>
          <a:prstGeom prst="rect">
            <a:avLst/>
          </a:prstGeom>
        </p:spPr>
      </p:pic>
      <p:sp>
        <p:nvSpPr>
          <p:cNvPr id="8"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5</a:t>
            </a:r>
            <a:endParaRPr lang="en-US" sz="1400" dirty="0"/>
          </a:p>
        </p:txBody>
      </p:sp>
      <p:sp>
        <p:nvSpPr>
          <p:cNvPr id="9" name="Text 1"/>
          <p:cNvSpPr txBox="1"/>
          <p:nvPr/>
        </p:nvSpPr>
        <p:spPr>
          <a:xfrm>
            <a:off x="434715" y="3142786"/>
            <a:ext cx="2510400" cy="1263900"/>
          </a:xfrm>
          <a:prstGeom prst="rect">
            <a:avLst/>
          </a:prstGeom>
          <a:noFill/>
          <a:ln/>
        </p:spPr>
        <p:txBody>
          <a:bodyPr wrap="square" lIns="0" tIns="0" rIns="0" bIns="0" rtlCol="0" anchor="t"/>
          <a:lstStyle/>
          <a:p>
            <a:pPr algn="l" indent="0" marL="0">
              <a:lnSpc>
                <a:spcPct val="100000"/>
              </a:lnSpc>
              <a:buNone/>
            </a:pPr>
            <a:r>
              <a:rPr lang="en-US" sz="1389" b="1" dirty="0">
                <a:solidFill>
                  <a:srgbClr val="434343"/>
                </a:solidFill>
                <a:latin typeface="Arial" pitchFamily="34" charset="0"/>
                <a:ea typeface="Arial" pitchFamily="34" charset="-122"/>
                <a:cs typeface="Arial" pitchFamily="34" charset="-120"/>
              </a:rPr>
              <a:t>Хрусталик наводит резкость
</a:t>
            </a:r>
            <a:pPr algn="l" indent="0" marL="0">
              <a:lnSpc>
                <a:spcPct val="130039"/>
              </a:lnSpc>
              <a:buNone/>
            </a:pPr>
            <a:r>
              <a:rPr lang="en-US" sz="198"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198"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893" dirty="0">
                <a:solidFill>
                  <a:srgbClr val="434343"/>
                </a:solidFill>
                <a:latin typeface="Arial" pitchFamily="34" charset="0"/>
                <a:ea typeface="Arial" pitchFamily="34" charset="-122"/>
                <a:cs typeface="Arial" pitchFamily="34" charset="-120"/>
              </a:rPr>
              <a:t>Хрусталик меняет свою кривизну и помогает рассматривать предметы на разном расстоянии. В этом он напоминает объектив фотоаппарата, который настраивает чёткость кадра. Если фокус выбран неправильно, картинка становится размытой, и детали теряются. Так глаз постоянно подстраивается под условия наблюдения и освещение.
</a:t>
            </a:r>
            <a:endParaRPr lang="en-US" sz="1389" dirty="0"/>
          </a:p>
        </p:txBody>
      </p:sp>
      <p:sp>
        <p:nvSpPr>
          <p:cNvPr id="10" name="Text 2"/>
          <p:cNvSpPr txBox="1"/>
          <p:nvPr/>
        </p:nvSpPr>
        <p:spPr>
          <a:xfrm>
            <a:off x="3388125" y="3142786"/>
            <a:ext cx="2510400" cy="1263900"/>
          </a:xfrm>
          <a:prstGeom prst="rect">
            <a:avLst/>
          </a:prstGeom>
          <a:noFill/>
          <a:ln/>
        </p:spPr>
        <p:txBody>
          <a:bodyPr wrap="square" lIns="0" tIns="0" rIns="0" bIns="0" rtlCol="0" anchor="t"/>
          <a:lstStyle/>
          <a:p>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Сетчатка сохраняет световой след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34343"/>
                </a:solidFill>
                <a:latin typeface="Arial" pitchFamily="34" charset="0"/>
                <a:ea typeface="Arial" pitchFamily="34" charset="-122"/>
                <a:cs typeface="Arial" pitchFamily="34" charset="-120"/>
              </a:rPr>
              <a:t>Сетчатка принимает свет и превращает его в сигнал, как светочувствительная плёнка или матрица. Но в отличие от камеры, глаз не «хранит» снимок. Он сразу передаёт информацию дальше, чтобы мозг мог её обработать и сравнить с опытом, узнать предмет.
</a:t>
            </a:r>
            <a:endParaRPr lang="en-US" sz="1400" dirty="0"/>
          </a:p>
        </p:txBody>
      </p:sp>
      <p:sp>
        <p:nvSpPr>
          <p:cNvPr id="11" name="Text 3"/>
          <p:cNvSpPr txBox="1"/>
          <p:nvPr/>
        </p:nvSpPr>
        <p:spPr>
          <a:xfrm>
            <a:off x="6341187" y="3142786"/>
            <a:ext cx="2510400" cy="1263900"/>
          </a:xfrm>
          <a:prstGeom prst="rect">
            <a:avLst/>
          </a:prstGeom>
          <a:noFill/>
          <a:ln/>
        </p:spPr>
        <p:txBody>
          <a:bodyPr wrap="square" lIns="0" tIns="0" rIns="0" bIns="0" rtlCol="0" anchor="t"/>
          <a:lstStyle/>
          <a:p>
            <a:pPr algn="l" indent="0" marL="0">
              <a:lnSpc>
                <a:spcPct val="100000"/>
              </a:lnSpc>
              <a:buNone/>
            </a:pPr>
            <a:r>
              <a:rPr lang="en-US" sz="1385" b="1" dirty="0">
                <a:solidFill>
                  <a:srgbClr val="434343"/>
                </a:solidFill>
                <a:latin typeface="Arial" pitchFamily="34" charset="0"/>
                <a:ea typeface="Arial" pitchFamily="34" charset="-122"/>
                <a:cs typeface="Arial" pitchFamily="34" charset="-120"/>
              </a:rPr>
              <a:t>Мозг делает изображение понятным
</a:t>
            </a:r>
            <a:pPr algn="l" indent="0" marL="0">
              <a:lnSpc>
                <a:spcPct val="130039"/>
              </a:lnSpc>
              <a:buNone/>
            </a:pPr>
            <a:r>
              <a:rPr lang="en-US" sz="198"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198"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890" dirty="0">
                <a:solidFill>
                  <a:srgbClr val="434343"/>
                </a:solidFill>
                <a:latin typeface="Arial" pitchFamily="34" charset="0"/>
                <a:ea typeface="Arial" pitchFamily="34" charset="-122"/>
                <a:cs typeface="Arial" pitchFamily="34" charset="-120"/>
              </a:rPr>
              <a:t>Даже идеально сформированная картинка ещё не является «видением». Только в головном мозге отдельные сигналы складываются в цельный образ, узнаваемый предмет и его положение. Поэтому глаз и фотоаппарат похожи лишь частично: смысл изображения создаёт именно мозг, а не сам глаз.
</a:t>
            </a:r>
            <a:endParaRPr lang="en-US" sz="1385" dirty="0"/>
          </a:p>
        </p:txBody>
      </p:sp>
      <p:sp>
        <p:nvSpPr>
          <p:cNvPr id="12" name="Text 4"/>
          <p:cNvSpPr txBox="1"/>
          <p:nvPr/>
        </p:nvSpPr>
        <p:spPr>
          <a:xfrm>
            <a:off x="351850" y="403425"/>
            <a:ext cx="8065500" cy="708000"/>
          </a:xfrm>
          <a:prstGeom prst="rect">
            <a:avLst/>
          </a:prstGeom>
          <a:noFill/>
          <a:ln/>
        </p:spPr>
        <p:txBody>
          <a:bodyPr wrap="square" lIns="0" tIns="0" rIns="0" bIns="0" rtlCol="0" anchor="ctr"/>
          <a:lstStyle/>
          <a:p>
            <a:pPr algn="l" indent="0" marL="0">
              <a:lnSpc>
                <a:spcPct val="100000"/>
              </a:lnSpc>
              <a:buNone/>
            </a:pPr>
            <a:r>
              <a:rPr lang="en-US" sz="1900" b="1" dirty="0">
                <a:solidFill>
                  <a:srgbClr val="434343"/>
                </a:solidFill>
                <a:latin typeface="Arial" pitchFamily="34" charset="0"/>
                <a:ea typeface="Arial" pitchFamily="34" charset="-122"/>
                <a:cs typeface="Arial" pitchFamily="34" charset="-120"/>
              </a:rPr>
              <a:t>Глаз и фотоаппарат: полезная аналогия
</a:t>
            </a:r>
            <a:endParaRPr lang="en-US" sz="1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4616" y="1929071"/>
            <a:ext cx="423000" cy="376000"/>
          </a:xfrm>
          <a:prstGeom prst="rect">
            <a:avLst/>
          </a:prstGeom>
        </p:spPr>
      </p:pic>
      <p:pic>
        <p:nvPicPr>
          <p:cNvPr id="4" name="Image 2" descr="preencoded.png">    </p:cNvPr>
          <p:cNvPicPr>
            <a:picLocks noChangeAspect="1"/>
          </p:cNvPicPr>
          <p:nvPr/>
        </p:nvPicPr>
        <p:blipFill>
          <a:blip r:embed="rId3"/>
          <a:stretch>
            <a:fillRect/>
          </a:stretch>
        </p:blipFill>
        <p:spPr>
          <a:xfrm>
            <a:off x="4968290" y="1929071"/>
            <a:ext cx="423000" cy="376000"/>
          </a:xfrm>
          <a:prstGeom prst="rect">
            <a:avLst/>
          </a:prstGeom>
        </p:spPr>
      </p:pic>
      <p:pic>
        <p:nvPicPr>
          <p:cNvPr id="5" name="Image 3" descr="preencoded.png">    </p:cNvPr>
          <p:cNvPicPr>
            <a:picLocks noChangeAspect="1"/>
          </p:cNvPicPr>
          <p:nvPr/>
        </p:nvPicPr>
        <p:blipFill>
          <a:blip r:embed="rId4"/>
          <a:stretch>
            <a:fillRect/>
          </a:stretch>
        </p:blipFill>
        <p:spPr>
          <a:xfrm>
            <a:off x="555746" y="3521690"/>
            <a:ext cx="423000" cy="423000"/>
          </a:xfrm>
          <a:prstGeom prst="rect">
            <a:avLst/>
          </a:prstGeom>
        </p:spPr>
      </p:pic>
      <p:pic>
        <p:nvPicPr>
          <p:cNvPr id="6" name="Image 4" descr="preencoded.png">    </p:cNvPr>
          <p:cNvPicPr>
            <a:picLocks noChangeAspect="1"/>
          </p:cNvPicPr>
          <p:nvPr/>
        </p:nvPicPr>
        <p:blipFill>
          <a:blip r:embed="rId5"/>
          <a:stretch>
            <a:fillRect/>
          </a:stretch>
        </p:blipFill>
        <p:spPr>
          <a:xfrm>
            <a:off x="4992866" y="3506840"/>
            <a:ext cx="396113" cy="452700"/>
          </a:xfrm>
          <a:prstGeom prst="rect">
            <a:avLst/>
          </a:prstGeom>
        </p:spPr>
      </p:pic>
      <p:sp>
        <p:nvSpPr>
          <p:cNvPr id="7" name="Text 0"/>
          <p:cNvSpPr txBox="1"/>
          <p:nvPr/>
        </p:nvSpPr>
        <p:spPr>
          <a:xfrm>
            <a:off x="363888" y="791400"/>
            <a:ext cx="8416200" cy="307800"/>
          </a:xfrm>
          <a:prstGeom prst="rect">
            <a:avLst/>
          </a:prstGeom>
          <a:noFill/>
          <a:ln/>
        </p:spPr>
        <p:txBody>
          <a:bodyPr wrap="square" lIns="0" tIns="0" rIns="0" bIns="0" rtlCol="0" anchor="ctr"/>
          <a:lstStyle/>
          <a:p>
            <a:pPr algn="ctr" indent="0" marL="0">
              <a:lnSpc>
                <a:spcPct val="120000"/>
              </a:lnSpc>
              <a:buNone/>
            </a:pPr>
            <a:r>
              <a:rPr lang="en-US" sz="2020" b="1" dirty="0">
                <a:solidFill>
                  <a:srgbClr val="000000"/>
                </a:solidFill>
                <a:latin typeface="Arial" pitchFamily="34" charset="0"/>
                <a:ea typeface="Arial" pitchFamily="34" charset="-122"/>
                <a:cs typeface="Arial" pitchFamily="34" charset="-120"/>
              </a:rPr>
              <a:t>Нарушения зрения и способы коррекции
</a:t>
            </a:r>
            <a:endParaRPr lang="en-US" sz="2020" dirty="0"/>
          </a:p>
        </p:txBody>
      </p:sp>
      <p:sp>
        <p:nvSpPr>
          <p:cNvPr id="8"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6</a:t>
            </a:r>
            <a:endParaRPr lang="en-US" sz="1400" dirty="0"/>
          </a:p>
        </p:txBody>
      </p:sp>
      <p:sp>
        <p:nvSpPr>
          <p:cNvPr id="9" name="Text 2"/>
          <p:cNvSpPr txBox="1"/>
          <p:nvPr/>
        </p:nvSpPr>
        <p:spPr>
          <a:xfrm>
            <a:off x="555750" y="2426050"/>
            <a:ext cx="38730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Человек хорошо видит близкие предметы, но удалённые кажутся размытыми. Обычно это связано с удлинением глазного яблока или слишком сильным преломлением света в глазу.
</a:t>
            </a:r>
            <a:endParaRPr lang="en-US" sz="1000" dirty="0"/>
          </a:p>
        </p:txBody>
      </p:sp>
      <p:sp>
        <p:nvSpPr>
          <p:cNvPr id="10" name="Text 3"/>
          <p:cNvSpPr txBox="1"/>
          <p:nvPr/>
        </p:nvSpPr>
        <p:spPr>
          <a:xfrm>
            <a:off x="1070700" y="1909325"/>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Близорукость
</a:t>
            </a:r>
            <a:endParaRPr lang="en-US" sz="1500" dirty="0"/>
          </a:p>
        </p:txBody>
      </p:sp>
      <p:sp>
        <p:nvSpPr>
          <p:cNvPr id="11" name="Text 4"/>
          <p:cNvSpPr txBox="1"/>
          <p:nvPr/>
        </p:nvSpPr>
        <p:spPr>
          <a:xfrm>
            <a:off x="4979450" y="2421725"/>
            <a:ext cx="38415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При дальнозоркости труднее рассматривать близкие объекты, а при астигматизме изображение искажается из-за неправильной формы роговицы или хрусталика. Оба нарушения корректируют оптикой.
</a:t>
            </a:r>
            <a:endParaRPr lang="en-US" sz="1000" dirty="0"/>
          </a:p>
        </p:txBody>
      </p:sp>
      <p:sp>
        <p:nvSpPr>
          <p:cNvPr id="12" name="Text 5"/>
          <p:cNvSpPr txBox="1"/>
          <p:nvPr/>
        </p:nvSpPr>
        <p:spPr>
          <a:xfrm>
            <a:off x="5463150" y="1909325"/>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Дальнозоркость и астигматизм
</a:t>
            </a:r>
            <a:endParaRPr lang="en-US" sz="1500" dirty="0"/>
          </a:p>
        </p:txBody>
      </p:sp>
      <p:sp>
        <p:nvSpPr>
          <p:cNvPr id="13" name="Text 6"/>
          <p:cNvSpPr txBox="1"/>
          <p:nvPr/>
        </p:nvSpPr>
        <p:spPr>
          <a:xfrm>
            <a:off x="544625" y="4081075"/>
            <a:ext cx="38529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Цветовая слепота связана с особенностями работы колбочек сетчатки. Чаще всего человек хуже различает красные и зелёные оттенки, хотя яркость и форму предметов обычно видит.
</a:t>
            </a:r>
            <a:endParaRPr lang="en-US" sz="1000" dirty="0"/>
          </a:p>
        </p:txBody>
      </p:sp>
      <p:sp>
        <p:nvSpPr>
          <p:cNvPr id="14" name="Text 7"/>
          <p:cNvSpPr txBox="1"/>
          <p:nvPr/>
        </p:nvSpPr>
        <p:spPr>
          <a:xfrm>
            <a:off x="1070700" y="3525450"/>
            <a:ext cx="3326700" cy="415500"/>
          </a:xfrm>
          <a:prstGeom prst="rect">
            <a:avLst/>
          </a:prstGeom>
          <a:noFill/>
          <a:ln/>
        </p:spPr>
        <p:txBody>
          <a:bodyPr wrap="square" lIns="0" tIns="0" rIns="0" bIns="0" rtlCol="0" anchor="ctr"/>
          <a:lstStyle/>
          <a:p>
            <a:pPr algn="l" indent="0" marL="0">
              <a:lnSpc>
                <a:spcPct val="90000"/>
              </a:lnSpc>
              <a:buNone/>
            </a:pPr>
            <a:r>
              <a:rPr lang="en-US" sz="1500" dirty="0">
                <a:solidFill>
                  <a:srgbClr val="434343"/>
                </a:solidFill>
                <a:latin typeface="Arial" pitchFamily="34" charset="0"/>
                <a:ea typeface="Arial" pitchFamily="34" charset="-122"/>
                <a:cs typeface="Arial" pitchFamily="34" charset="-120"/>
              </a:rPr>
              <a:t>Дальтонизм
</a:t>
            </a:r>
            <a:endParaRPr lang="en-US" sz="1500" dirty="0"/>
          </a:p>
        </p:txBody>
      </p:sp>
      <p:sp>
        <p:nvSpPr>
          <p:cNvPr id="15" name="Text 8"/>
          <p:cNvSpPr txBox="1"/>
          <p:nvPr/>
        </p:nvSpPr>
        <p:spPr>
          <a:xfrm>
            <a:off x="4968275" y="4073925"/>
            <a:ext cx="38529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Очки, контактные линзы и, в отдельных случаях, лазерная хирургия помогают улучшить зрение. Для подростков особенно важны перерывы при работе с экранами, хорошее освещение и регулярные осмотры.
</a:t>
            </a:r>
            <a:endParaRPr lang="en-US" sz="1000" dirty="0"/>
          </a:p>
        </p:txBody>
      </p:sp>
      <p:sp>
        <p:nvSpPr>
          <p:cNvPr id="16" name="Text 9"/>
          <p:cNvSpPr txBox="1"/>
          <p:nvPr/>
        </p:nvSpPr>
        <p:spPr>
          <a:xfrm>
            <a:off x="5463150" y="3525450"/>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Коррекция и профилактика
</a:t>
            </a:r>
            <a:endParaRPr lang="en-US" sz="1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81000" y="1245253"/>
            <a:ext cx="5019900" cy="325999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81000" y="232200"/>
            <a:ext cx="8327700" cy="733800"/>
          </a:xfrm>
          <a:prstGeom prst="rect">
            <a:avLst/>
          </a:prstGeom>
          <a:noFill/>
          <a:ln/>
        </p:spPr>
        <p:txBody>
          <a:bodyPr wrap="square" lIns="0" tIns="0" rIns="0" bIns="0" rtlCol="0" anchor="ctr"/>
          <a:lstStyle/>
          <a:p>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Слух помогает понимать мир
</a:t>
            </a:r>
            <a:endParaRPr lang="en-US" sz="2400" dirty="0"/>
          </a:p>
        </p:txBody>
      </p:sp>
      <p:sp>
        <p:nvSpPr>
          <p:cNvPr id="7"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7</a:t>
            </a:r>
            <a:endParaRPr lang="en-US" sz="1400" dirty="0"/>
          </a:p>
        </p:txBody>
      </p:sp>
      <p:sp>
        <p:nvSpPr>
          <p:cNvPr id="8" name="Text 2"/>
          <p:cNvSpPr txBox="1"/>
          <p:nvPr/>
        </p:nvSpPr>
        <p:spPr>
          <a:xfrm>
            <a:off x="5689800" y="1459725"/>
            <a:ext cx="2700300" cy="1286700"/>
          </a:xfrm>
          <a:prstGeom prst="rect">
            <a:avLst/>
          </a:prstGeom>
          <a:noFill/>
          <a:ln/>
        </p:spPr>
        <p:txBody>
          <a:bodyPr wrap="square" lIns="0" tIns="0" rIns="0" bIns="0" rtlCol="0" anchor="t"/>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Слух помогает слышать речь и опасность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40000"/>
              </a:lnSpc>
              <a:buNone/>
            </a:pPr>
            <a:r>
              <a:rPr lang="en-US" sz="900" dirty="0">
                <a:solidFill>
                  <a:srgbClr val="FFFFFF"/>
                </a:solidFill>
                <a:latin typeface="Arial" pitchFamily="34" charset="0"/>
                <a:ea typeface="Arial" pitchFamily="34" charset="-122"/>
                <a:cs typeface="Arial" pitchFamily="34" charset="-120"/>
              </a:rPr>
              <a:t>Слуховой анализатор нужен не только для музыки. Он помогает понимать речь, замечать шаги, сигналы и другие важные звуки, которые подсказывают, что происходит вокруг.
</a:t>
            </a:r>
            <a:endParaRPr lang="en-US" sz="1100" dirty="0"/>
          </a:p>
        </p:txBody>
      </p:sp>
      <p:sp>
        <p:nvSpPr>
          <p:cNvPr id="9" name="Text 3"/>
          <p:cNvSpPr txBox="1"/>
          <p:nvPr/>
        </p:nvSpPr>
        <p:spPr>
          <a:xfrm>
            <a:off x="5689800" y="3050850"/>
            <a:ext cx="2700300" cy="1286700"/>
          </a:xfrm>
          <a:prstGeom prst="rect">
            <a:avLst/>
          </a:prstGeom>
          <a:noFill/>
          <a:ln/>
        </p:spPr>
        <p:txBody>
          <a:bodyPr wrap="square" lIns="0" tIns="0" rIns="0" bIns="0" rtlCol="0" anchor="t"/>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Человек слышит широкий диапазон частот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40000"/>
              </a:lnSpc>
              <a:buNone/>
            </a:pPr>
            <a:r>
              <a:rPr lang="en-US" sz="900" dirty="0">
                <a:solidFill>
                  <a:srgbClr val="FFFFFF"/>
                </a:solidFill>
                <a:latin typeface="Arial" pitchFamily="34" charset="0"/>
                <a:ea typeface="Arial" pitchFamily="34" charset="-122"/>
                <a:cs typeface="Arial" pitchFamily="34" charset="-120"/>
              </a:rPr>
              <a:t>Нормальный слух воспринимает звуки примерно от 20 до 20 000 Гц. Такой диапазон позволяет различать тихий шорох, разговор, громкую музыку и предупреждающие сигналы.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918169"/>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32135" y="2192950"/>
            <a:ext cx="282975" cy="3234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446110" y="3330600"/>
            <a:ext cx="282975" cy="323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011523" y="2195800"/>
            <a:ext cx="317700" cy="317700"/>
          </a:xfrm>
          <a:prstGeom prst="rect">
            <a:avLst/>
          </a:prstGeom>
        </p:spPr>
      </p:pic>
      <p:sp>
        <p:nvSpPr>
          <p:cNvPr id="9" name="Text 0"/>
          <p:cNvSpPr txBox="1"/>
          <p:nvPr/>
        </p:nvSpPr>
        <p:spPr>
          <a:xfrm>
            <a:off x="363900" y="375000"/>
            <a:ext cx="8416200" cy="931200"/>
          </a:xfrm>
          <a:prstGeom prst="rect">
            <a:avLst/>
          </a:prstGeom>
          <a:noFill/>
          <a:ln/>
        </p:spPr>
        <p:txBody>
          <a:bodyPr wrap="square" lIns="0" tIns="0" rIns="0" bIns="0" rtlCol="0" anchor="ctr"/>
          <a:lstStyle/>
          <a:p>
            <a:pPr algn="ctr" indent="0" marL="0">
              <a:lnSpc>
                <a:spcPct val="120000"/>
              </a:lnSpc>
              <a:buNone/>
            </a:pPr>
            <a:r>
              <a:rPr lang="en-US" sz="2200" b="1" dirty="0">
                <a:solidFill>
                  <a:srgbClr val="FFFFFF"/>
                </a:solidFill>
                <a:latin typeface="Arial" pitchFamily="34" charset="0"/>
                <a:ea typeface="Arial" pitchFamily="34" charset="-122"/>
                <a:cs typeface="Arial" pitchFamily="34" charset="-120"/>
              </a:rPr>
              <a:t>Почему вкус и запах неразделимы
</a:t>
            </a:r>
            <a:endParaRPr lang="en-US" sz="2200" dirty="0"/>
          </a:p>
        </p:txBody>
      </p:sp>
      <p:sp>
        <p:nvSpPr>
          <p:cNvPr id="10"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8</a:t>
            </a:r>
            <a:endParaRPr lang="en-US" sz="1400" dirty="0"/>
          </a:p>
        </p:txBody>
      </p:sp>
      <p:sp>
        <p:nvSpPr>
          <p:cNvPr id="11" name="Text 2"/>
          <p:cNvSpPr txBox="1"/>
          <p:nvPr/>
        </p:nvSpPr>
        <p:spPr>
          <a:xfrm>
            <a:off x="321900" y="1948300"/>
            <a:ext cx="3255900" cy="812700"/>
          </a:xfrm>
          <a:prstGeom prst="rect">
            <a:avLst/>
          </a:prstGeom>
          <a:noFill/>
          <a:ln/>
        </p:spPr>
        <p:txBody>
          <a:bodyPr wrap="square" lIns="0" tIns="0" rIns="0" bIns="0" rtlCol="0" anchor="ctr"/>
          <a:lstStyle/>
          <a:p>
            <a:pPr algn="r" indent="0" marL="0">
              <a:lnSpc>
                <a:spcPct val="90000"/>
              </a:lnSpc>
              <a:buNone/>
            </a:pPr>
            <a:r>
              <a:rPr lang="en-US" sz="1100" b="1" dirty="0">
                <a:solidFill>
                  <a:srgbClr val="FFFFFF"/>
                </a:solidFill>
                <a:latin typeface="Arial" pitchFamily="34" charset="0"/>
                <a:ea typeface="Arial" pitchFamily="34" charset="-122"/>
                <a:cs typeface="Arial" pitchFamily="34" charset="-120"/>
              </a:rPr>
              <a:t>Вкус усиливается запахом
</a:t>
            </a:r>
            <a:pPr algn="r" indent="0" marL="0">
              <a:lnSpc>
                <a:spcPct val="90000"/>
              </a:lnSpc>
              <a:buNone/>
            </a:pPr>
            <a:r>
              <a:rPr lang="en-US" sz="1300" dirty="0">
                <a:solidFill>
                  <a:srgbClr val="FFFFFF"/>
                </a:solidFill>
                <a:latin typeface="Arial" pitchFamily="34" charset="0"/>
                <a:ea typeface="Arial" pitchFamily="34" charset="-122"/>
                <a:cs typeface="Arial" pitchFamily="34" charset="-120"/>
              </a:rPr>
              <a:t>
</a:t>
            </a:r>
            <a:pPr algn="r" indent="0" marL="0">
              <a:lnSpc>
                <a:spcPct val="140000"/>
              </a:lnSpc>
              <a:buNone/>
            </a:pPr>
            <a:r>
              <a:rPr lang="en-US" sz="900" dirty="0">
                <a:solidFill>
                  <a:srgbClr val="FFFFFF"/>
                </a:solidFill>
                <a:latin typeface="Arial" pitchFamily="34" charset="0"/>
                <a:ea typeface="Arial" pitchFamily="34" charset="-122"/>
                <a:cs typeface="Arial" pitchFamily="34" charset="-120"/>
              </a:rPr>
              <a:t>Когда человек ест, аромат еды доходит до носа и делает вкус ярче. Поэтому при насморке знакомое блюдо кажется почти безвкусным, хотя язык продолжает работать.
</a:t>
            </a:r>
            <a:endParaRPr lang="en-US" sz="1100" dirty="0"/>
          </a:p>
        </p:txBody>
      </p:sp>
      <p:sp>
        <p:nvSpPr>
          <p:cNvPr id="12" name="Text 3"/>
          <p:cNvSpPr txBox="1"/>
          <p:nvPr/>
        </p:nvSpPr>
        <p:spPr>
          <a:xfrm>
            <a:off x="2944050" y="3861875"/>
            <a:ext cx="3255900" cy="812700"/>
          </a:xfrm>
          <a:prstGeom prst="rect">
            <a:avLst/>
          </a:prstGeom>
          <a:noFill/>
          <a:ln/>
        </p:spPr>
        <p:txBody>
          <a:bodyPr wrap="square" lIns="0" tIns="0" rIns="0" bIns="0" rtlCol="0" anchor="ctr"/>
          <a:lstStyle/>
          <a:p>
            <a:pPr algn="ctr" indent="0" marL="0">
              <a:lnSpc>
                <a:spcPct val="90000"/>
              </a:lnSpc>
              <a:buNone/>
            </a:pPr>
            <a:r>
              <a:rPr lang="en-US" sz="1055" b="1" dirty="0">
                <a:solidFill>
                  <a:srgbClr val="FFFFFF"/>
                </a:solidFill>
                <a:latin typeface="Arial" pitchFamily="34" charset="0"/>
                <a:ea typeface="Arial" pitchFamily="34" charset="-122"/>
                <a:cs typeface="Arial" pitchFamily="34" charset="-120"/>
              </a:rPr>
              <a:t>Нос распознаёт тысячи ароматов
</a:t>
            </a:r>
            <a:pPr algn="ctr" indent="0" marL="0">
              <a:lnSpc>
                <a:spcPct val="90000"/>
              </a:lnSpc>
              <a:buNone/>
            </a:pPr>
            <a:r>
              <a:rPr lang="en-US" sz="1247" dirty="0">
                <a:solidFill>
                  <a:srgbClr val="FFFFFF"/>
                </a:solidFill>
                <a:latin typeface="Arial" pitchFamily="34" charset="0"/>
                <a:ea typeface="Arial" pitchFamily="34" charset="-122"/>
                <a:cs typeface="Arial" pitchFamily="34" charset="-120"/>
              </a:rPr>
              <a:t>
</a:t>
            </a:r>
            <a:pPr algn="ctr" indent="0" marL="0">
              <a:lnSpc>
                <a:spcPct val="140000"/>
              </a:lnSpc>
              <a:buNone/>
            </a:pPr>
            <a:r>
              <a:rPr lang="en-US" sz="863" dirty="0">
                <a:solidFill>
                  <a:srgbClr val="FFFFFF"/>
                </a:solidFill>
                <a:latin typeface="Arial" pitchFamily="34" charset="0"/>
                <a:ea typeface="Arial" pitchFamily="34" charset="-122"/>
                <a:cs typeface="Arial" pitchFamily="34" charset="-120"/>
              </a:rPr>
              <a:t>Обоняние позволяет узнавать гораздо больше запахов, чем вкус. Рецепторы в носу помогают чувствовать тонкие различия, а простуда или отёк слизистой резко снижают это умение.
</a:t>
            </a:r>
            <a:endParaRPr lang="en-US" sz="1055" dirty="0"/>
          </a:p>
        </p:txBody>
      </p:sp>
      <p:sp>
        <p:nvSpPr>
          <p:cNvPr id="13" name="Text 4"/>
          <p:cNvSpPr txBox="1"/>
          <p:nvPr/>
        </p:nvSpPr>
        <p:spPr>
          <a:xfrm>
            <a:off x="5546735" y="1948292"/>
            <a:ext cx="3255900" cy="8127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Пять основных вкусов
</a:t>
            </a:r>
            <a:pPr algn="l" indent="0" marL="0">
              <a:lnSpc>
                <a:spcPct val="90000"/>
              </a:lnSpc>
              <a:buNone/>
            </a:pPr>
            <a:r>
              <a:rPr lang="en-US" sz="1300" dirty="0">
                <a:solidFill>
                  <a:srgbClr val="FFFFFF"/>
                </a:solidFill>
                <a:latin typeface="Arial" pitchFamily="34" charset="0"/>
                <a:ea typeface="Arial" pitchFamily="34" charset="-122"/>
                <a:cs typeface="Arial" pitchFamily="34" charset="-120"/>
              </a:rPr>
              <a:t>
</a:t>
            </a:r>
            <a:pPr algn="l" indent="0" marL="0">
              <a:lnSpc>
                <a:spcPct val="140000"/>
              </a:lnSpc>
              <a:buNone/>
            </a:pPr>
            <a:r>
              <a:rPr lang="en-US" sz="900" dirty="0">
                <a:solidFill>
                  <a:srgbClr val="FFFFFF"/>
                </a:solidFill>
                <a:latin typeface="Arial" pitchFamily="34" charset="0"/>
                <a:ea typeface="Arial" pitchFamily="34" charset="-122"/>
                <a:cs typeface="Arial" pitchFamily="34" charset="-120"/>
              </a:rPr>
              <a:t>Язык различает сладкий, солёный, кислый, горький и умами. Эти сигналы помогают оценивать пищу, её свежесть и состав ещё до проглатывания и выбора блюда без ошибок.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1850" y="403425"/>
            <a:ext cx="7649100" cy="708000"/>
          </a:xfrm>
          <a:prstGeom prst="rect">
            <a:avLst/>
          </a:prstGeom>
          <a:noFill/>
          <a:ln/>
        </p:spPr>
        <p:txBody>
          <a:bodyPr wrap="square" lIns="0" tIns="0" rIns="0" bIns="0" rtlCol="0" anchor="ctr"/>
          <a:lstStyle/>
          <a:p>
            <a:pPr algn="l" indent="0" marL="0">
              <a:lnSpc>
                <a:spcPct val="100000"/>
              </a:lnSpc>
              <a:buNone/>
            </a:pPr>
            <a:r>
              <a:rPr lang="en-US" sz="1900" b="1" dirty="0">
                <a:solidFill>
                  <a:srgbClr val="434343"/>
                </a:solidFill>
                <a:latin typeface="Arial" pitchFamily="34" charset="0"/>
                <a:ea typeface="Arial" pitchFamily="34" charset="-122"/>
                <a:cs typeface="Arial" pitchFamily="34" charset="-120"/>
              </a:rPr>
              <a:t>Слуховой анализатор: задачи и распространённые нарушения
</a:t>
            </a:r>
            <a:endParaRPr lang="en-US" sz="1900" dirty="0"/>
          </a:p>
        </p:txBody>
      </p:sp>
      <p:sp>
        <p:nvSpPr>
          <p:cNvPr id="6" name="Text 1"/>
          <p:cNvSpPr txBox="1"/>
          <p:nvPr/>
        </p:nvSpPr>
        <p:spPr>
          <a:xfrm>
            <a:off x="826250" y="3351875"/>
            <a:ext cx="3437100" cy="12639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Слух могут ухудшать громкая музыка в наушниках, инфекции, травмы и воспаления уха. Длительное воздействие шума особенно опасно для чувствительных клеток внутреннего уха и слуха.
</a:t>
            </a:r>
            <a:endParaRPr lang="en-US" sz="1200" dirty="0"/>
          </a:p>
        </p:txBody>
      </p:sp>
      <p:sp>
        <p:nvSpPr>
          <p:cNvPr id="7" name="Text 2"/>
          <p:cNvSpPr txBox="1"/>
          <p:nvPr/>
        </p:nvSpPr>
        <p:spPr>
          <a:xfrm>
            <a:off x="826275" y="1537450"/>
            <a:ext cx="3437100" cy="12639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Слуховой анализатор определяет направление и источник звука, помогает быстро реагировать на речь, сигнализацию и другие важные сигналы вокруг нас без задержки каждый день в школе.
</a:t>
            </a:r>
            <a:endParaRPr lang="en-US" sz="1200" dirty="0"/>
          </a:p>
        </p:txBody>
      </p:sp>
      <p:sp>
        <p:nvSpPr>
          <p:cNvPr id="8" name="Text 3"/>
          <p:cNvSpPr txBox="1"/>
          <p:nvPr/>
        </p:nvSpPr>
        <p:spPr>
          <a:xfrm>
            <a:off x="5362900" y="1537450"/>
            <a:ext cx="3437100" cy="12639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При тугоухости или глухоте человеку труднее учиться, общаться и ориентироваться в классе или на улице. Поэтому такие нарушения важно замечать как можно раньше и корректировать.
</a:t>
            </a:r>
            <a:endParaRPr lang="en-US" sz="1200" dirty="0"/>
          </a:p>
        </p:txBody>
      </p:sp>
      <p:sp>
        <p:nvSpPr>
          <p:cNvPr id="9" name="Text 4"/>
          <p:cNvSpPr txBox="1"/>
          <p:nvPr/>
        </p:nvSpPr>
        <p:spPr>
          <a:xfrm>
            <a:off x="5362900" y="3351875"/>
            <a:ext cx="3437100" cy="12639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Профилактика включает умеренную громкость, перерывы при использовании наушников, защиту ушей от ударов и своевременное лечение простуды и отитов. Это сохраняет слух надолго и снижает риск осложнений.
</a:t>
            </a:r>
            <a:endParaRPr lang="en-US" sz="1200" dirty="0"/>
          </a:p>
        </p:txBody>
      </p:sp>
      <p:sp>
        <p:nvSpPr>
          <p:cNvPr id="10" name="Text 5"/>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9</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150" y="1325"/>
            <a:ext cx="4568751"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92900" y="486375"/>
            <a:ext cx="4154400" cy="4311000"/>
          </a:xfrm>
          <a:prstGeom prst="rect">
            <a:avLst/>
          </a:prstGeom>
          <a:noFill/>
          <a:ln/>
        </p:spPr>
        <p:txBody>
          <a:bodyPr wrap="square" lIns="0" tIns="0" rIns="0" bIns="0" rtlCol="0" anchor="ctr"/>
          <a:lstStyle/>
          <a:p>
            <a:pPr algn="l" indent="0" marL="0">
              <a:lnSpc>
                <a:spcPct val="100000"/>
              </a:lnSpc>
              <a:buNone/>
            </a:pPr>
            <a:r>
              <a:rPr lang="en-US" sz="2000" b="1" dirty="0">
                <a:solidFill>
                  <a:srgbClr val="595959"/>
                </a:solidFill>
                <a:latin typeface="Arial" pitchFamily="34" charset="0"/>
                <a:ea typeface="Arial" pitchFamily="34" charset="-122"/>
                <a:cs typeface="Arial" pitchFamily="34" charset="-120"/>
              </a:rPr>
              <a:t>Как ухо превращает звук в сигнал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Наружное и среднее ухо
</a:t>
            </a:r>
            <a:pPr algn="l" indent="0" marL="0">
              <a:lnSpc>
                <a:spcPct val="100000"/>
              </a:lnSpc>
              <a:buNone/>
            </a:pPr>
            <a:r>
              <a:rPr lang="en-US" sz="10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Ушная раковина собирает звуки и направляет их в слуховой проход. Барабанная перепонка начинает колебаться, а слуховые косточки усиливают вибрации и передают их дальше.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Внутреннее ухо и равновесие
</a:t>
            </a:r>
            <a:pPr algn="l" indent="0" marL="0">
              <a:lnSpc>
                <a:spcPct val="100000"/>
              </a:lnSpc>
              <a:buNone/>
            </a:pPr>
            <a:r>
              <a:rPr lang="en-US" sz="10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В улитке волосковые клетки превращают колебания в электрические сигналы. Затем они поступают в мозг, а полукружные каналы помогают сохранять равновесие при движении.
</a:t>
            </a:r>
            <a:endParaRPr lang="en-US" sz="2000" dirty="0"/>
          </a:p>
        </p:txBody>
      </p:sp>
      <p:sp>
        <p:nvSpPr>
          <p:cNvPr id="6" name="Text 1"/>
          <p:cNvSpPr txBox="1"/>
          <p:nvPr/>
        </p:nvSpPr>
        <p:spPr>
          <a:xfrm>
            <a:off x="85495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10</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28175" y="1577400"/>
            <a:ext cx="3718500" cy="1988700"/>
          </a:xfrm>
          <a:prstGeom prst="rect">
            <a:avLst/>
          </a:prstGeom>
          <a:noFill/>
          <a:ln/>
        </p:spPr>
        <p:txBody>
          <a:bodyPr wrap="square" lIns="0" tIns="0" rIns="0" bIns="0" rtlCol="0" anchor="ctr"/>
          <a:lstStyle/>
          <a:p>
            <a:pPr algn="ctr" indent="0" marL="0">
              <a:lnSpc>
                <a:spcPct val="120004"/>
              </a:lnSpc>
              <a:buNone/>
            </a:pPr>
            <a:r>
              <a:rPr lang="en-US" sz="3000" b="1" dirty="0">
                <a:solidFill>
                  <a:srgbClr val="584F3E"/>
                </a:solidFill>
                <a:latin typeface="Arial" pitchFamily="34" charset="0"/>
                <a:ea typeface="Arial" pitchFamily="34" charset="-122"/>
                <a:cs typeface="Arial" pitchFamily="34" charset="-120"/>
              </a:rPr>
              <a:t>10 000+
</a:t>
            </a:r>
            <a:pPr algn="ctr" indent="0" marL="0">
              <a:lnSpc>
                <a:spcPct val="115000"/>
              </a:lnSpc>
              <a:buNone/>
            </a:pPr>
            <a:r>
              <a:rPr lang="en-US" sz="1400" dirty="0">
                <a:solidFill>
                  <a:srgbClr val="434343"/>
                </a:solidFill>
                <a:latin typeface="Arial" pitchFamily="34" charset="0"/>
                <a:ea typeface="Arial" pitchFamily="34" charset="-122"/>
                <a:cs typeface="Arial" pitchFamily="34" charset="-120"/>
              </a:rPr>
              <a:t>разных запахов способен различать человек
</a:t>
            </a:r>
            <a:pPr algn="ctr" indent="0" marL="0">
              <a:lnSpc>
                <a:spcPct val="115000"/>
              </a:lnSpc>
              <a:buNone/>
            </a:pPr>
            <a:r>
              <a:rPr lang="en-US" sz="1000" dirty="0">
                <a:solidFill>
                  <a:srgbClr val="434343"/>
                </a:solidFill>
                <a:latin typeface="Arial" pitchFamily="34" charset="0"/>
                <a:ea typeface="Arial" pitchFamily="34" charset="-122"/>
                <a:cs typeface="Arial" pitchFamily="34" charset="-120"/>
              </a:rPr>
              <a:t>
</a:t>
            </a:r>
            <a:pPr algn="ctr" indent="0" marL="0">
              <a:lnSpc>
                <a:spcPct val="140014"/>
              </a:lnSpc>
              <a:buNone/>
            </a:pPr>
            <a:r>
              <a:rPr lang="en-US" sz="1000" dirty="0">
                <a:solidFill>
                  <a:srgbClr val="434343"/>
                </a:solidFill>
                <a:latin typeface="Arial" pitchFamily="34" charset="0"/>
                <a:ea typeface="Arial" pitchFamily="34" charset="-122"/>
                <a:cs typeface="Arial" pitchFamily="34" charset="-120"/>
              </a:rPr>
              <a:t>Учебная литература по анатомии и физиологии человека
</a:t>
            </a:r>
            <a:endParaRPr lang="en-US" sz="3000" dirty="0"/>
          </a:p>
        </p:txBody>
      </p:sp>
      <p:sp>
        <p:nvSpPr>
          <p:cNvPr id="5" name="Text 1"/>
          <p:cNvSpPr txBox="1"/>
          <p:nvPr/>
        </p:nvSpPr>
        <p:spPr>
          <a:xfrm>
            <a:off x="5077125" y="1365900"/>
            <a:ext cx="3462300" cy="2411700"/>
          </a:xfrm>
          <a:prstGeom prst="rect">
            <a:avLst/>
          </a:prstGeom>
          <a:noFill/>
          <a:ln/>
        </p:spPr>
        <p:txBody>
          <a:bodyPr wrap="square" lIns="0" tIns="0" rIns="0" bIns="0" rtlCol="0" anchor="ctr"/>
          <a:lstStyle/>
          <a:p>
            <a:pPr algn="l" indent="0" marL="0">
              <a:lnSpc>
                <a:spcPct val="115000"/>
              </a:lnSpc>
              <a:buNone/>
            </a:pPr>
            <a:r>
              <a:rPr lang="en-US" sz="1400" dirty="0">
                <a:solidFill>
                  <a:srgbClr val="434343"/>
                </a:solidFill>
                <a:latin typeface="Arial" pitchFamily="34" charset="0"/>
                <a:ea typeface="Arial" pitchFamily="34" charset="-122"/>
                <a:cs typeface="Arial" pitchFamily="34" charset="-120"/>
              </a:rPr>
              <a:t>Столь тонкое обоняние помогает распознавать пищу, предупреждает об опасности и поддерживает вкусовые ощущения. Поэтому даже небольшие нарушения заметно меняют повседневную жизнь.
</a:t>
            </a:r>
            <a:endParaRPr lang="en-US" sz="1400" dirty="0"/>
          </a:p>
        </p:txBody>
      </p:sp>
      <p:sp>
        <p:nvSpPr>
          <p:cNvPr id="6" name="Text 2"/>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11</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81000" y="1245253"/>
            <a:ext cx="5019900" cy="325999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81000" y="232200"/>
            <a:ext cx="8327700" cy="733800"/>
          </a:xfrm>
          <a:prstGeom prst="rect">
            <a:avLst/>
          </a:prstGeom>
          <a:noFill/>
          <a:ln/>
        </p:spPr>
        <p:txBody>
          <a:bodyPr wrap="square" lIns="0" tIns="0" rIns="0" bIns="0" rtlCol="0" anchor="ctr"/>
          <a:lstStyle/>
          <a:p>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Как работает вкусовой анализатор: процессы и особенности
</a:t>
            </a:r>
            <a:endParaRPr lang="en-US" sz="2400" dirty="0"/>
          </a:p>
        </p:txBody>
      </p:sp>
      <p:sp>
        <p:nvSpPr>
          <p:cNvPr id="7"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12</a:t>
            </a:r>
            <a:endParaRPr lang="en-US" sz="1400" dirty="0"/>
          </a:p>
        </p:txBody>
      </p:sp>
      <p:sp>
        <p:nvSpPr>
          <p:cNvPr id="8" name="Text 2"/>
          <p:cNvSpPr txBox="1"/>
          <p:nvPr/>
        </p:nvSpPr>
        <p:spPr>
          <a:xfrm>
            <a:off x="5689800" y="1459725"/>
            <a:ext cx="2700300" cy="1286700"/>
          </a:xfrm>
          <a:prstGeom prst="rect">
            <a:avLst/>
          </a:prstGeom>
          <a:noFill/>
          <a:ln/>
        </p:spPr>
        <p:txBody>
          <a:bodyPr wrap="square" lIns="0" tIns="0" rIns="0" bIns="0" rtlCol="0" anchor="t"/>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Вкусовые сосочки языка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40000"/>
              </a:lnSpc>
              <a:buNone/>
            </a:pPr>
            <a:r>
              <a:rPr lang="en-US" sz="900" dirty="0">
                <a:solidFill>
                  <a:srgbClr val="FFFFFF"/>
                </a:solidFill>
                <a:latin typeface="Arial" pitchFamily="34" charset="0"/>
                <a:ea typeface="Arial" pitchFamily="34" charset="-122"/>
                <a:cs typeface="Arial" pitchFamily="34" charset="-120"/>
              </a:rPr>
              <a:t>На языке находятся вкусовые сосочки с чувствительными клетками. Они реагируют на растворённые вещества пищи и помогают различать сладкий, солёный, кислый, горький и умами. Так мозг получает основу вкусового сигнала.
</a:t>
            </a:r>
            <a:endParaRPr lang="en-US" sz="1100" dirty="0"/>
          </a:p>
        </p:txBody>
      </p:sp>
      <p:sp>
        <p:nvSpPr>
          <p:cNvPr id="9" name="Text 3"/>
          <p:cNvSpPr txBox="1"/>
          <p:nvPr/>
        </p:nvSpPr>
        <p:spPr>
          <a:xfrm>
            <a:off x="5689800" y="3050850"/>
            <a:ext cx="2700300" cy="1286700"/>
          </a:xfrm>
          <a:prstGeom prst="rect">
            <a:avLst/>
          </a:prstGeom>
          <a:noFill/>
          <a:ln/>
        </p:spPr>
        <p:txBody>
          <a:bodyPr wrap="square" lIns="0" tIns="0" rIns="0" bIns="0" rtlCol="0" anchor="t"/>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Как вкус усиливает запах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40000"/>
              </a:lnSpc>
              <a:buNone/>
            </a:pPr>
            <a:r>
              <a:rPr lang="en-US" sz="900" dirty="0">
                <a:solidFill>
                  <a:srgbClr val="FFFFFF"/>
                </a:solidFill>
                <a:latin typeface="Arial" pitchFamily="34" charset="0"/>
                <a:ea typeface="Arial" pitchFamily="34" charset="-122"/>
                <a:cs typeface="Arial" pitchFamily="34" charset="-120"/>
              </a:rPr>
              <a:t>Восприятие еды складывается не только из вкуса, но и из запаха. Сигналы от языка проходят в мозг через несколько нервов, а обоняние делает вкус более ярким и узнаваемым.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7775" y="1422652"/>
            <a:ext cx="2665800" cy="227009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310375" y="1422727"/>
            <a:ext cx="2665800" cy="2270095"/>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262975" y="1422727"/>
            <a:ext cx="2665800" cy="2270095"/>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13</a:t>
            </a:r>
            <a:endParaRPr lang="en-US" sz="1400" dirty="0"/>
          </a:p>
        </p:txBody>
      </p:sp>
      <p:sp>
        <p:nvSpPr>
          <p:cNvPr id="10" name="Text 1"/>
          <p:cNvSpPr txBox="1"/>
          <p:nvPr/>
        </p:nvSpPr>
        <p:spPr>
          <a:xfrm>
            <a:off x="434725" y="3763124"/>
            <a:ext cx="2510400" cy="643500"/>
          </a:xfrm>
          <a:prstGeom prst="rect">
            <a:avLst/>
          </a:prstGeom>
          <a:noFill/>
          <a:ln/>
        </p:spPr>
        <p:txBody>
          <a:bodyPr wrap="square" lIns="0" tIns="0" rIns="0" bIns="0" rtlCol="0" anchor="t"/>
          <a:lstStyle/>
          <a:p>
            <a:pPr algn="l" indent="0" marL="0">
              <a:lnSpc>
                <a:spcPct val="100000"/>
              </a:lnSpc>
              <a:buNone/>
            </a:pPr>
            <a:r>
              <a:rPr lang="en-US" sz="937" b="1" dirty="0">
                <a:solidFill>
                  <a:srgbClr val="FFFFFF"/>
                </a:solidFill>
                <a:latin typeface="Arial" pitchFamily="34" charset="0"/>
                <a:ea typeface="Arial" pitchFamily="34" charset="-122"/>
                <a:cs typeface="Arial" pitchFamily="34" charset="-120"/>
              </a:rPr>
              <a:t>Кончики пальцев читают поверхность
</a:t>
            </a:r>
            <a:pPr algn="l" indent="0" marL="0">
              <a:lnSpc>
                <a:spcPct val="130039"/>
              </a:lnSpc>
              <a:buNone/>
            </a:pPr>
            <a:r>
              <a:rPr lang="en-US" sz="134" b="1" dirty="0">
                <a:solidFill>
                  <a:srgbClr val="FFFFFF"/>
                </a:solidFill>
                <a:latin typeface="Arial" pitchFamily="34" charset="0"/>
                <a:ea typeface="Arial" pitchFamily="34" charset="-122"/>
                <a:cs typeface="Arial" pitchFamily="34" charset="-120"/>
              </a:rPr>
              <a:t>
</a:t>
            </a:r>
            <a:pPr algn="l" indent="0" marL="0">
              <a:lnSpc>
                <a:spcPct val="130039"/>
              </a:lnSpc>
              <a:buNone/>
            </a:pPr>
            <a:r>
              <a:rPr lang="en-US" sz="134"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602" dirty="0">
                <a:solidFill>
                  <a:srgbClr val="FFFFFF"/>
                </a:solidFill>
                <a:latin typeface="Arial" pitchFamily="34" charset="0"/>
                <a:ea typeface="Arial" pitchFamily="34" charset="-122"/>
                <a:cs typeface="Arial" pitchFamily="34" charset="-120"/>
              </a:rPr>
              <a:t>Когда человек берёт в руки монету, бумагу или ткань, механорецепторы мгновенно сообщают мозгу о форме, шероховатости и силе давления. Особенно чувствительны подушечки пальцев: они помогают писать, застёгивать пуговицы и различать мелкие предметы на ощупь, почти не глядя. Так формируется точное осязание, нужное в учёбе и повседневных делах.
</a:t>
            </a:r>
            <a:endParaRPr lang="en-US" sz="937" dirty="0"/>
          </a:p>
        </p:txBody>
      </p:sp>
      <p:sp>
        <p:nvSpPr>
          <p:cNvPr id="11" name="Text 2"/>
          <p:cNvSpPr txBox="1"/>
          <p:nvPr/>
        </p:nvSpPr>
        <p:spPr>
          <a:xfrm>
            <a:off x="3388125" y="3763124"/>
            <a:ext cx="2510400" cy="643500"/>
          </a:xfrm>
          <a:prstGeom prst="rect">
            <a:avLst/>
          </a:prstGeom>
          <a:noFill/>
          <a:ln/>
        </p:spPr>
        <p:txBody>
          <a:bodyPr wrap="square" lIns="0" tIns="0" rIns="0" bIns="0" rtlCol="0" anchor="t"/>
          <a:lstStyle/>
          <a:p>
            <a:pPr algn="l" indent="0" marL="0">
              <a:lnSpc>
                <a:spcPct val="100000"/>
              </a:lnSpc>
              <a:buNone/>
            </a:pPr>
            <a:r>
              <a:rPr lang="en-US" sz="968" b="1" dirty="0">
                <a:solidFill>
                  <a:srgbClr val="FFFFFF"/>
                </a:solidFill>
                <a:latin typeface="Arial" pitchFamily="34" charset="0"/>
                <a:ea typeface="Arial" pitchFamily="34" charset="-122"/>
                <a:cs typeface="Arial" pitchFamily="34" charset="-120"/>
              </a:rPr>
              <a:t>Боль как сигнал тревоги
</a:t>
            </a:r>
            <a:pPr algn="l" indent="0" marL="0">
              <a:lnSpc>
                <a:spcPct val="130039"/>
              </a:lnSpc>
              <a:buNone/>
            </a:pPr>
            <a:r>
              <a:rPr lang="en-US" sz="138" b="1" dirty="0">
                <a:solidFill>
                  <a:srgbClr val="FFFFFF"/>
                </a:solidFill>
                <a:latin typeface="Arial" pitchFamily="34" charset="0"/>
                <a:ea typeface="Arial" pitchFamily="34" charset="-122"/>
                <a:cs typeface="Arial" pitchFamily="34" charset="-120"/>
              </a:rPr>
              <a:t>
</a:t>
            </a:r>
            <a:pPr algn="l" indent="0" marL="0">
              <a:lnSpc>
                <a:spcPct val="130039"/>
              </a:lnSpc>
              <a:buNone/>
            </a:pPr>
            <a:r>
              <a:rPr lang="en-US" sz="138"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622" dirty="0">
                <a:solidFill>
                  <a:srgbClr val="FFFFFF"/>
                </a:solidFill>
                <a:latin typeface="Arial" pitchFamily="34" charset="0"/>
                <a:ea typeface="Arial" pitchFamily="34" charset="-122"/>
                <a:cs typeface="Arial" pitchFamily="34" charset="-120"/>
              </a:rPr>
              <a:t>Если ладонь касается горячего чайника или острых краёв, болевые рецепторы включают защитную реакцию раньше, чем человек успевает подумать. Боль напоминает, что коже нужен отдых, лечение или осторожность. Именно поэтому её нельзя игнорировать. Это важная часть самозащиты организма. Она помогает избежать ожога, пореза и повторной травмы.
</a:t>
            </a:r>
            <a:endParaRPr lang="en-US" sz="968" dirty="0"/>
          </a:p>
        </p:txBody>
      </p:sp>
      <p:sp>
        <p:nvSpPr>
          <p:cNvPr id="12" name="Text 3"/>
          <p:cNvSpPr txBox="1"/>
          <p:nvPr/>
        </p:nvSpPr>
        <p:spPr>
          <a:xfrm>
            <a:off x="6341177" y="3763124"/>
            <a:ext cx="2510400" cy="643500"/>
          </a:xfrm>
          <a:prstGeom prst="rect">
            <a:avLst/>
          </a:prstGeom>
          <a:noFill/>
          <a:ln/>
        </p:spPr>
        <p:txBody>
          <a:bodyPr wrap="square" lIns="0" tIns="0" rIns="0" bIns="0" rtlCol="0" anchor="t"/>
          <a:lstStyle/>
          <a:p>
            <a:pPr algn="l" indent="0" marL="0">
              <a:lnSpc>
                <a:spcPct val="100000"/>
              </a:lnSpc>
              <a:buNone/>
            </a:pPr>
            <a:r>
              <a:rPr lang="en-US" sz="968" b="1" dirty="0">
                <a:solidFill>
                  <a:srgbClr val="FFFFFF"/>
                </a:solidFill>
                <a:latin typeface="Arial" pitchFamily="34" charset="0"/>
                <a:ea typeface="Arial" pitchFamily="34" charset="-122"/>
                <a:cs typeface="Arial" pitchFamily="34" charset="-120"/>
              </a:rPr>
              <a:t>Температура и прикосновение вместе
</a:t>
            </a:r>
            <a:pPr algn="l" indent="0" marL="0">
              <a:lnSpc>
                <a:spcPct val="130039"/>
              </a:lnSpc>
              <a:buNone/>
            </a:pPr>
            <a:r>
              <a:rPr lang="en-US" sz="138" b="1" dirty="0">
                <a:solidFill>
                  <a:srgbClr val="FFFFFF"/>
                </a:solidFill>
                <a:latin typeface="Arial" pitchFamily="34" charset="0"/>
                <a:ea typeface="Arial" pitchFamily="34" charset="-122"/>
                <a:cs typeface="Arial" pitchFamily="34" charset="-120"/>
              </a:rPr>
              <a:t>
</a:t>
            </a:r>
            <a:pPr algn="l" indent="0" marL="0">
              <a:lnSpc>
                <a:spcPct val="130039"/>
              </a:lnSpc>
              <a:buNone/>
            </a:pPr>
            <a:r>
              <a:rPr lang="en-US" sz="138"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622" dirty="0">
                <a:solidFill>
                  <a:srgbClr val="FFFFFF"/>
                </a:solidFill>
                <a:latin typeface="Arial" pitchFamily="34" charset="0"/>
                <a:ea typeface="Arial" pitchFamily="34" charset="-122"/>
                <a:cs typeface="Arial" pitchFamily="34" charset="-120"/>
              </a:rPr>
              <a:t>Терморецепторы кожи помогают понять, что одна чашка тёплая, а другая слишком холодная. Вместе с осязанием они создают полную картину прикосновения, поэтому человек может быстро выбрать перчатки, одежду или безопасную поверхность. Так кожа работает как тонкий датчик окружающей среды, который непрерывно сообщает о состоянии предметов и погоды.
</a:t>
            </a:r>
            <a:endParaRPr lang="en-US" sz="968" dirty="0"/>
          </a:p>
        </p:txBody>
      </p:sp>
      <p:sp>
        <p:nvSpPr>
          <p:cNvPr id="13" name="Text 4"/>
          <p:cNvSpPr txBox="1"/>
          <p:nvPr/>
        </p:nvSpPr>
        <p:spPr>
          <a:xfrm>
            <a:off x="351850" y="403425"/>
            <a:ext cx="8065500" cy="708000"/>
          </a:xfrm>
          <a:prstGeom prst="rect">
            <a:avLst/>
          </a:prstGeom>
          <a:noFill/>
          <a:ln/>
        </p:spPr>
        <p:txBody>
          <a:bodyPr wrap="square" lIns="0" tIns="0" rIns="0" bIns="0" rtlCol="0" anchor="ctr"/>
          <a:lstStyle/>
          <a:p>
            <a:pPr algn="l" indent="0" marL="0">
              <a:lnSpc>
                <a:spcPct val="100000"/>
              </a:lnSpc>
              <a:buNone/>
            </a:pPr>
            <a:r>
              <a:rPr lang="en-US" sz="1900" b="1" dirty="0">
                <a:solidFill>
                  <a:srgbClr val="434343"/>
                </a:solidFill>
                <a:latin typeface="Arial" pitchFamily="34" charset="0"/>
                <a:ea typeface="Arial" pitchFamily="34" charset="-122"/>
                <a:cs typeface="Arial" pitchFamily="34" charset="-120"/>
              </a:rPr>
              <a:t>Осязание в повседневной жизни
</a:t>
            </a:r>
            <a:endParaRPr lang="en-US" sz="1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330800" y="1207134"/>
            <a:ext cx="4534800" cy="2420783"/>
          </a:xfrm>
          <a:prstGeom prst="rect">
            <a:avLst/>
          </a:prstGeom>
        </p:spPr>
      </p:pic>
      <p:sp>
        <p:nvSpPr>
          <p:cNvPr id="4" name="Text 0"/>
          <p:cNvSpPr txBox="1"/>
          <p:nvPr/>
        </p:nvSpPr>
        <p:spPr>
          <a:xfrm>
            <a:off x="4699650" y="4356225"/>
            <a:ext cx="3707100" cy="153900"/>
          </a:xfrm>
          <a:prstGeom prst="rect">
            <a:avLst/>
          </a:prstGeom>
          <a:noFill/>
          <a:ln/>
        </p:spPr>
        <p:txBody>
          <a:bodyPr wrap="square" lIns="0" tIns="0" rIns="0" bIns="0" rtlCol="0" anchor="t"/>
          <a:lstStyle/>
          <a:p>
            <a:pPr algn="l" indent="0" marL="0">
              <a:lnSpc>
                <a:spcPct val="150041"/>
              </a:lnSpc>
              <a:buNone/>
            </a:pPr>
            <a:r>
              <a:rPr lang="en-US" sz="808" dirty="0">
                <a:solidFill>
                  <a:srgbClr val="434343"/>
                </a:solidFill>
                <a:latin typeface="Arial" pitchFamily="34" charset="0"/>
                <a:ea typeface="Arial" pitchFamily="34" charset="-122"/>
                <a:cs typeface="Arial" pitchFamily="34" charset="-120"/>
              </a:rPr>
              <a:t>Школьная биология
</a:t>
            </a:r>
            <a:endParaRPr lang="en-US" sz="808" dirty="0"/>
          </a:p>
        </p:txBody>
      </p:sp>
      <p:sp>
        <p:nvSpPr>
          <p:cNvPr id="5"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14</a:t>
            </a:r>
            <a:endParaRPr lang="en-US" sz="1400" dirty="0"/>
          </a:p>
        </p:txBody>
      </p:sp>
      <p:sp>
        <p:nvSpPr>
          <p:cNvPr id="6" name="Text 2"/>
          <p:cNvSpPr txBox="1"/>
          <p:nvPr/>
        </p:nvSpPr>
        <p:spPr>
          <a:xfrm>
            <a:off x="374475" y="632150"/>
            <a:ext cx="3749700" cy="3570900"/>
          </a:xfrm>
          <a:prstGeom prst="rect">
            <a:avLst/>
          </a:prstGeom>
          <a:noFill/>
          <a:ln/>
        </p:spPr>
        <p:txBody>
          <a:bodyPr wrap="square" lIns="0" tIns="0" rIns="0" bIns="0" rtlCol="0" anchor="t"/>
          <a:lstStyle/>
          <a:p>
            <a:pPr algn="l" indent="0" marL="0">
              <a:lnSpc>
                <a:spcPct val="120000"/>
              </a:lnSpc>
              <a:buNone/>
            </a:pPr>
            <a:r>
              <a:rPr lang="en-US" sz="2000" b="1" dirty="0">
                <a:solidFill>
                  <a:srgbClr val="434343"/>
                </a:solidFill>
                <a:latin typeface="Arial" pitchFamily="34" charset="0"/>
                <a:ea typeface="Arial" pitchFamily="34" charset="-122"/>
                <a:cs typeface="Arial" pitchFamily="34" charset="-120"/>
              </a:rPr>
              <a:t>Типы рецепторов анализаторов: таблица и примеры
</a:t>
            </a:r>
            <a:pPr algn="l" indent="0" marL="0">
              <a:lnSpc>
                <a:spcPct val="120000"/>
              </a:lnSpc>
              <a:buNone/>
            </a:pPr>
            <a:r>
              <a:rPr lang="en-US" sz="2600" b="1" dirty="0">
                <a:solidFill>
                  <a:srgbClr val="434343"/>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Краткое сравнение показывает, как разные рецепторы воспринимают разные раздражители и помогают человеку ориентироваться в мире.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Разные рецепторы настроены на разные раздражители, поэтому организм получает целостную картину среды.
</a:t>
            </a:r>
            <a:endParaRPr 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275598" y="3971549"/>
            <a:ext cx="5113200" cy="7062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Анестезия, гиперестезия и другие нарушения кожной чувствительности бывают после повреждений нервов, ожогов, инфекций или возрастных изменений. Без точной чувствительности труднее вовремя заметить опасность и защитить себя.
</a:t>
            </a:r>
            <a:endParaRPr lang="en-US" sz="1200" dirty="0"/>
          </a:p>
        </p:txBody>
      </p:sp>
      <p:sp>
        <p:nvSpPr>
          <p:cNvPr id="4" name="Text 1"/>
          <p:cNvSpPr txBox="1"/>
          <p:nvPr/>
        </p:nvSpPr>
        <p:spPr>
          <a:xfrm>
            <a:off x="3442350" y="3145091"/>
            <a:ext cx="5113200" cy="7062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Аносмия и потеря вкуса часто возникают при простуде, воспалении слизистой или после травм. Когда обоняние ослабевает, пища кажется менее вкусной и разнообразной, а запахи дома и на улице распознаются хуже.
</a:t>
            </a:r>
            <a:endParaRPr lang="en-US" sz="1200" dirty="0"/>
          </a:p>
        </p:txBody>
      </p:sp>
      <p:sp>
        <p:nvSpPr>
          <p:cNvPr id="5" name="Text 2"/>
          <p:cNvSpPr txBox="1"/>
          <p:nvPr/>
        </p:nvSpPr>
        <p:spPr>
          <a:xfrm>
            <a:off x="3618383" y="2370233"/>
            <a:ext cx="5113200" cy="6546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Тугоухость, глухота и воспаления уха затрудняют общение, мешают учёбе и могут появиться после инфекций, громкого звука или травмы слухового аппарата без своевременного лечения.
</a:t>
            </a:r>
            <a:endParaRPr lang="en-US" sz="1200" dirty="0"/>
          </a:p>
        </p:txBody>
      </p:sp>
      <p:sp>
        <p:nvSpPr>
          <p:cNvPr id="6" name="Text 3"/>
          <p:cNvSpPr txBox="1"/>
          <p:nvPr/>
        </p:nvSpPr>
        <p:spPr>
          <a:xfrm>
            <a:off x="3796998" y="1595375"/>
            <a:ext cx="5113200" cy="654600"/>
          </a:xfrm>
          <a:prstGeom prst="rect">
            <a:avLst/>
          </a:prstGeom>
          <a:noFill/>
          <a:ln/>
        </p:spPr>
        <p:txBody>
          <a:bodyPr wrap="square" lIns="0" tIns="0" rIns="0" bIns="0" rtlCol="0" anchor="t"/>
          <a:lstStyle/>
          <a:p>
            <a:pPr algn="l" indent="0" marL="0">
              <a:lnSpc>
                <a:spcPct val="115000"/>
              </a:lnSpc>
              <a:buNone/>
            </a:pPr>
            <a:r>
              <a:rPr lang="en-US" sz="1120" dirty="0">
                <a:solidFill>
                  <a:srgbClr val="434343"/>
                </a:solidFill>
                <a:latin typeface="Arial" pitchFamily="34" charset="0"/>
                <a:ea typeface="Arial" pitchFamily="34" charset="-122"/>
                <a:cs typeface="Arial" pitchFamily="34" charset="-120"/>
              </a:rPr>
              <a:t>К зрительным нарушениям относятся близорукость, дальнозоркость, астигматизм и дальтонизм. Они связаны с наследственностью, утомлением глаз, плохим освещением и длительной работой с экранами, особенно у подростков.
</a:t>
            </a:r>
            <a:endParaRPr lang="en-US" sz="1120" dirty="0"/>
          </a:p>
        </p:txBody>
      </p:sp>
      <p:sp>
        <p:nvSpPr>
          <p:cNvPr id="7" name="Text 4"/>
          <p:cNvSpPr txBox="1"/>
          <p:nvPr/>
        </p:nvSpPr>
        <p:spPr>
          <a:xfrm>
            <a:off x="397250" y="456000"/>
            <a:ext cx="7649100" cy="708000"/>
          </a:xfrm>
          <a:prstGeom prst="rect">
            <a:avLst/>
          </a:prstGeom>
          <a:noFill/>
          <a:ln/>
        </p:spPr>
        <p:txBody>
          <a:bodyPr wrap="square" lIns="0" tIns="0" rIns="0" bIns="0" rtlCol="0" anchor="ctr"/>
          <a:lstStyle/>
          <a:p>
            <a:pPr algn="l" indent="0" marL="0">
              <a:lnSpc>
                <a:spcPct val="100000"/>
              </a:lnSpc>
              <a:buNone/>
            </a:pPr>
            <a:r>
              <a:rPr lang="en-US" sz="1900" b="1" dirty="0">
                <a:solidFill>
                  <a:srgbClr val="434343"/>
                </a:solidFill>
                <a:latin typeface="Arial" pitchFamily="34" charset="0"/>
                <a:ea typeface="Arial" pitchFamily="34" charset="-122"/>
                <a:cs typeface="Arial" pitchFamily="34" charset="-120"/>
              </a:rPr>
              <a:t>Частые нарушения органов чувств и их причины
</a:t>
            </a:r>
            <a:endParaRPr lang="en-US" sz="1900" dirty="0"/>
          </a:p>
        </p:txBody>
      </p:sp>
      <p:sp>
        <p:nvSpPr>
          <p:cNvPr id="8" name="Text 5"/>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15</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74525" y="198425"/>
            <a:ext cx="6801300" cy="1151400"/>
          </a:xfrm>
          <a:prstGeom prst="rect">
            <a:avLst/>
          </a:prstGeom>
          <a:noFill/>
          <a:ln/>
        </p:spPr>
        <p:txBody>
          <a:bodyPr wrap="square" lIns="0" tIns="0" rIns="0" bIns="0" rtlCol="0" anchor="ctr"/>
          <a:lstStyle/>
          <a:p>
            <a:pPr algn="ctr" indent="0" marL="0">
              <a:lnSpc>
                <a:spcPct val="120000"/>
              </a:lnSpc>
              <a:buNone/>
            </a:pPr>
            <a:r>
              <a:rPr lang="en-US" sz="2200" b="1" dirty="0">
                <a:solidFill>
                  <a:srgbClr val="434343"/>
                </a:solidFill>
                <a:latin typeface="Arial" pitchFamily="34" charset="0"/>
                <a:ea typeface="Arial" pitchFamily="34" charset="-122"/>
                <a:cs typeface="Arial" pitchFamily="34" charset="-120"/>
              </a:rPr>
              <a:t>Как происходит адаптация рецепторов
</a:t>
            </a:r>
            <a:endParaRPr lang="en-US" sz="2200" dirty="0"/>
          </a:p>
        </p:txBody>
      </p:sp>
      <p:sp>
        <p:nvSpPr>
          <p:cNvPr id="9"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16</a:t>
            </a:r>
            <a:endParaRPr lang="en-US" sz="1400" dirty="0"/>
          </a:p>
        </p:txBody>
      </p:sp>
      <p:sp>
        <p:nvSpPr>
          <p:cNvPr id="10" name="Text 2"/>
          <p:cNvSpPr txBox="1"/>
          <p:nvPr/>
        </p:nvSpPr>
        <p:spPr>
          <a:xfrm>
            <a:off x="1109775" y="1831825"/>
            <a:ext cx="3355800" cy="1025700"/>
          </a:xfrm>
          <a:prstGeom prst="rect">
            <a:avLst/>
          </a:prstGeom>
          <a:noFill/>
          <a:ln/>
        </p:spPr>
        <p:txBody>
          <a:bodyPr wrap="square" lIns="0" tIns="0" rIns="0" bIns="0" rtlCol="0" anchor="t"/>
          <a:lstStyle/>
          <a:p>
            <a:pPr algn="l" indent="0" marL="0">
              <a:lnSpc>
                <a:spcPct val="100000"/>
              </a:lnSpc>
              <a:buNone/>
            </a:pPr>
            <a:r>
              <a:rPr lang="en-US" sz="1500" b="1" dirty="0">
                <a:solidFill>
                  <a:srgbClr val="434343"/>
                </a:solidFill>
                <a:latin typeface="Arial" pitchFamily="34" charset="0"/>
                <a:ea typeface="Arial" pitchFamily="34" charset="-122"/>
                <a:cs typeface="Arial" pitchFamily="34" charset="-120"/>
              </a:rPr>
              <a:t>Постоянный раздражитель
</a:t>
            </a:r>
            <a:pPr algn="l" indent="0" marL="0">
              <a:lnSpc>
                <a:spcPct val="100000"/>
              </a:lnSpc>
              <a:buNone/>
            </a:pPr>
            <a:r>
              <a:rPr lang="en-US" sz="6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34343"/>
                </a:solidFill>
                <a:latin typeface="Arial" pitchFamily="34" charset="0"/>
                <a:ea typeface="Arial" pitchFamily="34" charset="-122"/>
                <a:cs typeface="Arial" pitchFamily="34" charset="-120"/>
              </a:rPr>
              <a:t>Рецепторы сначала активно реагируют на новый запах, свет или давление. В этот момент сигнал особенно заметен, потому что стимул ещё не стал привычным.
</a:t>
            </a:r>
            <a:endParaRPr lang="en-US" sz="1500" dirty="0"/>
          </a:p>
        </p:txBody>
      </p:sp>
      <p:sp>
        <p:nvSpPr>
          <p:cNvPr id="11" name="Text 3"/>
          <p:cNvSpPr txBox="1"/>
          <p:nvPr/>
        </p:nvSpPr>
        <p:spPr>
          <a:xfrm>
            <a:off x="5415950" y="1832600"/>
            <a:ext cx="3355800" cy="1025700"/>
          </a:xfrm>
          <a:prstGeom prst="rect">
            <a:avLst/>
          </a:prstGeom>
          <a:noFill/>
          <a:ln/>
        </p:spPr>
        <p:txBody>
          <a:bodyPr wrap="square" lIns="0" tIns="0" rIns="0" bIns="0" rtlCol="0" anchor="t"/>
          <a:lstStyle/>
          <a:p>
            <a:pPr algn="l" indent="0" marL="0">
              <a:lnSpc>
                <a:spcPct val="100000"/>
              </a:lnSpc>
              <a:buNone/>
            </a:pPr>
            <a:r>
              <a:rPr lang="en-US" sz="1500" b="1" dirty="0">
                <a:solidFill>
                  <a:srgbClr val="434343"/>
                </a:solidFill>
                <a:latin typeface="Arial" pitchFamily="34" charset="0"/>
                <a:ea typeface="Arial" pitchFamily="34" charset="-122"/>
                <a:cs typeface="Arial" pitchFamily="34" charset="-120"/>
              </a:rPr>
              <a:t>Польза адаптации
</a:t>
            </a:r>
            <a:pPr algn="l" indent="0" marL="0">
              <a:lnSpc>
                <a:spcPct val="130040"/>
              </a:lnSpc>
              <a:buNone/>
            </a:pPr>
            <a:r>
              <a:rPr lang="en-US" sz="6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34343"/>
                </a:solidFill>
                <a:latin typeface="Arial" pitchFamily="34" charset="0"/>
                <a:ea typeface="Arial" pitchFamily="34" charset="-122"/>
                <a:cs typeface="Arial" pitchFamily="34" charset="-120"/>
              </a:rPr>
              <a:t>Благодаря адаптации человек быстрее замечает важное: опасность, изменение освещения или новый запах. Это защищает мозг от перегрузки и делает поведение более точным.
</a:t>
            </a:r>
            <a:endParaRPr lang="en-US" sz="1500" dirty="0"/>
          </a:p>
        </p:txBody>
      </p:sp>
      <p:sp>
        <p:nvSpPr>
          <p:cNvPr id="12" name="Text 4"/>
          <p:cNvSpPr txBox="1"/>
          <p:nvPr/>
        </p:nvSpPr>
        <p:spPr>
          <a:xfrm>
            <a:off x="3261750" y="3689775"/>
            <a:ext cx="3355800" cy="1025700"/>
          </a:xfrm>
          <a:prstGeom prst="rect">
            <a:avLst/>
          </a:prstGeom>
          <a:noFill/>
          <a:ln/>
        </p:spPr>
        <p:txBody>
          <a:bodyPr wrap="square" lIns="0" tIns="0" rIns="0" bIns="0" rtlCol="0" anchor="t"/>
          <a:lstStyle/>
          <a:p>
            <a:pPr algn="l" indent="0" marL="0">
              <a:lnSpc>
                <a:spcPct val="100000"/>
              </a:lnSpc>
              <a:buNone/>
            </a:pPr>
            <a:r>
              <a:rPr lang="en-US" sz="1500" b="1" dirty="0">
                <a:solidFill>
                  <a:srgbClr val="434343"/>
                </a:solidFill>
                <a:latin typeface="Arial" pitchFamily="34" charset="0"/>
                <a:ea typeface="Arial" pitchFamily="34" charset="-122"/>
                <a:cs typeface="Arial" pitchFamily="34" charset="-120"/>
              </a:rPr>
              <a:t>Снижение реакции
</a:t>
            </a:r>
            <a:pPr algn="l" indent="0" marL="0">
              <a:lnSpc>
                <a:spcPct val="100000"/>
              </a:lnSpc>
              <a:buNone/>
            </a:pPr>
            <a:r>
              <a:rPr lang="en-US" sz="6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34343"/>
                </a:solidFill>
                <a:latin typeface="Arial" pitchFamily="34" charset="0"/>
                <a:ea typeface="Arial" pitchFamily="34" charset="-122"/>
                <a:cs typeface="Arial" pitchFamily="34" charset="-120"/>
              </a:rPr>
              <a:t>Через некоторое время чувствительность уменьшается. Нервная система перестаёт тратить лишние ресурсы на неизменный раздражитель и сосредотачивается на новых сигналах.
</a:t>
            </a:r>
            <a:endParaRPr lang="en-US" sz="1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28175" y="1577400"/>
            <a:ext cx="3718500" cy="1988700"/>
          </a:xfrm>
          <a:prstGeom prst="rect">
            <a:avLst/>
          </a:prstGeom>
          <a:noFill/>
          <a:ln/>
        </p:spPr>
        <p:txBody>
          <a:bodyPr wrap="square" lIns="0" tIns="0" rIns="0" bIns="0" rtlCol="0" anchor="ctr"/>
          <a:lstStyle/>
          <a:p>
            <a:pPr algn="ctr" indent="0" marL="0">
              <a:lnSpc>
                <a:spcPct val="120004"/>
              </a:lnSpc>
              <a:buNone/>
            </a:pPr>
            <a:r>
              <a:rPr lang="en-US" sz="3000" b="1" dirty="0">
                <a:solidFill>
                  <a:srgbClr val="584F3E"/>
                </a:solidFill>
                <a:latin typeface="Arial" pitchFamily="34" charset="0"/>
                <a:ea typeface="Arial" pitchFamily="34" charset="-122"/>
                <a:cs typeface="Arial" pitchFamily="34" charset="-120"/>
              </a:rPr>
              <a:t>1 000 000
</a:t>
            </a:r>
            <a:pPr algn="ctr" indent="0" marL="0">
              <a:lnSpc>
                <a:spcPct val="115000"/>
              </a:lnSpc>
              <a:buNone/>
            </a:pPr>
            <a:r>
              <a:rPr lang="en-US" sz="1400" dirty="0">
                <a:solidFill>
                  <a:srgbClr val="434343"/>
                </a:solidFill>
                <a:latin typeface="Arial" pitchFamily="34" charset="0"/>
                <a:ea typeface="Arial" pitchFamily="34" charset="-122"/>
                <a:cs typeface="Arial" pitchFamily="34" charset="-120"/>
              </a:rPr>
              <a:t>оттенков цвета способен различать человек
</a:t>
            </a:r>
            <a:pPr algn="ctr" indent="0" marL="0">
              <a:lnSpc>
                <a:spcPct val="115000"/>
              </a:lnSpc>
              <a:buNone/>
            </a:pPr>
            <a:r>
              <a:rPr lang="en-US" sz="1000" dirty="0">
                <a:solidFill>
                  <a:srgbClr val="434343"/>
                </a:solidFill>
                <a:latin typeface="Arial" pitchFamily="34" charset="0"/>
                <a:ea typeface="Arial" pitchFamily="34" charset="-122"/>
                <a:cs typeface="Arial" pitchFamily="34" charset="-120"/>
              </a:rPr>
              <a:t>
</a:t>
            </a:r>
            <a:pPr algn="ctr" indent="0" marL="0">
              <a:lnSpc>
                <a:spcPct val="140014"/>
              </a:lnSpc>
              <a:buNone/>
            </a:pPr>
            <a:r>
              <a:rPr lang="en-US" sz="1000" dirty="0">
                <a:solidFill>
                  <a:srgbClr val="434343"/>
                </a:solidFill>
                <a:latin typeface="Arial" pitchFamily="34" charset="0"/>
                <a:ea typeface="Arial" pitchFamily="34" charset="-122"/>
                <a:cs typeface="Arial" pitchFamily="34" charset="-120"/>
              </a:rPr>
              <a:t>Учебная литература по физиологии зрения
</a:t>
            </a:r>
            <a:endParaRPr lang="en-US" sz="3000" dirty="0"/>
          </a:p>
        </p:txBody>
      </p:sp>
      <p:sp>
        <p:nvSpPr>
          <p:cNvPr id="5" name="Text 1"/>
          <p:cNvSpPr txBox="1"/>
          <p:nvPr/>
        </p:nvSpPr>
        <p:spPr>
          <a:xfrm>
            <a:off x="5077125" y="1365900"/>
            <a:ext cx="3462300" cy="2411700"/>
          </a:xfrm>
          <a:prstGeom prst="rect">
            <a:avLst/>
          </a:prstGeom>
          <a:noFill/>
          <a:ln/>
        </p:spPr>
        <p:txBody>
          <a:bodyPr wrap="square" lIns="0" tIns="0" rIns="0" bIns="0" rtlCol="0" anchor="ctr"/>
          <a:lstStyle/>
          <a:p>
            <a:pPr algn="l" indent="0" marL="0">
              <a:lnSpc>
                <a:spcPct val="115000"/>
              </a:lnSpc>
              <a:buNone/>
            </a:pPr>
            <a:r>
              <a:rPr lang="en-US" sz="1400" dirty="0">
                <a:solidFill>
                  <a:srgbClr val="434343"/>
                </a:solidFill>
                <a:latin typeface="Arial" pitchFamily="34" charset="0"/>
                <a:ea typeface="Arial" pitchFamily="34" charset="-122"/>
                <a:cs typeface="Arial" pitchFamily="34" charset="-120"/>
              </a:rPr>
              <a:t>Такой диапазон показывает, насколько тонко устроено зрительное восприятие. Способность различать оттенки помогает замечать детали, читать сигналы и ориентироваться в предметном мире.
</a:t>
            </a:r>
            <a:endParaRPr lang="en-US" sz="1400" dirty="0"/>
          </a:p>
        </p:txBody>
      </p:sp>
      <p:sp>
        <p:nvSpPr>
          <p:cNvPr id="6" name="Text 2"/>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17</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33909" y="1392459"/>
            <a:ext cx="1658100" cy="156742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59345" y="1392459"/>
            <a:ext cx="1658100" cy="156742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59345" y="3206268"/>
            <a:ext cx="1658100" cy="1567423"/>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833909" y="3206268"/>
            <a:ext cx="1658100" cy="1567423"/>
          </a:xfrm>
          <a:prstGeom prst="rect">
            <a:avLst/>
          </a:prstGeom>
        </p:spPr>
      </p:pic>
      <p:sp>
        <p:nvSpPr>
          <p:cNvPr id="10"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18</a:t>
            </a:r>
            <a:endParaRPr lang="en-US" sz="1400" dirty="0"/>
          </a:p>
        </p:txBody>
      </p:sp>
      <p:sp>
        <p:nvSpPr>
          <p:cNvPr id="11" name="Text 1"/>
          <p:cNvSpPr txBox="1"/>
          <p:nvPr/>
        </p:nvSpPr>
        <p:spPr>
          <a:xfrm>
            <a:off x="6618157" y="1532645"/>
            <a:ext cx="2119800" cy="1263900"/>
          </a:xfrm>
          <a:prstGeom prst="rect">
            <a:avLst/>
          </a:prstGeom>
          <a:noFill/>
          <a:ln/>
        </p:spPr>
        <p:txBody>
          <a:bodyPr wrap="square" lIns="0" tIns="0" rIns="0" bIns="0" rtlCol="0" anchor="ctr"/>
          <a:lstStyle/>
          <a:p>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Тихая охота совы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34343"/>
                </a:solidFill>
                <a:latin typeface="Arial" pitchFamily="34" charset="0"/>
                <a:ea typeface="Arial" pitchFamily="34" charset="-122"/>
                <a:cs typeface="Arial" pitchFamily="34" charset="-120"/>
              </a:rPr>
              <a:t>Сова слышит шорох мыши даже в темноте и умеет определять, откуда идёт звук. Её слух помогает охотиться без лишнего движения. У человека слух менее точен, зато он лучше связан с речью и общением.
</a:t>
            </a:r>
            <a:endParaRPr lang="en-US" sz="1400" dirty="0"/>
          </a:p>
        </p:txBody>
      </p:sp>
      <p:sp>
        <p:nvSpPr>
          <p:cNvPr id="12" name="Text 2"/>
          <p:cNvSpPr txBox="1"/>
          <p:nvPr/>
        </p:nvSpPr>
        <p:spPr>
          <a:xfrm>
            <a:off x="2143593" y="1532645"/>
            <a:ext cx="2119800" cy="1263900"/>
          </a:xfrm>
          <a:prstGeom prst="rect">
            <a:avLst/>
          </a:prstGeom>
          <a:noFill/>
          <a:ln/>
        </p:spPr>
        <p:txBody>
          <a:bodyPr wrap="square" lIns="0" tIns="0" rIns="0" bIns="0" rtlCol="0" anchor="ctr"/>
          <a:lstStyle/>
          <a:p>
            <a:pPr algn="l" indent="0" marL="0">
              <a:lnSpc>
                <a:spcPct val="100000"/>
              </a:lnSpc>
              <a:buNone/>
            </a:pPr>
            <a:r>
              <a:rPr lang="en-US" sz="1263" b="1" dirty="0">
                <a:solidFill>
                  <a:srgbClr val="434343"/>
                </a:solidFill>
                <a:latin typeface="Arial" pitchFamily="34" charset="0"/>
                <a:ea typeface="Arial" pitchFamily="34" charset="-122"/>
                <a:cs typeface="Arial" pitchFamily="34" charset="-120"/>
              </a:rPr>
              <a:t>Нос как сверхчувствительный датчик
</a:t>
            </a:r>
            <a:pPr algn="l" indent="0" marL="0">
              <a:lnSpc>
                <a:spcPct val="130039"/>
              </a:lnSpc>
              <a:buNone/>
            </a:pPr>
            <a:r>
              <a:rPr lang="en-US" sz="180"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18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812" dirty="0">
                <a:solidFill>
                  <a:srgbClr val="434343"/>
                </a:solidFill>
                <a:latin typeface="Arial" pitchFamily="34" charset="0"/>
                <a:ea typeface="Arial" pitchFamily="34" charset="-122"/>
                <a:cs typeface="Arial" pitchFamily="34" charset="-120"/>
              </a:rPr>
              <a:t>Собака находит след по запаху так, как человек читает крупную надпись. Большое число обонятельных рецепторов позволяет ей различать очень слабые следы и замечать то, что для нас остаётся незаметным. Поэтому у собак развита служебная работа.
</a:t>
            </a:r>
            <a:endParaRPr lang="en-US" sz="1263" dirty="0"/>
          </a:p>
        </p:txBody>
      </p:sp>
      <p:sp>
        <p:nvSpPr>
          <p:cNvPr id="13" name="Text 3"/>
          <p:cNvSpPr txBox="1"/>
          <p:nvPr/>
        </p:nvSpPr>
        <p:spPr>
          <a:xfrm>
            <a:off x="2143593" y="3346454"/>
            <a:ext cx="2119800" cy="1263900"/>
          </a:xfrm>
          <a:prstGeom prst="rect">
            <a:avLst/>
          </a:prstGeom>
          <a:noFill/>
          <a:ln/>
        </p:spPr>
        <p:txBody>
          <a:bodyPr wrap="square" lIns="0" tIns="0" rIns="0" bIns="0" rtlCol="0" anchor="ctr"/>
          <a:lstStyle/>
          <a:p>
            <a:pPr algn="l" indent="0" marL="0">
              <a:lnSpc>
                <a:spcPct val="100000"/>
              </a:lnSpc>
              <a:buNone/>
            </a:pPr>
            <a:r>
              <a:rPr lang="en-US" sz="1359" b="1" dirty="0">
                <a:solidFill>
                  <a:srgbClr val="434343"/>
                </a:solidFill>
                <a:latin typeface="Arial" pitchFamily="34" charset="0"/>
                <a:ea typeface="Arial" pitchFamily="34" charset="-122"/>
                <a:cs typeface="Arial" pitchFamily="34" charset="-120"/>
              </a:rPr>
              <a:t>Ямки, чувствующие тепло
</a:t>
            </a:r>
            <a:pPr algn="l" indent="0" marL="0">
              <a:lnSpc>
                <a:spcPct val="130039"/>
              </a:lnSpc>
              <a:buNone/>
            </a:pPr>
            <a:r>
              <a:rPr lang="en-US" sz="194"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194"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874" dirty="0">
                <a:solidFill>
                  <a:srgbClr val="434343"/>
                </a:solidFill>
                <a:latin typeface="Arial" pitchFamily="34" charset="0"/>
                <a:ea typeface="Arial" pitchFamily="34" charset="-122"/>
                <a:cs typeface="Arial" pitchFamily="34" charset="-120"/>
              </a:rPr>
              <a:t>У некоторых змей есть специальные чувствительные ямки, которые помогают замечать тепло добычи. Это почти как встроенный тепловой ориентир. У человека такой способности нет, поэтому он опирается на зрение, слух и кожную чувствительность.
</a:t>
            </a:r>
            <a:endParaRPr lang="en-US" sz="1359" dirty="0"/>
          </a:p>
        </p:txBody>
      </p:sp>
      <p:sp>
        <p:nvSpPr>
          <p:cNvPr id="14" name="Text 4"/>
          <p:cNvSpPr txBox="1"/>
          <p:nvPr/>
        </p:nvSpPr>
        <p:spPr>
          <a:xfrm>
            <a:off x="6618157" y="3346454"/>
            <a:ext cx="2119800" cy="1263900"/>
          </a:xfrm>
          <a:prstGeom prst="rect">
            <a:avLst/>
          </a:prstGeom>
          <a:noFill/>
          <a:ln/>
        </p:spPr>
        <p:txBody>
          <a:bodyPr wrap="square" lIns="0" tIns="0" rIns="0" bIns="0" rtlCol="0" anchor="ctr"/>
          <a:lstStyle/>
          <a:p>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Эхолокация в полёте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34343"/>
                </a:solidFill>
                <a:latin typeface="Arial" pitchFamily="34" charset="0"/>
                <a:ea typeface="Arial" pitchFamily="34" charset="-122"/>
                <a:cs typeface="Arial" pitchFamily="34" charset="-120"/>
              </a:rPr>
              <a:t>Летучие мыши испускают звуковые сигналы и по отражению определяют расстояние до предметов. Так они уверенно летают в темноте, не сталкиваясь с препятствиями. Человеку для этого нужны приборы, а животное делает это само.
</a:t>
            </a:r>
            <a:endParaRPr lang="en-US" sz="1400" dirty="0"/>
          </a:p>
        </p:txBody>
      </p:sp>
      <p:sp>
        <p:nvSpPr>
          <p:cNvPr id="15" name="Text 5"/>
          <p:cNvSpPr txBox="1"/>
          <p:nvPr/>
        </p:nvSpPr>
        <p:spPr>
          <a:xfrm>
            <a:off x="351850" y="403425"/>
            <a:ext cx="8065500" cy="708000"/>
          </a:xfrm>
          <a:prstGeom prst="rect">
            <a:avLst/>
          </a:prstGeom>
          <a:noFill/>
          <a:ln/>
        </p:spPr>
        <p:txBody>
          <a:bodyPr wrap="square" lIns="0" tIns="0" rIns="0" bIns="0" rtlCol="0" anchor="ctr"/>
          <a:lstStyle/>
          <a:p>
            <a:pPr algn="l" indent="0" marL="0">
              <a:lnSpc>
                <a:spcPct val="100000"/>
              </a:lnSpc>
              <a:buNone/>
            </a:pPr>
            <a:r>
              <a:rPr lang="en-US" sz="1900" b="1" dirty="0">
                <a:solidFill>
                  <a:srgbClr val="434343"/>
                </a:solidFill>
                <a:latin typeface="Arial" pitchFamily="34" charset="0"/>
                <a:ea typeface="Arial" pitchFamily="34" charset="-122"/>
                <a:cs typeface="Arial" pitchFamily="34" charset="-120"/>
              </a:rPr>
              <a:t>Органы чувств у животных и человека
</a:t>
            </a:r>
            <a:endParaRPr lang="en-US" sz="1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150" y="1325"/>
            <a:ext cx="4568751"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92900" y="486375"/>
            <a:ext cx="4154400" cy="4311000"/>
          </a:xfrm>
          <a:prstGeom prst="rect">
            <a:avLst/>
          </a:prstGeom>
          <a:noFill/>
          <a:ln/>
        </p:spPr>
        <p:txBody>
          <a:bodyPr wrap="square" lIns="0" tIns="0" rIns="0" bIns="0" rtlCol="0" anchor="ctr"/>
          <a:lstStyle/>
          <a:p>
            <a:pPr algn="l" indent="0" marL="0">
              <a:lnSpc>
                <a:spcPct val="100000"/>
              </a:lnSpc>
              <a:buNone/>
            </a:pPr>
            <a:r>
              <a:rPr lang="en-US" sz="2000" b="1" dirty="0">
                <a:solidFill>
                  <a:srgbClr val="595959"/>
                </a:solidFill>
                <a:latin typeface="Arial" pitchFamily="34" charset="0"/>
                <a:ea typeface="Arial" pitchFamily="34" charset="-122"/>
                <a:cs typeface="Arial" pitchFamily="34" charset="-120"/>
              </a:rPr>
              <a:t>Аналоги анализаторов человека в технике и технологиях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Глаз и ухо в устройствах
</a:t>
            </a:r>
            <a:pPr algn="l" indent="0" marL="0">
              <a:lnSpc>
                <a:spcPct val="100000"/>
              </a:lnSpc>
              <a:buNone/>
            </a:pPr>
            <a:r>
              <a:rPr lang="en-US" sz="10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Фотоаппарат собирает свет через линзы, а матрица фиксирует изображение, как сетчатка глаза. Микрофоны и слуховые аппараты улавливают звуковые колебания так же, как орган слуха.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Запах, температура и давление
</a:t>
            </a:r>
            <a:pPr algn="l" indent="0" marL="0">
              <a:lnSpc>
                <a:spcPct val="100000"/>
              </a:lnSpc>
              <a:buNone/>
            </a:pPr>
            <a:r>
              <a:rPr lang="en-US" sz="10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Электронные носы помогают распознавать запахи в пищевой промышленности и медицине. Датчики температуры и давления в роботах напоминают работу кожных рецепторов, потому что тоже реагируют на изменения среды.
</a:t>
            </a:r>
            <a:endParaRPr lang="en-US" sz="2000" dirty="0"/>
          </a:p>
        </p:txBody>
      </p:sp>
      <p:sp>
        <p:nvSpPr>
          <p:cNvPr id="6" name="Text 1"/>
          <p:cNvSpPr txBox="1"/>
          <p:nvPr/>
        </p:nvSpPr>
        <p:spPr>
          <a:xfrm>
            <a:off x="85495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19</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93925" y="1707700"/>
            <a:ext cx="6118500" cy="20415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Зачем беречь органы чувств
</a:t>
            </a:r>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FFFFFF"/>
                </a:solidFill>
                <a:latin typeface="Arial" pitchFamily="34" charset="0"/>
                <a:ea typeface="Arial" pitchFamily="34" charset="-122"/>
                <a:cs typeface="Arial" pitchFamily="34" charset="-120"/>
              </a:rPr>
              <a:t>Анализаторы помогают человеку видеть, слышать, ощущать и вовремя замечать опасность. Чем бережнее мы относимся к ним и чем раньше замечаем нарушения, тем надёжнее сохраняем здоровье и самостоятельность.
</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2026-05-09T16:39:43Z</dcterms:created>
  <dcterms:modified xsi:type="dcterms:W3CDTF">2026-05-09T16:39:43Z</dcterms:modified>
</cp:coreProperties>
</file>