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2240434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Месопотамия: первые города, письменность и законы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между Тигром и Евфратом, где родилась цивилизация.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4541" y="1371600"/>
            <a:ext cx="3884426" cy="338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реки давали воду, плодородный ил и путь для обмена. Люди учились управлять разливами, строили каналы и дамбы, а удобное положение на торговых путях ускоряло рост ремесел и знаний.
</a:t>
            </a:r>
            <a:endParaRPr lang="en-US" sz="105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Междуречье: где началась история городов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находилась Месопотамия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8773" y="1919627"/>
            <a:ext cx="2433777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Земли Междуречья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Месопотамия занимала территорию современного Ирака и части соседних стран. Название региона означает «междуречье», потому что он лежал между Тигром и Евфратом.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336060" y="1919627"/>
            <a:ext cx="2433777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природные зоны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севере местность была более сухой и удобной для пастбищ, а на юге — жаркой, болотистой и сложной для жизни без каналов и постоянного ухода за полями.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13347" y="1919627"/>
            <a:ext cx="2433777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Глина вместо камня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Дерева и камня здесь было мало, зато глины — в избытке. Из нее делали кирпичи для домов и таблички, на которых позже писали клинописью.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развивалась Месопотамия: главные этапы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новый этап усиливал города, власть и знания жителей Междуречья.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региона шла от поселений к крупным государствам, при этом культурные достижения не исчезали, а переходили к новым правителям.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хронологии Древней Месопотамии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04773" y="1493063"/>
            <a:ext cx="4349437" cy="328130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Шумеры и первые города-государства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676686" y="1575853"/>
            <a:ext cx="3538298" cy="693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Шумеры основали одни из древнейших городов региона — Ур, Урук, Лагаш и Киш. В них постепенно сложились управление, храмовый центр и городские стены.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676686" y="2406085"/>
            <a:ext cx="3538298" cy="693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шумерских городах жили земледельцы, ремесленники, торговцы и писцы. Каждый занимался своим делом, а обмен продуктами и услугами делал город более богатым и сложным.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676686" y="3236316"/>
            <a:ext cx="3538298" cy="693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Храмовый центр
</a:t>
            </a:r>
            <a:pPr algn="l" indent="0" marL="0">
              <a:lnSpc>
                <a:spcPct val="100000"/>
              </a:lnSpc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середине города обычно находился храм-зиккурат — высокая ступенчатая башня. Она показывала важность богов и одновременно служила символом порядка и власти.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676686" y="4066548"/>
            <a:ext cx="3538298" cy="693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и строительство
</a:t>
            </a:r>
            <a:pPr algn="l" indent="0" marL="0">
              <a:lnSpc>
                <a:spcPct val="100000"/>
              </a:lnSpc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Дома, мастерские и улицы располагались вокруг центра, а город защищали стены. Такая планировка помогала людям жить вместе, хранить запасы и обороняться от врагов.
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управление водой превращало сухую землю в плодородные поля.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работало орошение в Месопотамии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Клинопись — древнее письмо Месопотамии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56410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знаки
</a:t>
            </a:r>
            <a:pPr algn="l" indent="0" marL="0">
              <a:lnSpc>
                <a:spcPct val="100000"/>
              </a:lnSpc>
              <a:buNone/>
            </a:pPr>
            <a:r>
              <a:rPr lang="en-US" sz="3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Клинопись возникла у шумеров около 3400–3200 годов до н. э. Сначала ее использовали для простых записей о зерне, товарах и налогах, то есть для учета хозяйства.
</a:t>
            </a:r>
            <a:endParaRPr lang="en-US" sz="1295" dirty="0"/>
          </a:p>
        </p:txBody>
      </p:sp>
      <p:sp>
        <p:nvSpPr>
          <p:cNvPr id="11" name="Text 3"/>
          <p:cNvSpPr txBox="1"/>
          <p:nvPr/>
        </p:nvSpPr>
        <p:spPr>
          <a:xfrm>
            <a:off x="3373736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писали
</a:t>
            </a:r>
            <a:pPr algn="l" indent="0" marL="0">
              <a:lnSpc>
                <a:spcPct val="100000"/>
              </a:lnSpc>
              <a:buNone/>
            </a:pPr>
            <a:r>
              <a:rPr lang="en-US" sz="3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выдавливали на влажной глине тростниковой палочкой. Из-за формы инструмента линии получались угловатыми, похожими на маленькие клинья, откуда и произошло название письма.
</a:t>
            </a:r>
            <a:endParaRPr lang="en-US" sz="1271" dirty="0"/>
          </a:p>
        </p:txBody>
      </p:sp>
      <p:sp>
        <p:nvSpPr>
          <p:cNvPr id="12" name="Text 4"/>
          <p:cNvSpPr txBox="1"/>
          <p:nvPr/>
        </p:nvSpPr>
        <p:spPr>
          <a:xfrm>
            <a:off x="6192428" y="2500464"/>
            <a:ext cx="2221052" cy="9564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чего служила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клинописью записывали законы, письма, молитвы и учебные тексты. Это сделало письмо важным инструментом управления, обучения и сохранения знаний.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894" y="2266981"/>
            <a:ext cx="3848986" cy="1681101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государства Месопотамии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17561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менялись центры власти в Междуречье и чем каждое государство выделялось.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переходила от одного государства к другому, но опыт городов, письма и управления сохранялся и развивался.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17561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истории Древней Месопотамии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Аккадская держава и первое объединение земель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60853" y="2615542"/>
            <a:ext cx="2293514" cy="1555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Саргон Древний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2334 года до н. э. Саргон Древний объединил многие шумерские города и создал одно из первых крупных государств в истории региона.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02546" y="2615542"/>
            <a:ext cx="2293515" cy="1555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империей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удерживать такие земли, правитель опирался на армию, чиновников и налоги. Это помогало собирать ресурсы и контролировать разные города из одного центра.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144241" y="2615542"/>
            <a:ext cx="2293514" cy="1555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язык власти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Аккадский язык стал важным языком управления на большой территории. Благодаря этому решения царя, приказы и учет могли работать в разных частях государства.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7319" y="2911485"/>
            <a:ext cx="8577122" cy="185949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Вавилон при царе Хаммурапи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58774" y="1575852"/>
            <a:ext cx="1798360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Известный царь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Хаммурапи правил в XVIII веке до н. э. и сделал Вавилон одним из самых известных городов Древнего Востока, усилив его власть и порядок.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2558744" y="1575852"/>
            <a:ext cx="1798360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Сборник законов
</a:t>
            </a:r>
            <a:pPr algn="l" indent="0" marL="0">
              <a:lnSpc>
                <a:spcPct val="100000"/>
              </a:lnSpc>
              <a:buNone/>
            </a:pPr>
            <a:r>
              <a:rPr lang="en-US" sz="38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имя связано со сборником из 282 статей. Законы старались регулировать торговлю, семью, строительство и ответственность за нарушения, чтобы жизнь в государстве была более предсказуемой.
</a:t>
            </a:r>
            <a:endParaRPr lang="en-US" sz="1253" dirty="0"/>
          </a:p>
        </p:txBody>
      </p:sp>
      <p:sp>
        <p:nvSpPr>
          <p:cNvPr id="14" name="Text 4"/>
          <p:cNvSpPr txBox="1"/>
          <p:nvPr/>
        </p:nvSpPr>
        <p:spPr>
          <a:xfrm>
            <a:off x="4758714" y="1575852"/>
            <a:ext cx="1798360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и наказания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законах особенно важно то, что наказание зависело не только от проступка, но и от положения человека в обществе. Это показывает представления эпохи о справедливости.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6958685" y="1575852"/>
            <a:ext cx="1798360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Стела Хаммурапи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были высечены на стеле, где царь изображен перед богом Шамашем. Такой памятник подчеркивал, что власть и закон считались священными.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чем чаще всего говорили законы Хаммурапи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подробно регулировали повседневную жизнь: сделки, семью, труд и ответственность мастеров. Важную роль играло общественное положение человека.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законы касались имущества и порядка в обществе; наказания были строгими и зависели от статуса и тяжести проступка.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тематическая классификация 282 статей Законов Хаммурапи; доли условны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380" y="1607763"/>
            <a:ext cx="306494" cy="30649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92023" y="1602393"/>
            <a:ext cx="277579" cy="3172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7380" y="3330118"/>
            <a:ext cx="306494" cy="272439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69287" y="3304813"/>
            <a:ext cx="323050" cy="32305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Ассирия: сильная армия и большие завоевания
</a:t>
            </a:r>
            <a:endParaRPr lang="en-US" sz="2000" dirty="0"/>
          </a:p>
        </p:txBody>
      </p:sp>
      <p:sp>
        <p:nvSpPr>
          <p:cNvPr id="13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4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мощь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Ассирийская армия прославилась железным оружием, дисциплиной и боевыми колесницами. Это помогало быстро подчинять соседей и удерживать огромные территории под властью царя.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власти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Ашшур, Кальху и Ниневия были не просто столицами, а центрами управления, где находились дворцы, склады, чиновники и военные гарнизоны.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путей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Ассирия держала под контролем важные торговые маршруты, поэтому могла получать товары, пошлины и дань. Это усиливало богатство государства и его влияние в регионе.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Дань и ресурсы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покоренных земель собирали дань зерном, металлом, скотом и ремесленными изделиями. Эти ресурсы поддерживали армию, строительство и работу царской администрации.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Боги, храмы и зиккураты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56410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многих богов
</a:t>
            </a:r>
            <a:pPr algn="l" indent="0" marL="0">
              <a:lnSpc>
                <a:spcPct val="100000"/>
              </a:lnSpc>
              <a:buNone/>
            </a:pPr>
            <a:r>
              <a:rPr lang="en-US" sz="3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Месопотамии представляли мир как пространство, где каждое явление связано с божеством: небом, водой, плодородием, бурей или войной. Поэтому религия была частью повседневной жизни и государственных решений.
</a:t>
            </a:r>
            <a:endParaRPr lang="en-US" sz="1157" dirty="0"/>
          </a:p>
        </p:txBody>
      </p:sp>
      <p:sp>
        <p:nvSpPr>
          <p:cNvPr id="11" name="Text 3"/>
          <p:cNvSpPr txBox="1"/>
          <p:nvPr/>
        </p:nvSpPr>
        <p:spPr>
          <a:xfrm>
            <a:off x="3373736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 как центр 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3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 не только принимали жертвоприношения и молитвы, но и управляли запасами зерна, земли и имущества. Здесь писцы вели записи, а жрецы следили за порядком хозяйства.
</a:t>
            </a:r>
            <a:endParaRPr lang="en-US" sz="1271" dirty="0"/>
          </a:p>
        </p:txBody>
      </p:sp>
      <p:sp>
        <p:nvSpPr>
          <p:cNvPr id="12" name="Text 4"/>
          <p:cNvSpPr txBox="1"/>
          <p:nvPr/>
        </p:nvSpPr>
        <p:spPr>
          <a:xfrm>
            <a:off x="6192428" y="2500464"/>
            <a:ext cx="2221052" cy="9564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Зиккурат — лестница к небу
</a:t>
            </a:r>
            <a:pPr algn="l" indent="0" marL="0">
              <a:lnSpc>
                <a:spcPct val="100000"/>
              </a:lnSpc>
              <a:buNone/>
            </a:pPr>
            <a:r>
              <a:rPr lang="en-US" sz="3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Ступенчатый зиккурат возвышался над городом и показывал особую роль храма. Люди считали его местом, которое соединяет землю и небо, а значит, приближает город к богам.
</a:t>
            </a:r>
            <a:endParaRPr lang="en-US" sz="124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9537" y="2370020"/>
            <a:ext cx="2600395" cy="233579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8387" y="2370020"/>
            <a:ext cx="2600395" cy="233579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20687" y="2370020"/>
            <a:ext cx="2600395" cy="233579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 в городах Месопотамии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315438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Гончар и ткачиха
</a:t>
            </a:r>
            <a:pPr algn="l" indent="0" marL="0">
              <a:lnSpc>
                <a:spcPct val="100000"/>
              </a:lnSpc>
              <a:buNone/>
            </a:pPr>
            <a:r>
              <a:rPr lang="en-US" sz="42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мастерских гончар крутил круг, а ткачиха следила за станком и узорами на ткани. Такие ремесла кормили семьи и делали города богаче, потому что товары можно было менять и продавать.
</a:t>
            </a:r>
            <a:endParaRPr lang="en-US" sz="1202" dirty="0"/>
          </a:p>
        </p:txBody>
      </p:sp>
      <p:sp>
        <p:nvSpPr>
          <p:cNvPr id="13" name="Text 3"/>
          <p:cNvSpPr txBox="1"/>
          <p:nvPr/>
        </p:nvSpPr>
        <p:spPr>
          <a:xfrm>
            <a:off x="471214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на рынке
</a:t>
            </a:r>
            <a:pPr algn="l" indent="0" marL="0">
              <a:lnSpc>
                <a:spcPct val="100000"/>
              </a:lnSpc>
              <a:buNone/>
            </a:pPr>
            <a:r>
              <a:rPr lang="en-US" sz="42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городском рынке шумели торговцы, а рядом покупали хлеб, финики и зерно. Люди приносили на продажу ткани, керамику и шерсть, потому что обмен и торговля были частью обычного дня.
</a:t>
            </a:r>
            <a:endParaRPr lang="en-US" sz="1202" dirty="0"/>
          </a:p>
        </p:txBody>
      </p:sp>
      <p:sp>
        <p:nvSpPr>
          <p:cNvPr id="14" name="Text 4"/>
          <p:cNvSpPr txBox="1"/>
          <p:nvPr/>
        </p:nvSpPr>
        <p:spPr>
          <a:xfrm>
            <a:off x="6166433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у писца
</a:t>
            </a:r>
            <a:pPr algn="l" indent="0" marL="0">
              <a:lnSpc>
                <a:spcPct val="100000"/>
              </a:lnSpc>
              <a:buNone/>
            </a:pPr>
            <a:r>
              <a:rPr lang="en-US" sz="417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Мальчики из семей писцов сидели с глиняными табличками и повторяли знаки клинописи. Они переписывали тексты, учились считать и запоминать правила, чтобы потом работать в храме или при дворце.
</a:t>
            </a:r>
            <a:endParaRPr lang="en-US" sz="116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5354" y="1587736"/>
            <a:ext cx="4233294" cy="168709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Изобретения и знания жителей Месопотамии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86953" y="361950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достижения Месопотамии показывают, как практические нужды привели к важным открытиям.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Открытия месопотамцев были полезны в жизни города: они помогали считать, строить, наблюдать небо и сохранять правила в письменном виде.
</a:t>
            </a:r>
            <a:endParaRPr lang="en-US" sz="1369" dirty="0"/>
          </a:p>
        </p:txBody>
      </p:sp>
      <p:sp>
        <p:nvSpPr>
          <p:cNvPr id="10" name="Text 3"/>
          <p:cNvSpPr txBox="1"/>
          <p:nvPr/>
        </p:nvSpPr>
        <p:spPr>
          <a:xfrm>
            <a:off x="5157678" y="3619500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сведения по истории Древнего Востока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города росли именно здесь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Месопотамские города особенно быстро развивались там, где можно было направлять воду к полям и поддерживать урожай даже в сухой местности.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факторы роста — реки и ирригация; именно они делали возможными лишний урожай, население и сложную городскую жизнь.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причин развития городов в Междуречье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развития по примеру шумерских городов III тысячелетия до н. э.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 поселения вырастало государство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380" y="1607763"/>
            <a:ext cx="306494" cy="3064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8511" y="1631169"/>
            <a:ext cx="324602" cy="2596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7380" y="3313091"/>
            <a:ext cx="306494" cy="30649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9287" y="3304813"/>
            <a:ext cx="323050" cy="3230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Какое наследие оставила Месопотамия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Клинопись стала одним из первых способов записывать речь и числа. Благодаря ей можно было вести счета, передавать письма и сохранять законы для будущих поколений.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и 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Месопотамия показала, что государство может устанавливать общие правила для жизни общества. Законы помогали решать споры, защищать собственность и определять ответственность людей.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Городское управление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здесь рано появились налоги, учет запасов и работа чиновников. Эти идеи стали основой для управления большими городами и целыми государствами.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 техника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за звездами, счет и строительные приемы из кирпича помогали жителям решать практические задачи. Многие такие знания потом использовали другие народы.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0069" y="3207624"/>
            <a:ext cx="3637670" cy="13250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узнали ученые из раскопок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Дворцы и храмы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Раскопки в Уре, Ниневии и Вавилоне открыли остатки дворцов, храмов и городских стен. По ним ученые смогли представить, как выглядели крупные центры Месопотамии.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Таблички и имена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Глиняные таблички сохранили имена царей, счета, письма и учебные упражнения. Из них стало ясно, как работали школы, торговля и государственное управление.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глина важна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Обожженная глина оказалась очень прочной, поэтому таблички пережили тысячи лет. Именно поэтому мы сегодня можем читать тексты людей, живших в далеком прошлом.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Месопотамия: начало больших открытий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Месопотамия показала, как реки, труд и города рождают цивилизацию. Здесь появились письмо, законы, храмы и опыт управления, повлиявшие на весь дальнейший ход истории.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2026-05-31T22:53:57Z</dcterms:created>
  <dcterms:modified xsi:type="dcterms:W3CDTF">2026-05-31T22:53:57Z</dcterms:modified>
</cp:coreProperties>
</file>