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системы: целостный взгляд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и неживые компоненты природы образуют единое целое.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6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вокруг нас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окружают нас повсюду: от леса и пруда до обычного школьного двора. Понимание их работы помогает видеть связи между климатом, водой, почвой и деятельностью человека.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8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590940"/>
            <a:ext cx="5182677" cy="112037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экосистемы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8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объединяет живые организмы и неживую среду в единую систему обмена веществ и энергии.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и неживые элементы нельзя рассматривать отдельно: именно их взаимодействие создаёт экосистему.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по биологии: обобщение основных понятий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особи к экосистеме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8" dirty="0"/>
          </a:p>
        </p:txBody>
      </p:sp>
      <p:sp>
        <p:nvSpPr>
          <p:cNvPr id="11" name="Text 2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2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
</a:t>
            </a:r>
            <a:pPr algn="l" indent="0" marL="0">
              <a:lnSpc>
                <a:spcPct val="90000"/>
              </a:lnSpc>
              <a:buNone/>
            </a:pPr>
            <a:r>
              <a:rPr lang="en-US" sz="373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73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уровне организма рассматривают одну отдельную особь со своими признаками, потребностями и приспособлениями к среде. Именно здесь заметны поведение, питание и реакция на изменения условий.
</a:t>
            </a:r>
            <a:endParaRPr lang="en-US" sz="1025" dirty="0"/>
          </a:p>
        </p:txBody>
      </p:sp>
      <p:sp>
        <p:nvSpPr>
          <p:cNvPr id="12" name="Text 3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2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
</a:t>
            </a:r>
            <a:pPr algn="l" indent="0" marL="0">
              <a:lnSpc>
                <a:spcPct val="90000"/>
              </a:lnSpc>
              <a:buNone/>
            </a:pPr>
            <a:r>
              <a:rPr lang="en-US" sz="373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73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объединяет особей одного вида, живущих на общей территории и способных скрещиваться между собой. Её численность и плотность меняются под влиянием ресурсов, хищников и климата.
</a:t>
            </a:r>
            <a:endParaRPr lang="en-US" sz="1025" dirty="0"/>
          </a:p>
        </p:txBody>
      </p:sp>
      <p:sp>
        <p:nvSpPr>
          <p:cNvPr id="13" name="Text 4"/>
          <p:cNvSpPr txBox="1"/>
          <p:nvPr/>
        </p:nvSpPr>
        <p:spPr>
          <a:xfrm>
            <a:off x="569346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2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Сообщество
</a:t>
            </a:r>
            <a:pPr algn="l" indent="0" marL="0">
              <a:lnSpc>
                <a:spcPct val="90000"/>
              </a:lnSpc>
              <a:buNone/>
            </a:pPr>
            <a:r>
              <a:rPr lang="en-US" sz="373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73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Сообщество включает все живые организмы участка: растения, животных, грибы и микроорганизмы. Между ними постоянно происходят конкуренция, сотрудничество и передача энергии по цепям питания.
</a:t>
            </a:r>
            <a:endParaRPr lang="en-US" sz="1025" dirty="0"/>
          </a:p>
        </p:txBody>
      </p:sp>
      <p:sp>
        <p:nvSpPr>
          <p:cNvPr id="14" name="Text 5"/>
          <p:cNvSpPr txBox="1"/>
          <p:nvPr/>
        </p:nvSpPr>
        <p:spPr>
          <a:xfrm>
            <a:off x="4842094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2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
</a:t>
            </a:r>
            <a:pPr algn="l" indent="0" marL="0">
              <a:lnSpc>
                <a:spcPct val="90000"/>
              </a:lnSpc>
              <a:buNone/>
            </a:pPr>
            <a:r>
              <a:rPr lang="en-US" sz="373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73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соединяет сообщество с абиотической средой — светом, водой, почвой, воздухом и температурой. Любое изменение на одном уровне отражается на остальных и перестраивает весь участок природы.
</a:t>
            </a:r>
            <a:endParaRPr lang="en-US" sz="102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3045" y="1804000"/>
            <a:ext cx="394800" cy="39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35130" y="1804000"/>
            <a:ext cx="394800" cy="39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03668" y="3336371"/>
            <a:ext cx="394800" cy="39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66660" y="1449250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5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
</a:t>
            </a:r>
            <a:pPr algn="l" indent="0" marL="0">
              <a:lnSpc>
                <a:spcPct val="90000"/>
              </a:lnSpc>
              <a:buNone/>
            </a:pPr>
            <a:r>
              <a:rPr lang="en-US" sz="579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 создают органические вещества из неорганических, используя энергию света. Обычно это зелёные растения, водоросли и некоторые бактерии, с которых начинается питание всей экосистемы.
</a:t>
            </a:r>
            <a:endParaRPr lang="en-US" sz="1254" dirty="0"/>
          </a:p>
        </p:txBody>
      </p:sp>
      <p:sp>
        <p:nvSpPr>
          <p:cNvPr id="10" name="Text 1"/>
          <p:cNvSpPr txBox="1"/>
          <p:nvPr/>
        </p:nvSpPr>
        <p:spPr>
          <a:xfrm>
            <a:off x="5417115" y="1449250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 получают готовую органику, поедая растения или других животных. К ним относятся травоядные, хищники и всеядные организмы, которые переносят энергию дальше по цепям питания.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269279" y="2981621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 разлагают остатки организмов до простых соединений и возвращают вещества в почву и воду. Без них экосистема быстро потеряла бы доступные элементы питания.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8" dirty="0"/>
          </a:p>
        </p:txBody>
      </p:sp>
      <p:sp>
        <p:nvSpPr>
          <p:cNvPr id="13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роли живых организмов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9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устроены пищевые цепи
</a:t>
            </a:r>
            <a:endParaRPr lang="en-US" sz="2892" dirty="0"/>
          </a:p>
        </p:txBody>
      </p:sp>
      <p:sp>
        <p:nvSpPr>
          <p:cNvPr id="9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питания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цепь показывает, кто кого ест и как вместе с пищей передаются вещество и энергия. На простом примере видно движение от растения к хищнику.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Трофические уровни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звено цепи занимает свой трофический уровень. Продуцент стоит первым, далее идут консументы разных порядков, а завершают процесс редуценты, возвращающие вещества в среду.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энергии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природе цепи редко бывают длинными, потому что на каждом переходе часть энергии теряется. Поэтому верхние уровни обычно включают меньшее число особей и видов.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Наглядный пример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цепи — трава → кузнечик → лягушка → уж. Он хорошо показывает последовательность питания, но в реальной природе многие виды имеют несколько источников пищи.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343" y="1473529"/>
            <a:ext cx="2795447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8" dirty="0"/>
          </a:p>
        </p:txBody>
      </p:sp>
      <p:sp>
        <p:nvSpPr>
          <p:cNvPr id="8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усиливают устойчивость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21775" y="1563686"/>
            <a:ext cx="2596083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система связей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сеть объединяет множество цепей в одном местообитании. Один вид может одновременно использовать разные источники пищи и служить добычей для нескольких хищников.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09575" y="3051094"/>
            <a:ext cx="5491348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при упрощении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избыточное упрощение сети делает экосистему уязвимой: исчезновение ключевого звена быстро отражается на численности других организмов и на всей структуре сообщества.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252603" y="1563686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2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устойчивости
</a:t>
            </a:r>
            <a:pPr algn="l" indent="0" marL="0">
              <a:lnSpc>
                <a:spcPct val="90000"/>
              </a:lnSpc>
              <a:buNone/>
            </a:pPr>
            <a:r>
              <a:rPr lang="en-US" sz="397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97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таких перекрёстных связей, тем труднее одному нарушению полностью разрушить питание сообщества. Потеря одного вида может быть частично компенсирована другими участниками сети.
</a:t>
            </a:r>
            <a:endParaRPr lang="en-US" sz="109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входит в экосистему через фотосинтез, а затем уменьшается на каждом следующем уровне питания.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каждом уровне большая часть энергии расходуется на жизнедеятельность и рассеивается в виде тепла, поэтому к вершине пирамиды её остаётся всё меньше.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энергии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8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правил передачи энергии в пищевых цепях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8" dirty="0"/>
          </a:p>
        </p:txBody>
      </p:sp>
      <p:sp>
        <p:nvSpPr>
          <p:cNvPr id="7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1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Материя в экосистеме движется по кругу
</a:t>
            </a:r>
            <a:endParaRPr lang="en-US" sz="2218" dirty="0"/>
          </a:p>
        </p:txBody>
      </p:sp>
      <p:sp>
        <p:nvSpPr>
          <p:cNvPr id="8" name="Text 2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1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Материя в экосистеме движется по кругу
</a:t>
            </a:r>
            <a:endParaRPr lang="en-US" sz="2218" dirty="0"/>
          </a:p>
        </p:txBody>
      </p:sp>
      <p:sp>
        <p:nvSpPr>
          <p:cNvPr id="9" name="Text 3"/>
          <p:cNvSpPr txBox="1"/>
          <p:nvPr/>
        </p:nvSpPr>
        <p:spPr>
          <a:xfrm>
            <a:off x="413149" y="1813561"/>
            <a:ext cx="2527053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Никаких потерь из системы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Вещества в экосистеме не исчезают, а постоянно переходят из одной формы в другую. Организмы только временно включают их в свои ткани и затем возвращают в среду.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95973" y="1813561"/>
            <a:ext cx="2527053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всех сред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Углерод, азот и вода перемещаются между атмосферой, почвой, организмами и водоёмами. Эти переходы поддерживают жизнь и связывают все компоненты экосистемы.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178797" y="1813561"/>
            <a:ext cx="2527053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деятельности человека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не создаёт вещества заново, а влияет на их перераспределение. Поэтому загрязнение, вырубка лесов и изменение водного режима сразу отражаются на круговоротах.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8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9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 непрерывно циркулирует между воздухом и живой природой
</a:t>
            </a:r>
            <a:pPr algn="l" indent="0" marL="0">
              <a:lnSpc>
                <a:spcPct val="90000"/>
              </a:lnSpc>
              <a:buNone/>
            </a:pPr>
            <a:r>
              <a:rPr lang="en-US" sz="69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пути перехода углерода между атмосферой, живыми организмами и разложением.
</a:t>
            </a:r>
            <a:endParaRPr lang="en-US" sz="189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8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азота воздуха к азоту организмов
</a:t>
            </a:r>
            <a:pPr algn="l" indent="0" marL="0">
              <a:lnSpc>
                <a:spcPct val="90000"/>
              </a:lnSpc>
              <a:buNone/>
            </a:pPr>
            <a:r>
              <a:rPr lang="en-US" sz="98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основные стадии биологического превращения азота в экосистеме.
</a:t>
            </a:r>
            <a:endParaRPr lang="en-US" sz="269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8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воды через природу
</a:t>
            </a:r>
            <a:pPr algn="l" indent="0" marL="0">
              <a:lnSpc>
                <a:spcPct val="90000"/>
              </a:lnSpc>
              <a:buNone/>
            </a:pPr>
            <a:r>
              <a:rPr lang="en-US" sz="98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круговорот воды и то, как экосистемы удерживают и перераспределяют влагу.
</a:t>
            </a:r>
            <a:endParaRPr lang="en-US" sz="269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85216" y="1884065"/>
            <a:ext cx="2000830" cy="25357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экосистем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экосистемы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степи, тундра и пустыни отличаются освещённостью, температурой и количеством влаги. Эти условия определяют состав растений, а вместе с ним — весь облик сообщества.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экосистемы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озёра и моря зависят от глубины, течения, солёности и режима поступления воды. В них особую роль играют водоросли, планктон и прибрежные организмы.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зоны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Болота, устья рек и прибрежные зоны соединяют признаки суши и воды. В России такие территории особенно наглядно показывают, как климат и гидрологический режим формируют биоразнообразие.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8" dirty="0"/>
          </a:p>
        </p:txBody>
      </p:sp>
      <p:sp>
        <p:nvSpPr>
          <p:cNvPr id="8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экосистем и факторы среды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21776" y="1563687"/>
            <a:ext cx="4007345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Размытые переходы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Чётких линий между экосистемами обычно нет: состав видов меняется постепенно, поэтому опушка, берег или переход к пойме образуют экологический градиент, а не жёсткую границу.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46236" y="1563687"/>
            <a:ext cx="4087979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среды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Температура, освещённость и влажность влияют на рост растений и активность животных, а pH, солёность и тип почвы определяют, какие виды способны здесь существовать длительно.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21772" y="2958305"/>
            <a:ext cx="3999997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Сезонная изменчивость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колебания меняют видовой состав почти во всех экосистемах: весной и летом одни организмы доминируют, зимой другие снижают активность или переходят в покой.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46239" y="2958305"/>
            <a:ext cx="4080628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Вырубка, осушение, застройка и загрязнение смещают границы экосистем, сокращают местообитания и нередко создают новые переходные участки с менее устойчивыми условиями для живых организмов.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8" dirty="0"/>
          </a:p>
        </p:txBody>
      </p:sp>
      <p:sp>
        <p:nvSpPr>
          <p:cNvPr id="8" name="Text 1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пробуждение
</a:t>
            </a:r>
            <a:pPr algn="l" indent="0" marL="0">
              <a:lnSpc>
                <a:spcPct val="90000"/>
              </a:lnSpc>
              <a:buNone/>
            </a:pPr>
            <a:r>
              <a:rPr lang="en-US" sz="45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усиливаются рост растений, цветение и активность животных. Увеличение света и влаги быстро повышает продуктивность сообщества и запускает интенсивный обмен веществ.
</a:t>
            </a:r>
            <a:endParaRPr lang="en-US" sz="1095" dirty="0"/>
          </a:p>
        </p:txBody>
      </p:sp>
      <p:sp>
        <p:nvSpPr>
          <p:cNvPr id="9" name="Text 2"/>
          <p:cNvSpPr txBox="1"/>
          <p:nvPr/>
        </p:nvSpPr>
        <p:spPr>
          <a:xfrm>
            <a:off x="581038" y="3070721"/>
            <a:ext cx="3570185" cy="733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пик
</a:t>
            </a:r>
            <a:pPr algn="l" indent="0" marL="0">
              <a:lnSpc>
                <a:spcPct val="90000"/>
              </a:lnSpc>
              <a:buNone/>
            </a:pPr>
            <a:r>
              <a:rPr lang="en-US" sz="45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экосистема достигает максимальной биомассы и разнообразия взаимодействий. Пищевые цепи работают наиболее активно, а многие виды завершают размножение и расселение.
</a:t>
            </a:r>
            <a:endParaRPr lang="en-US" sz="1095" dirty="0"/>
          </a:p>
        </p:txBody>
      </p:sp>
      <p:sp>
        <p:nvSpPr>
          <p:cNvPr id="10" name="Text 3"/>
          <p:cNvSpPr txBox="1"/>
          <p:nvPr/>
        </p:nvSpPr>
        <p:spPr>
          <a:xfrm>
            <a:off x="4652164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Зимнее восстановление
</a:t>
            </a:r>
            <a:pPr algn="l" indent="0" marL="0">
              <a:lnSpc>
                <a:spcPct val="90000"/>
              </a:lnSpc>
              <a:buNone/>
            </a:pPr>
            <a:r>
              <a:rPr lang="en-US" sz="45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обмен веществ снижается, многие виды находятся в покое или мигрируют. После нарушений начинается сукцессия: сообщество постепенно восстанавливается и усложняется.
</a:t>
            </a:r>
            <a:endParaRPr lang="en-US" sz="1095" dirty="0"/>
          </a:p>
        </p:txBody>
      </p:sp>
      <p:sp>
        <p:nvSpPr>
          <p:cNvPr id="11" name="Text 4"/>
          <p:cNvSpPr txBox="1"/>
          <p:nvPr/>
        </p:nvSpPr>
        <p:spPr>
          <a:xfrm>
            <a:off x="4651593" y="3070721"/>
            <a:ext cx="3570185" cy="733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спад
</a:t>
            </a:r>
            <a:pPr algn="l" indent="0" marL="0">
              <a:lnSpc>
                <a:spcPct val="90000"/>
              </a:lnSpc>
              <a:buNone/>
            </a:pPr>
            <a:r>
              <a:rPr lang="en-US" sz="45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уменьшается освещённость, растения замедляют рост, часть организмов готовится к неблагоприятному периоду. Вещество начинает активнее возвращаться в почву через опад.
</a:t>
            </a:r>
            <a:endParaRPr lang="en-US" sz="1095" dirty="0"/>
          </a:p>
        </p:txBody>
      </p:sp>
      <p:sp>
        <p:nvSpPr>
          <p:cNvPr id="12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экосистемы со временем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Разнообразные сообщества обычно устойчивее к нарушениям, потому что функции разных видов взаимно поддерживают друг друга и позволяют экосистеме сохранять работу при потерях отдельных звеньев.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Обобщения по экологии сообществ и исследования биоразнообразия в учебной литературе.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83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
</a:t>
            </a:r>
            <a:pPr algn="l" indent="0" marL="0">
              <a:lnSpc>
                <a:spcPct val="90000"/>
              </a:lnSpc>
              <a:buNone/>
            </a:pPr>
            <a:r>
              <a:rPr lang="en-US" sz="13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 создаёт резерв устойчивости экосистемы.
</a:t>
            </a:r>
            <a:endParaRPr lang="en-US" sz="7836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4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экосистемам
</a:t>
            </a:r>
            <a:endParaRPr lang="en-US" sz="2646" dirty="0"/>
          </a:p>
        </p:txBody>
      </p:sp>
      <p:sp>
        <p:nvSpPr>
          <p:cNvPr id="9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Загрязняющие вещества ухудшают качество воды, воздуха и почвы, вызывают стресс у организмов и накапливаются в пищевых цепях. Это особенно опасно для чувствительных видов и молодых экосистем.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местообитаний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лесов, осушение территорий и расширение застройки сокращают местообитания, разрывают связи между популяциями и уменьшают площадь, где экосистема может нормально функционировать.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Чужеродные виды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Инвазивные виды быстро занимают свободные ниши, конкурируют с местными организмами и изменяют структуру сообществ. Иногда они меняют даже почву, тень или режим питания в экосистеме.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Климатический сдвиг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сдвигает температурные и влажностные условия, нарушая сроки цветения, миграций и размножения. Для многих видов скорость адаптации оказывается недостаточной.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452778"/>
            <a:ext cx="4921004" cy="13966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дают экосистемы обществу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8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Экосистемные услуги показывают, какую практическую пользу людям дают природные сообщества: от продуктов питания до регулирования климата и защиты территорий от природных рисков.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ценны услуги, которые экосистемы оказывают постоянно и незаметно: очищение воды, поддержание почв, смягчение климата и снижение природных рисков.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экосистемных услуг в материалах ООН и научно-популярных экологических обзорах.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85216" y="1884065"/>
            <a:ext cx="2000830" cy="25357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сохранять экосистемы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привычки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расхода воды и энергии, раздельный сбор отходов и отказ от мусора на природе уменьшают нагрузку на экосистемы и помогают сохранять ресурсы без лишних затрат.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проекты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Уборки территории, посадки местных видов и уход за зелёными зонами дают заметный эффект, если они регулярны и учитывают особенности почвы, освещённости и климата.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и контроль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состояния двора, парка или берега помогает вовремя заметить загрязнение, вытаптывание и потерю видов. Наблюдения делают природоохранные решения более точными и полезными.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Экосистемы: связь, устойчивость, ответственность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увидели, что экосистема — это не набор отдельных организмов, а сеть взаимосвязей, где важны энергия, круговороты веществ и ответственность человека. Теперь проверьте себя: кто такие продуценты, почему энергия убывает и как защитить школьную территорию?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2026-07-26T04:22:18Z</dcterms:created>
  <dcterms:modified xsi:type="dcterms:W3CDTF">2026-07-26T04:22:18Z</dcterms:modified>
</cp:coreProperties>
</file>