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slideLayout" Target="../slideLayouts/slideLayout1.xml"/><Relationship Id="rId10"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16925" y="570000"/>
            <a:ext cx="4475400" cy="4003500"/>
          </a:xfrm>
          <a:prstGeom prst="rect">
            <a:avLst/>
          </a:prstGeom>
          <a:noFill/>
          <a:ln/>
        </p:spPr>
        <p:txBody>
          <a:bodyPr wrap="square" lIns="0" tIns="0" rIns="0" bIns="0" rtlCol="0" anchor="ctr"/>
          <a:lstStyle/>
          <a:p>
            <a:pPr algn="l" indent="0" marL="0">
              <a:lnSpc>
                <a:spcPct val="100000"/>
              </a:lnSpc>
              <a:buNone/>
            </a:pPr>
            <a:r>
              <a:rPr lang="en-US" sz="3800" dirty="0">
                <a:solidFill>
                  <a:srgbClr val="FFFFFF"/>
                </a:solidFill>
                <a:latin typeface="Arial" pitchFamily="34" charset="0"/>
                <a:ea typeface="Arial" pitchFamily="34" charset="-122"/>
                <a:cs typeface="Arial" pitchFamily="34" charset="-120"/>
              </a:rPr>
              <a:t>Дробные числительные: части целого в русском языке
</a:t>
            </a:r>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Учимся точно называть части целого в речи и на письме.
</a:t>
            </a:r>
            <a:endParaRPr lang="en-US" sz="3800" dirty="0"/>
          </a:p>
        </p:txBody>
      </p:sp>
      <p:sp>
        <p:nvSpPr>
          <p:cNvPr id="4" name="Text 1"/>
          <p:cNvSpPr txBox="1"/>
          <p:nvPr/>
        </p:nvSpPr>
        <p:spPr>
          <a:xfrm>
            <a:off x="4700700" y="4631775"/>
            <a:ext cx="4008600" cy="283800"/>
          </a:xfrm>
          <a:prstGeom prst="rect">
            <a:avLst/>
          </a:prstGeom>
          <a:noFill/>
          <a:ln/>
        </p:spPr>
        <p:txBody>
          <a:bodyPr wrap="square" lIns="0" tIns="0" rIns="0" bIns="0" rtlCol="0" anchor="ctr"/>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71545" y="0"/>
            <a:ext cx="4872261"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06750" y="1631075"/>
            <a:ext cx="3877500" cy="2789100"/>
          </a:xfrm>
          <a:prstGeom prst="rect">
            <a:avLst/>
          </a:prstGeom>
          <a:noFill/>
          <a:ln/>
        </p:spPr>
        <p:txBody>
          <a:bodyPr wrap="square" lIns="0" tIns="0" rIns="0" bIns="0" rtlCol="0" anchor="t"/>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Они помогают назвать не целое число, а его часть. Такие слова нужны в математике, измерениях, рецептах и повседневной речи, когда важна точность: одна вторая, три четвертых, две пятых.
</a:t>
            </a:r>
            <a:endParaRPr lang="en-US" sz="1600" dirty="0"/>
          </a:p>
        </p:txBody>
      </p:sp>
      <p:sp>
        <p:nvSpPr>
          <p:cNvPr id="5" name="Text 1"/>
          <p:cNvSpPr txBox="1"/>
          <p:nvPr/>
        </p:nvSpPr>
        <p:spPr>
          <a:xfrm>
            <a:off x="306750" y="311075"/>
            <a:ext cx="3877500" cy="1228800"/>
          </a:xfrm>
          <a:prstGeom prst="rect">
            <a:avLst/>
          </a:prstGeom>
          <a:noFill/>
          <a:ln/>
        </p:spPr>
        <p:txBody>
          <a:bodyPr wrap="square" lIns="0" tIns="0" rIns="0" bIns="0" rtlCol="0" anchor="t"/>
          <a:lstStyle/>
          <a:p>
            <a:pPr algn="l" indent="0" marL="0">
              <a:lnSpc>
                <a:spcPct val="100000"/>
              </a:lnSpc>
              <a:buNone/>
            </a:pPr>
            <a:r>
              <a:rPr lang="en-US" sz="2600" dirty="0">
                <a:solidFill>
                  <a:srgbClr val="FFFFFF"/>
                </a:solidFill>
                <a:latin typeface="Arial" pitchFamily="34" charset="0"/>
                <a:ea typeface="Arial" pitchFamily="34" charset="-122"/>
                <a:cs typeface="Arial" pitchFamily="34" charset="-120"/>
              </a:rPr>
              <a:t>Зачем нужны дробные числительные
</a:t>
            </a:r>
            <a:endParaRPr lang="en-US" sz="26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18200" y="1091200"/>
            <a:ext cx="31263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Первая часть дробного числительного показывает количество частей целого. Она выражается количественным числительным: одна, две, три, пять и так далее.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Из чего состоит дробное числительное
</a:t>
            </a:r>
            <a:endParaRPr lang="en-US" sz="2800" dirty="0"/>
          </a:p>
        </p:txBody>
      </p:sp>
      <p:sp>
        <p:nvSpPr>
          <p:cNvPr id="6" name="Text 2"/>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3</a:t>
            </a:r>
            <a:endParaRPr lang="en-US" sz="1800" dirty="0"/>
          </a:p>
        </p:txBody>
      </p:sp>
      <p:sp>
        <p:nvSpPr>
          <p:cNvPr id="7" name="Text 3"/>
          <p:cNvSpPr txBox="1"/>
          <p:nvPr/>
        </p:nvSpPr>
        <p:spPr>
          <a:xfrm>
            <a:off x="318200" y="2443546"/>
            <a:ext cx="42537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Вторая часть называет, на сколько равных частей разделено целое. Она оформляется как порядковое числительное: вторая, третья, четвертая, шестая.
</a:t>
            </a:r>
            <a:endParaRPr lang="en-US" sz="1400" dirty="0"/>
          </a:p>
        </p:txBody>
      </p:sp>
      <p:sp>
        <p:nvSpPr>
          <p:cNvPr id="8" name="Text 4"/>
          <p:cNvSpPr txBox="1"/>
          <p:nvPr/>
        </p:nvSpPr>
        <p:spPr>
          <a:xfrm>
            <a:off x="318200" y="3795900"/>
            <a:ext cx="57294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Вместе обе части образуют точную словесную форму дроби: одна вторая, две пятых, три четвертых, пять шестых.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99297" y="1279475"/>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Они называют часть одного предмета или одной величины: половину яблока, четверть круга, три четвертых часа.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Что обозначают дробные числительные
</a:t>
            </a:r>
            <a:endParaRPr lang="en-US" sz="28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4</a:t>
            </a:r>
            <a:endParaRPr lang="en-US" sz="1800" dirty="0"/>
          </a:p>
        </p:txBody>
      </p:sp>
      <p:sp>
        <p:nvSpPr>
          <p:cNvPr id="7" name="Text 3"/>
          <p:cNvSpPr txBox="1"/>
          <p:nvPr/>
        </p:nvSpPr>
        <p:spPr>
          <a:xfrm>
            <a:off x="1394950" y="2889051"/>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Такие формы нужны, когда важно указать точное количество долей, а не приблизительную меру или общее число.
</a:t>
            </a:r>
            <a:endParaRPr lang="en-US" sz="1400" dirty="0"/>
          </a:p>
        </p:txBody>
      </p:sp>
      <p:sp>
        <p:nvSpPr>
          <p:cNvPr id="8" name="Text 4"/>
          <p:cNvSpPr txBox="1"/>
          <p:nvPr/>
        </p:nvSpPr>
        <p:spPr>
          <a:xfrm>
            <a:off x="4382395" y="1279475"/>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Дробные числительные помогают говорить о длине, массе, времени и долях группы без лишних слов.
</a:t>
            </a:r>
            <a:endParaRPr lang="en-US" sz="1400" dirty="0"/>
          </a:p>
        </p:txBody>
      </p:sp>
      <p:sp>
        <p:nvSpPr>
          <p:cNvPr id="9" name="Text 5"/>
          <p:cNvSpPr txBox="1"/>
          <p:nvPr/>
        </p:nvSpPr>
        <p:spPr>
          <a:xfrm>
            <a:off x="5278048" y="2889051"/>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Их смысл всегда связан с делением целого на равные части и с точным обозначением результата.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6750" y="1822113"/>
            <a:ext cx="4037700" cy="225042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058150" y="1366025"/>
            <a:ext cx="3752400" cy="31626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Самые употребительные формы дробных числительных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Во всех примерах дробное числительное состоит из двух частей и обозначает долю целого.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FFFFFF"/>
                </a:solidFill>
                <a:latin typeface="Arial" pitchFamily="34" charset="0"/>
                <a:ea typeface="Arial" pitchFamily="34" charset="-122"/>
                <a:cs typeface="Arial" pitchFamily="34" charset="-120"/>
              </a:rPr>
              <a:t>Учебные примеры по теме «Дробные числительные»
</a:t>
            </a:r>
            <a:endParaRPr lang="en-US" sz="1400" dirty="0"/>
          </a:p>
        </p:txBody>
      </p:sp>
      <p:sp>
        <p:nvSpPr>
          <p:cNvPr id="6" name="Text 1"/>
          <p:cNvSpPr txBox="1"/>
          <p:nvPr/>
        </p:nvSpPr>
        <p:spPr>
          <a:xfrm>
            <a:off x="306750" y="311075"/>
            <a:ext cx="8503800" cy="7896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Частые дробные формы
</a:t>
            </a:r>
            <a:endParaRPr lang="en-US" sz="2800"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750" y="1552956"/>
            <a:ext cx="8503800" cy="2990138"/>
          </a:xfrm>
          <a:prstGeom prst="rect">
            <a:avLst/>
          </a:prstGeom>
        </p:spPr>
      </p:pic>
      <p:sp>
        <p:nvSpPr>
          <p:cNvPr id="4" name="Text 0"/>
          <p:cNvSpPr txBox="1"/>
          <p:nvPr/>
        </p:nvSpPr>
        <p:spPr>
          <a:xfrm>
            <a:off x="306750" y="311075"/>
            <a:ext cx="8503800" cy="1029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образуется дробное числительное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Последовательность выбора частей дроби в словесной форме
</a:t>
            </a:r>
            <a:endParaRPr lang="en-US" sz="2800" dirty="0"/>
          </a:p>
        </p:txBody>
      </p:sp>
      <p:sp>
        <p:nvSpPr>
          <p:cNvPr id="5" name="Text 1"/>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7</a:t>
            </a:r>
            <a:endParaRPr lang="en-US" sz="1800" dirty="0"/>
          </a:p>
        </p:txBody>
      </p:sp>
      <p:sp>
        <p:nvSpPr>
          <p:cNvPr id="4" name="Text 1"/>
          <p:cNvSpPr txBox="1"/>
          <p:nvPr/>
        </p:nvSpPr>
        <p:spPr>
          <a:xfrm>
            <a:off x="1705950" y="1512988"/>
            <a:ext cx="3056700" cy="1848000"/>
          </a:xfrm>
          <a:prstGeom prst="rect">
            <a:avLst/>
          </a:prstGeom>
          <a:noFill/>
          <a:ln/>
        </p:spPr>
        <p:txBody>
          <a:bodyPr wrap="square" lIns="0" tIns="0" rIns="0" bIns="0" rtlCol="0" anchor="ctr"/>
          <a:lstStyle/>
          <a:p>
            <a:pPr algn="ctr" indent="0" marL="0">
              <a:lnSpc>
                <a:spcPct val="100000"/>
              </a:lnSpc>
              <a:buNone/>
            </a:pPr>
            <a:r>
              <a:rPr lang="en-US" sz="3930" dirty="0">
                <a:solidFill>
                  <a:srgbClr val="FFFFFF"/>
                </a:solidFill>
                <a:latin typeface="Arial" pitchFamily="34" charset="0"/>
                <a:ea typeface="Arial" pitchFamily="34" charset="-122"/>
                <a:cs typeface="Arial" pitchFamily="34" charset="-120"/>
              </a:rPr>
              <a:t>2
</a:t>
            </a:r>
            <a:pPr algn="ctr" indent="0" marL="0">
              <a:lnSpc>
                <a:spcPct val="100000"/>
              </a:lnSpc>
              <a:buNone/>
            </a:pPr>
            <a:r>
              <a:rPr lang="en-US" sz="78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965" dirty="0">
                <a:solidFill>
                  <a:srgbClr val="FFFFFF"/>
                </a:solidFill>
                <a:latin typeface="Arial" pitchFamily="34" charset="0"/>
                <a:ea typeface="Arial" pitchFamily="34" charset="-122"/>
                <a:cs typeface="Arial" pitchFamily="34" charset="-120"/>
              </a:rPr>
              <a:t>части есть у дробного числительного: первая показывает количество, вторая — наименование доли.
</a:t>
            </a:r>
            <a:endParaRPr lang="en-US" sz="3930" dirty="0"/>
          </a:p>
        </p:txBody>
      </p:sp>
      <p:sp>
        <p:nvSpPr>
          <p:cNvPr id="5" name="Text 2"/>
          <p:cNvSpPr txBox="1"/>
          <p:nvPr/>
        </p:nvSpPr>
        <p:spPr>
          <a:xfrm>
            <a:off x="6212575" y="557625"/>
            <a:ext cx="2615700" cy="4108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Дробное числительное строится из двух смысловых частей. Именно их точное соединение позволяет правильно прочитать дробь и не перепутать долю с целым числом.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FFFFFF"/>
                </a:solidFill>
                <a:latin typeface="Arial" pitchFamily="34" charset="0"/>
                <a:ea typeface="Arial" pitchFamily="34" charset="-122"/>
                <a:cs typeface="Arial" pitchFamily="34" charset="-120"/>
              </a:rPr>
              <a:t>Правила употребления дробных числительных в русском языке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8200"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При склонении меняется вся конструкция: говорим у одной второй, к трем четвертым, с пятью шестыми. Форма зависит от падежа в предложении.
</a:t>
            </a:r>
            <a:endParaRPr lang="en-US" sz="1500" dirty="0"/>
          </a:p>
        </p:txBody>
      </p:sp>
      <p:sp>
        <p:nvSpPr>
          <p:cNvPr id="6"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изменяются дробные числительные
</a:t>
            </a:r>
            <a:endParaRPr lang="en-US" sz="2800" dirty="0"/>
          </a:p>
        </p:txBody>
      </p:sp>
      <p:sp>
        <p:nvSpPr>
          <p:cNvPr id="7" name="Text 2"/>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8</a:t>
            </a:r>
            <a:endParaRPr lang="en-US" sz="1800" dirty="0"/>
          </a:p>
        </p:txBody>
      </p:sp>
      <p:sp>
        <p:nvSpPr>
          <p:cNvPr id="8" name="Text 3"/>
          <p:cNvSpPr txBox="1"/>
          <p:nvPr/>
        </p:nvSpPr>
        <p:spPr>
          <a:xfrm>
            <a:off x="3310825"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Первая часть согласуется с числом и падежом, а вторая сохраняет форму порядкового числительного во множественном числе.
</a:t>
            </a:r>
            <a:endParaRPr lang="en-US" sz="1500" dirty="0"/>
          </a:p>
        </p:txBody>
      </p:sp>
      <p:sp>
        <p:nvSpPr>
          <p:cNvPr id="9" name="Text 4"/>
          <p:cNvSpPr txBox="1"/>
          <p:nvPr/>
        </p:nvSpPr>
        <p:spPr>
          <a:xfrm>
            <a:off x="6303450"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Поэтому важно изменять обе части вместе и внимательно следить за связью с существительным: дробное числительное всегда работает как единое словосочетание.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4998" y="1073875"/>
            <a:ext cx="4974404" cy="3406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073875"/>
            <a:ext cx="3060900" cy="34068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Чаще всего дробные формы слышны на уроках и в бытовых измерениях, где нужно точно назвать часть величины.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Учебные задачи и измерения дают наибольшую долю употребления, потому что там особенно важна точность.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FFFFFF"/>
                </a:solidFill>
                <a:latin typeface="Arial" pitchFamily="34" charset="0"/>
                <a:ea typeface="Arial" pitchFamily="34" charset="-122"/>
                <a:cs typeface="Arial" pitchFamily="34" charset="-120"/>
              </a:rPr>
              <a:t>Условная схема по учебным ситуациям, 2025
</a:t>
            </a:r>
            <a:endParaRPr lang="en-US" sz="1400" dirty="0"/>
          </a:p>
        </p:txBody>
      </p:sp>
      <p:sp>
        <p:nvSpPr>
          <p:cNvPr id="6" name="Text 1"/>
          <p:cNvSpPr txBox="1"/>
          <p:nvPr/>
        </p:nvSpPr>
        <p:spPr>
          <a:xfrm>
            <a:off x="306750" y="311075"/>
            <a:ext cx="8283000" cy="565200"/>
          </a:xfrm>
          <a:prstGeom prst="rect">
            <a:avLst/>
          </a:prstGeom>
          <a:noFill/>
          <a:ln/>
        </p:spPr>
        <p:txBody>
          <a:bodyPr wrap="square" lIns="0" tIns="0" rIns="0" bIns="0" rtlCol="0" anchor="t"/>
          <a:lstStyle/>
          <a:p>
            <a:pPr algn="l" indent="0" marL="0">
              <a:lnSpc>
                <a:spcPct val="100000"/>
              </a:lnSpc>
              <a:buNone/>
            </a:pPr>
            <a:r>
              <a:rPr lang="en-US" sz="2661" dirty="0">
                <a:solidFill>
                  <a:srgbClr val="FFFFFF"/>
                </a:solidFill>
                <a:latin typeface="Arial" pitchFamily="34" charset="0"/>
                <a:ea typeface="Arial" pitchFamily="34" charset="-122"/>
                <a:cs typeface="Arial" pitchFamily="34" charset="-120"/>
              </a:rPr>
              <a:t>Где дробные числительные встречаются чаще всего
</a:t>
            </a:r>
            <a:endParaRPr lang="en-US" sz="2661"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3" y="0"/>
            <a:ext cx="5133454"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24425" y="1945851"/>
            <a:ext cx="3586200" cy="1162200"/>
          </a:xfrm>
          <a:prstGeom prst="rect">
            <a:avLst/>
          </a:prstGeom>
          <a:noFill/>
          <a:ln/>
        </p:spPr>
        <p:txBody>
          <a:bodyPr wrap="square" lIns="0" tIns="0" rIns="0" bIns="0" rtlCol="0" anchor="b"/>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Числовая запись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Записи 1/2, 3/4 и 7/10 показывают, на сколько равных частей разделено целое и сколько из них берется. Это удобная краткая запись для математики и повседневных измерений.
</a:t>
            </a:r>
            <a:endParaRPr lang="en-US" sz="1500" dirty="0"/>
          </a:p>
        </p:txBody>
      </p:sp>
      <p:sp>
        <p:nvSpPr>
          <p:cNvPr id="6" name="Text 1"/>
          <p:cNvSpPr txBox="1"/>
          <p:nvPr/>
        </p:nvSpPr>
        <p:spPr>
          <a:xfrm>
            <a:off x="5213000" y="311075"/>
            <a:ext cx="3597900" cy="1456500"/>
          </a:xfrm>
          <a:prstGeom prst="rect">
            <a:avLst/>
          </a:prstGeom>
          <a:noFill/>
          <a:ln/>
        </p:spPr>
        <p:txBody>
          <a:bodyPr wrap="square" lIns="0" tIns="0" rIns="0" bIns="0" rtlCol="0" anchor="t"/>
          <a:lstStyle/>
          <a:p>
            <a:pPr algn="l" indent="0" marL="0">
              <a:lnSpc>
                <a:spcPct val="100000"/>
              </a:lnSpc>
              <a:buNone/>
            </a:pPr>
            <a:r>
              <a:rPr lang="en-US" sz="2600" dirty="0">
                <a:solidFill>
                  <a:srgbClr val="FFFFFF"/>
                </a:solidFill>
                <a:latin typeface="Arial" pitchFamily="34" charset="0"/>
                <a:ea typeface="Arial" pitchFamily="34" charset="-122"/>
                <a:cs typeface="Arial" pitchFamily="34" charset="-120"/>
              </a:rPr>
              <a:t>Дробь на записи и в словах
</a:t>
            </a:r>
            <a:endParaRPr lang="en-US" sz="2600" dirty="0"/>
          </a:p>
        </p:txBody>
      </p:sp>
      <p:sp>
        <p:nvSpPr>
          <p:cNvPr id="7" name="Text 2"/>
          <p:cNvSpPr txBox="1"/>
          <p:nvPr/>
        </p:nvSpPr>
        <p:spPr>
          <a:xfrm>
            <a:off x="8460225" y="468530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10</a:t>
            </a:r>
            <a:endParaRPr lang="en-US" sz="1800" dirty="0"/>
          </a:p>
        </p:txBody>
      </p:sp>
      <p:sp>
        <p:nvSpPr>
          <p:cNvPr id="8" name="Text 3"/>
          <p:cNvSpPr txBox="1"/>
          <p:nvPr/>
        </p:nvSpPr>
        <p:spPr>
          <a:xfrm>
            <a:off x="5224425" y="3445835"/>
            <a:ext cx="3586200" cy="11622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Словесная форма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В речи тем же дробям соответствуют формы одна вторая, три четвертых, семь десятых. Слово точно передает долю, поэтому помогает правильно описывать предметы, время и результаты.
</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6514" y="1468141"/>
            <a:ext cx="176725" cy="23563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92105" y="3105473"/>
            <a:ext cx="243773" cy="19501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134910" y="1468141"/>
            <a:ext cx="235634" cy="235634"/>
          </a:xfrm>
          <a:prstGeom prst="rect">
            <a:avLst/>
          </a:prstGeom>
        </p:spPr>
      </p:pic>
      <p:sp>
        <p:nvSpPr>
          <p:cNvPr id="8" name="Text 0"/>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702" dirty="0">
                <a:solidFill>
                  <a:srgbClr val="FFFFFF"/>
                </a:solidFill>
                <a:latin typeface="Arial" pitchFamily="34" charset="0"/>
                <a:ea typeface="Arial" pitchFamily="34" charset="-122"/>
                <a:cs typeface="Arial" pitchFamily="34" charset="-120"/>
              </a:rPr>
              <a:t>Чем дробные числительные отличаются от собирательных
</a:t>
            </a:r>
            <a:endParaRPr lang="en-US" sz="2702" dirty="0"/>
          </a:p>
        </p:txBody>
      </p:sp>
      <p:sp>
        <p:nvSpPr>
          <p:cNvPr id="9" name="Text 1"/>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11</a:t>
            </a:r>
            <a:endParaRPr lang="en-US" sz="1800" dirty="0"/>
          </a:p>
        </p:txBody>
      </p:sp>
      <p:sp>
        <p:nvSpPr>
          <p:cNvPr id="10" name="Text 2"/>
          <p:cNvSpPr txBox="1"/>
          <p:nvPr/>
        </p:nvSpPr>
        <p:spPr>
          <a:xfrm>
            <a:off x="724946" y="1468141"/>
            <a:ext cx="2088978" cy="160456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Часть целого
</a:t>
            </a:r>
            <a:pPr algn="l" indent="0" marL="0">
              <a:lnSpc>
                <a:spcPct val="100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Дробные числительные называют не количество предметов, а их долю: одна вторая, две пятых, три восьмых. Они нужны, когда важно показать, какая часть целого имеется в виду.
</a:t>
            </a:r>
            <a:endParaRPr lang="en-US" sz="1300" dirty="0"/>
          </a:p>
        </p:txBody>
      </p:sp>
      <p:sp>
        <p:nvSpPr>
          <p:cNvPr id="11" name="Text 3"/>
          <p:cNvSpPr txBox="1"/>
          <p:nvPr/>
        </p:nvSpPr>
        <p:spPr>
          <a:xfrm>
            <a:off x="3604061" y="3085166"/>
            <a:ext cx="2088978" cy="160456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Группа предметов
</a:t>
            </a:r>
            <a:pPr algn="l" indent="0" marL="0">
              <a:lnSpc>
                <a:spcPct val="100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Собирательные числительные обозначают несколько предметов как одно целое: двое, трое, пятеро. Они отвечают не на вопрос «сколько части?», а на вопрос «сколько вместе?».
</a:t>
            </a:r>
            <a:endParaRPr lang="en-US" sz="1300" dirty="0"/>
          </a:p>
        </p:txBody>
      </p:sp>
      <p:sp>
        <p:nvSpPr>
          <p:cNvPr id="12" name="Text 4"/>
          <p:cNvSpPr txBox="1"/>
          <p:nvPr/>
        </p:nvSpPr>
        <p:spPr>
          <a:xfrm>
            <a:off x="6442796" y="1468141"/>
            <a:ext cx="2088978" cy="160456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Разные значения
</a:t>
            </a:r>
            <a:pPr algn="l" indent="0" marL="0">
              <a:lnSpc>
                <a:spcPct val="100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Эти разряды нельзя свободно заменять друг другом. В выражении «три четвертых часа» нужна дробь, а в сочетании «трое учеников» — собирательное числительное.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18202" y="1598227"/>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Первая ошибка — неверно оформлять вторую часть дроби: говорят «одна вторых» вместо нормативного варианта «одна вторая».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Типичные ошибки в употреблении
</a:t>
            </a:r>
            <a:endParaRPr lang="en-US" sz="28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12</a:t>
            </a:r>
            <a:endParaRPr lang="en-US" sz="1800" dirty="0"/>
          </a:p>
        </p:txBody>
      </p:sp>
      <p:sp>
        <p:nvSpPr>
          <p:cNvPr id="7" name="Text 3"/>
          <p:cNvSpPr txBox="1"/>
          <p:nvPr/>
        </p:nvSpPr>
        <p:spPr>
          <a:xfrm>
            <a:off x="4765129" y="1598227"/>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Третья ошибка возникает при согласовании с существительным: правильно «три четвертых часа», а не «три четвертая часа» или «три четвертых час».
</a:t>
            </a:r>
            <a:endParaRPr lang="en-US" sz="1400" dirty="0"/>
          </a:p>
        </p:txBody>
      </p:sp>
      <p:sp>
        <p:nvSpPr>
          <p:cNvPr id="8" name="Text 4"/>
          <p:cNvSpPr txBox="1"/>
          <p:nvPr/>
        </p:nvSpPr>
        <p:spPr>
          <a:xfrm>
            <a:off x="318202" y="3048302"/>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Вторая ошибка связана с выбором формы после числителя: нужно «две третьих», а не «две третья», потому что знаменатель оформляется как порядковое слово.
</a:t>
            </a:r>
            <a:endParaRPr lang="en-US" sz="1400" dirty="0"/>
          </a:p>
        </p:txBody>
      </p:sp>
      <p:sp>
        <p:nvSpPr>
          <p:cNvPr id="9" name="Text 5"/>
          <p:cNvSpPr txBox="1"/>
          <p:nvPr/>
        </p:nvSpPr>
        <p:spPr>
          <a:xfrm>
            <a:off x="4765129" y="3048302"/>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Четвертая ошибка — путать дробное значение с порядковым: «третья страница» обозначает порядок, а «одна третья страницы» — часть целого.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4998" y="1073875"/>
            <a:ext cx="4974404" cy="3406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073875"/>
            <a:ext cx="3060900" cy="34068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Диаграмма помогает быстро увидеть, какие формы соответствуют норме, а какие нарушают правило строения дробных числительных.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Правильные формы устойчиво сохраняют модель «числитель + знаменатель», тогда как ошибки возникают при искажении второй части.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FFFFFF"/>
                </a:solidFill>
                <a:latin typeface="Arial" pitchFamily="34" charset="0"/>
                <a:ea typeface="Arial" pitchFamily="34" charset="-122"/>
                <a:cs typeface="Arial" pitchFamily="34" charset="-120"/>
              </a:rPr>
              <a:t>Составлено по нормам современного русского литературного языка
</a:t>
            </a:r>
            <a:endParaRPr lang="en-US" sz="1400" dirty="0"/>
          </a:p>
        </p:txBody>
      </p:sp>
      <p:sp>
        <p:nvSpPr>
          <p:cNvPr id="6" name="Text 1"/>
          <p:cNvSpPr txBox="1"/>
          <p:nvPr/>
        </p:nvSpPr>
        <p:spPr>
          <a:xfrm>
            <a:off x="306750" y="311075"/>
            <a:ext cx="8283000" cy="565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Правильные и неправильные формы
</a:t>
            </a:r>
            <a:endParaRPr lang="en-US" sz="2800"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033453" y="1124025"/>
            <a:ext cx="5329594" cy="2124000"/>
          </a:xfrm>
          <a:prstGeom prst="rect">
            <a:avLst/>
          </a:prstGeom>
        </p:spPr>
      </p:pic>
      <p:sp>
        <p:nvSpPr>
          <p:cNvPr id="4" name="Text 0"/>
          <p:cNvSpPr txBox="1"/>
          <p:nvPr/>
        </p:nvSpPr>
        <p:spPr>
          <a:xfrm>
            <a:off x="306750" y="3344575"/>
            <a:ext cx="5208900" cy="1184100"/>
          </a:xfrm>
          <a:prstGeom prst="rect">
            <a:avLst/>
          </a:prstGeom>
          <a:noFill/>
          <a:ln/>
        </p:spPr>
        <p:txBody>
          <a:bodyPr wrap="square" lIns="0" tIns="0" rIns="0" bIns="0" rtlCol="0" anchor="ctr"/>
          <a:lstStyle/>
          <a:p>
            <a:pPr algn="l" indent="0" marL="0">
              <a:lnSpc>
                <a:spcPct val="100000"/>
              </a:lnSpc>
              <a:buNone/>
            </a:pPr>
            <a:r>
              <a:rPr lang="en-US" sz="1165" dirty="0">
                <a:solidFill>
                  <a:srgbClr val="FFFFFF"/>
                </a:solidFill>
                <a:latin typeface="Arial" pitchFamily="34" charset="0"/>
                <a:ea typeface="Arial" pitchFamily="34" charset="-122"/>
                <a:cs typeface="Arial" pitchFamily="34" charset="-120"/>
              </a:rPr>
              <a:t>В таблице показано, как дробные числительные соединяются с существительными и уточняют часть предмета, времени, длины или группы.
</a:t>
            </a:r>
            <a:pPr algn="l" indent="0" marL="0">
              <a:lnSpc>
                <a:spcPct val="100000"/>
              </a:lnSpc>
              <a:buNone/>
            </a:pPr>
            <a:r>
              <a:rPr lang="en-US" sz="582"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65" dirty="0">
                <a:solidFill>
                  <a:srgbClr val="FFFFFF"/>
                </a:solidFill>
                <a:latin typeface="Arial" pitchFamily="34" charset="0"/>
                <a:ea typeface="Arial" pitchFamily="34" charset="-122"/>
                <a:cs typeface="Arial" pitchFamily="34" charset="-120"/>
              </a:rPr>
              <a:t>Дробные числительные чаще всего употребляются с названиями предметов и величин, где нужна точность, а не приблизительное количество.
</a:t>
            </a:r>
            <a:pPr algn="l" indent="0" marL="0">
              <a:lnSpc>
                <a:spcPct val="100000"/>
              </a:lnSpc>
              <a:buNone/>
            </a:pPr>
            <a:r>
              <a:rPr lang="en-US" sz="582"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65" i="1" dirty="0">
                <a:solidFill>
                  <a:srgbClr val="FFFFFF"/>
                </a:solidFill>
                <a:latin typeface="Arial" pitchFamily="34" charset="0"/>
                <a:ea typeface="Arial" pitchFamily="34" charset="-122"/>
                <a:cs typeface="Arial" pitchFamily="34" charset="-120"/>
              </a:rPr>
              <a:t>Примеры составлены по школьной норме русского языка
</a:t>
            </a:r>
            <a:endParaRPr lang="en-US" sz="1165" dirty="0"/>
          </a:p>
        </p:txBody>
      </p:sp>
      <p:sp>
        <p:nvSpPr>
          <p:cNvPr id="5" name="Text 1"/>
          <p:cNvSpPr txBox="1"/>
          <p:nvPr/>
        </p:nvSpPr>
        <p:spPr>
          <a:xfrm>
            <a:off x="306750" y="311075"/>
            <a:ext cx="8503800" cy="6846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Примеры употребления в предложениях
</a:t>
            </a:r>
            <a:endParaRPr lang="en-US" sz="28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750" y="1552956"/>
            <a:ext cx="8503800" cy="2990138"/>
          </a:xfrm>
          <a:prstGeom prst="rect">
            <a:avLst/>
          </a:prstGeom>
        </p:spPr>
      </p:pic>
      <p:sp>
        <p:nvSpPr>
          <p:cNvPr id="4" name="Text 0"/>
          <p:cNvSpPr txBox="1"/>
          <p:nvPr/>
        </p:nvSpPr>
        <p:spPr>
          <a:xfrm>
            <a:off x="306750" y="311075"/>
            <a:ext cx="8503800" cy="1029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найти дробное числительное в предложении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Схема показывает последовательность проверки: от значения доли целого до грамматической формы и связи с существительным.
</a:t>
            </a:r>
            <a:endParaRPr lang="en-US" sz="2800" dirty="0"/>
          </a:p>
        </p:txBody>
      </p:sp>
      <p:sp>
        <p:nvSpPr>
          <p:cNvPr id="5" name="Text 1"/>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791350" y="683650"/>
            <a:ext cx="3019200" cy="12090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Дробные числительные помогают читать математические записи вслух и понимать, какая часть целого обозначена: 1/2 — одна вторая, 1/4 — одна четвертая, 3/4 — три четвертых.
</a:t>
            </a:r>
            <a:endParaRPr lang="en-US" sz="1400" dirty="0"/>
          </a:p>
        </p:txBody>
      </p:sp>
      <p:sp>
        <p:nvSpPr>
          <p:cNvPr id="5" name="Text 1"/>
          <p:cNvSpPr txBox="1"/>
          <p:nvPr/>
        </p:nvSpPr>
        <p:spPr>
          <a:xfrm>
            <a:off x="306750" y="683650"/>
            <a:ext cx="3126300" cy="3913800"/>
          </a:xfrm>
          <a:prstGeom prst="rect">
            <a:avLst/>
          </a:prstGeom>
          <a:noFill/>
          <a:ln/>
        </p:spPr>
        <p:txBody>
          <a:bodyPr wrap="square" lIns="0" tIns="0" rIns="0" bIns="0" rtlCol="0" anchor="ctr"/>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Связь с математикой и процентами
</a:t>
            </a:r>
            <a:endParaRPr lang="en-US" sz="2800" dirty="0"/>
          </a:p>
        </p:txBody>
      </p:sp>
      <p:sp>
        <p:nvSpPr>
          <p:cNvPr id="6" name="Text 2"/>
          <p:cNvSpPr txBox="1"/>
          <p:nvPr/>
        </p:nvSpPr>
        <p:spPr>
          <a:xfrm>
            <a:off x="5791354" y="2036000"/>
            <a:ext cx="3019200" cy="12090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Эти же значения легко перевести в проценты: половина равна 50%, четверть — 25%, три четвертых — 75%. Так язык помогает связать дроби с привычными числами.
</a:t>
            </a:r>
            <a:endParaRPr lang="en-US" sz="1400" dirty="0"/>
          </a:p>
        </p:txBody>
      </p:sp>
      <p:sp>
        <p:nvSpPr>
          <p:cNvPr id="7" name="Text 3"/>
          <p:cNvSpPr txBox="1"/>
          <p:nvPr/>
        </p:nvSpPr>
        <p:spPr>
          <a:xfrm>
            <a:off x="5791353" y="3388350"/>
            <a:ext cx="3019200" cy="12090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 уроках это особенно удобно, потому что одна и та же величина может быть записана по-разному, но смысл остается точным и понятным.
</a:t>
            </a:r>
            <a:endParaRPr lang="en-US" sz="1400" dirty="0"/>
          </a:p>
        </p:txBody>
      </p:sp>
      <p:sp>
        <p:nvSpPr>
          <p:cNvPr id="8" name="Text 4"/>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91925" y="1126406"/>
            <a:ext cx="2130000" cy="1520537"/>
          </a:xfrm>
          <a:prstGeom prst="rect">
            <a:avLst/>
          </a:prstGeom>
        </p:spPr>
      </p:pic>
      <p:pic>
        <p:nvPicPr>
          <p:cNvPr id="3" name="Image 1" descr="preencoded.png">    </p:cNvPr>
          <p:cNvPicPr>
            <a:picLocks noChangeAspect="1"/>
          </p:cNvPicPr>
          <p:nvPr/>
        </p:nvPicPr>
        <p:blipFill>
          <a:blip r:embed="rId2"/>
          <a:stretch>
            <a:fillRect/>
          </a:stretch>
        </p:blipFill>
        <p:spPr>
          <a:xfrm>
            <a:off x="3507000" y="1126406"/>
            <a:ext cx="2130000" cy="1520537"/>
          </a:xfrm>
          <a:prstGeom prst="rect">
            <a:avLst/>
          </a:prstGeom>
        </p:spPr>
      </p:pic>
      <p:pic>
        <p:nvPicPr>
          <p:cNvPr id="4" name="Image 2" descr="preencoded.png">    </p:cNvPr>
          <p:cNvPicPr>
            <a:picLocks noChangeAspect="1"/>
          </p:cNvPicPr>
          <p:nvPr/>
        </p:nvPicPr>
        <p:blipFill>
          <a:blip r:embed="rId3"/>
          <a:stretch>
            <a:fillRect/>
          </a:stretch>
        </p:blipFill>
        <p:spPr>
          <a:xfrm>
            <a:off x="5822075" y="1126406"/>
            <a:ext cx="2130000" cy="152053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17</a:t>
            </a:r>
            <a:endParaRPr lang="en-US" sz="1800" dirty="0"/>
          </a:p>
        </p:txBody>
      </p:sp>
      <p:sp>
        <p:nvSpPr>
          <p:cNvPr id="7" name="Text 1"/>
          <p:cNvSpPr txBox="1"/>
          <p:nvPr/>
        </p:nvSpPr>
        <p:spPr>
          <a:xfrm>
            <a:off x="1191925"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Стакан воды до половины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На столе стоит стакан, наполненный ровно наполовину. Такой пример легко увидеть дома или в классе, когда нужно объяснить, что значит «половина» и почему это не целое число. Дробное числительное помогает назвать точную часть объема.
</a:t>
            </a:r>
            <a:endParaRPr lang="en-US" sz="1300" dirty="0"/>
          </a:p>
        </p:txBody>
      </p:sp>
      <p:sp>
        <p:nvSpPr>
          <p:cNvPr id="8" name="Text 2"/>
          <p:cNvSpPr txBox="1"/>
          <p:nvPr/>
        </p:nvSpPr>
        <p:spPr>
          <a:xfrm>
            <a:off x="3507000"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Четверть листа для проекта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На уроке труда или на классном проекте лист бумаги часто делят на части. Если нужна «четверть листа», сразу понятно, сколько места останется для рисунка, схемы или текста. Здесь дробь помогает точно распределить материал.
</a:t>
            </a:r>
            <a:endParaRPr lang="en-US" sz="1300" dirty="0"/>
          </a:p>
        </p:txBody>
      </p:sp>
      <p:sp>
        <p:nvSpPr>
          <p:cNvPr id="9" name="Text 3"/>
          <p:cNvSpPr txBox="1"/>
          <p:nvPr/>
        </p:nvSpPr>
        <p:spPr>
          <a:xfrm>
            <a:off x="5822075"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Время и расстояние без ошибок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В расписании и на уроках математики часто встречаются выражения вроде «половина часа» или «две пятых метра». Они позволяют точно измерять время, длину и другие величины, не прибегая к приблизительным словам.
</a:t>
            </a:r>
            <a:endParaRPr lang="en-US" sz="1300" dirty="0"/>
          </a:p>
        </p:txBody>
      </p:sp>
      <p:sp>
        <p:nvSpPr>
          <p:cNvPr id="10" name="Text 4"/>
          <p:cNvSpPr txBox="1"/>
          <p:nvPr/>
        </p:nvSpPr>
        <p:spPr>
          <a:xfrm>
            <a:off x="306750" y="311075"/>
            <a:ext cx="8509500" cy="674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Дробные числительные в жизни школьника
</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4998" y="1073875"/>
            <a:ext cx="4974404" cy="3406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073875"/>
            <a:ext cx="3060900" cy="34068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 диаграмме видно, что простые дроби с небольшими знаменателями встречаются особенно часто в учебных и бытовых ситуациях.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Чаще употребляются формы с делением на 2, 3 и 4: они удобны для измерений, задач и повседневных объяснений.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FFFFFF"/>
                </a:solidFill>
                <a:latin typeface="Arial" pitchFamily="34" charset="0"/>
                <a:ea typeface="Arial" pitchFamily="34" charset="-122"/>
                <a:cs typeface="Arial" pitchFamily="34" charset="-120"/>
              </a:rPr>
              <a:t>Учебная подборка примеров по теме «Дробные числительные»
</a:t>
            </a:r>
            <a:endParaRPr lang="en-US" sz="1400" dirty="0"/>
          </a:p>
        </p:txBody>
      </p:sp>
      <p:sp>
        <p:nvSpPr>
          <p:cNvPr id="6" name="Text 1"/>
          <p:cNvSpPr txBox="1"/>
          <p:nvPr/>
        </p:nvSpPr>
        <p:spPr>
          <a:xfrm>
            <a:off x="306750" y="311075"/>
            <a:ext cx="8283000" cy="565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Наиболее употребительные дробные формы
</a:t>
            </a:r>
            <a:endParaRPr lang="en-US" sz="2800"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18</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6590" y="2077821"/>
            <a:ext cx="191272" cy="21859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2590028" y="2086609"/>
            <a:ext cx="226148" cy="201021"/>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748340" y="2077821"/>
            <a:ext cx="191272" cy="218597"/>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875553" y="2077821"/>
            <a:ext cx="218597" cy="218597"/>
          </a:xfrm>
          <a:prstGeom prst="rect">
            <a:avLst/>
          </a:prstGeom>
        </p:spPr>
      </p:pic>
      <p:sp>
        <p:nvSpPr>
          <p:cNvPr id="10" name="Text 0"/>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Главные признаки дробных числительных
</a:t>
            </a:r>
            <a:endParaRPr lang="en-US" sz="2800" dirty="0"/>
          </a:p>
        </p:txBody>
      </p:sp>
      <p:sp>
        <p:nvSpPr>
          <p:cNvPr id="11" name="Text 1"/>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19</a:t>
            </a:r>
            <a:endParaRPr lang="en-US" sz="1800" dirty="0"/>
          </a:p>
        </p:txBody>
      </p:sp>
      <p:sp>
        <p:nvSpPr>
          <p:cNvPr id="12" name="Text 2"/>
          <p:cNvSpPr txBox="1"/>
          <p:nvPr/>
        </p:nvSpPr>
        <p:spPr>
          <a:xfrm>
            <a:off x="1014250" y="1964785"/>
            <a:ext cx="1433369" cy="2879710"/>
          </a:xfrm>
          <a:prstGeom prst="rect">
            <a:avLst/>
          </a:prstGeom>
          <a:noFill/>
          <a:ln/>
        </p:spPr>
        <p:txBody>
          <a:bodyPr wrap="square" lIns="0" tIns="0" rIns="0" bIns="0" rtlCol="0" anchor="t"/>
          <a:lstStyle/>
          <a:p>
            <a:pPr algn="l" indent="0" marL="0">
              <a:lnSpc>
                <a:spcPct val="100000"/>
              </a:lnSpc>
              <a:buNone/>
            </a:pPr>
            <a:r>
              <a:rPr lang="en-US" sz="1204" b="1" dirty="0">
                <a:solidFill>
                  <a:srgbClr val="FFFFFF"/>
                </a:solidFill>
                <a:latin typeface="Arial" pitchFamily="34" charset="0"/>
                <a:ea typeface="Arial" pitchFamily="34" charset="-122"/>
                <a:cs typeface="Arial" pitchFamily="34" charset="-120"/>
              </a:rPr>
              <a:t>Обозначают часть
</a:t>
            </a:r>
            <a:pPr algn="l" indent="0" marL="0">
              <a:lnSpc>
                <a:spcPct val="100000"/>
              </a:lnSpc>
              <a:buNone/>
            </a:pPr>
            <a:r>
              <a:rPr lang="en-US" sz="31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Дробные числительные называют не целое число, а его долю: одна вторая, три четвертых, пять шестых. Их значение всегда связано с делением целого на равные части.
</a:t>
            </a:r>
            <a:endParaRPr lang="en-US" sz="1204" dirty="0"/>
          </a:p>
        </p:txBody>
      </p:sp>
      <p:sp>
        <p:nvSpPr>
          <p:cNvPr id="13" name="Text 3"/>
          <p:cNvSpPr txBox="1"/>
          <p:nvPr/>
        </p:nvSpPr>
        <p:spPr>
          <a:xfrm>
            <a:off x="3155127" y="1964785"/>
            <a:ext cx="1433369" cy="287971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Состоят из двух частей
</a:t>
            </a:r>
            <a:pPr algn="l" indent="0" marL="0">
              <a:lnSpc>
                <a:spcPct val="100000"/>
              </a:lnSpc>
              <a:buNone/>
            </a:pPr>
            <a:r>
              <a:rPr lang="en-US" sz="31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их строении есть числитель и знаменатель. Первая часть показывает количество долей, а вторая называет, на сколько частей разделено целое и в какой форме оформлена дробь.
</a:t>
            </a:r>
            <a:endParaRPr lang="en-US" sz="1200" dirty="0"/>
          </a:p>
        </p:txBody>
      </p:sp>
      <p:sp>
        <p:nvSpPr>
          <p:cNvPr id="14" name="Text 4"/>
          <p:cNvSpPr txBox="1"/>
          <p:nvPr/>
        </p:nvSpPr>
        <p:spPr>
          <a:xfrm>
            <a:off x="5296004" y="1964785"/>
            <a:ext cx="1433369" cy="287971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Изменяются по падежам
</a:t>
            </a:r>
            <a:pPr algn="l" indent="0" marL="0">
              <a:lnSpc>
                <a:spcPct val="100000"/>
              </a:lnSpc>
              <a:buNone/>
            </a:pPr>
            <a:r>
              <a:rPr lang="en-US" sz="31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предложении дробные числительные меняют форму вместе со словосочетанием: у одной второй, к трем четвертым, с пятью шестыми. Поэтому важна грамотная запись всей конструкции.
</a:t>
            </a:r>
            <a:endParaRPr lang="en-US" sz="1200" dirty="0"/>
          </a:p>
        </p:txBody>
      </p:sp>
      <p:sp>
        <p:nvSpPr>
          <p:cNvPr id="15" name="Text 5"/>
          <p:cNvSpPr txBox="1"/>
          <p:nvPr/>
        </p:nvSpPr>
        <p:spPr>
          <a:xfrm>
            <a:off x="7436881" y="1964785"/>
            <a:ext cx="1433369" cy="287971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Имеют точную норму
</a:t>
            </a:r>
            <a:pPr algn="l" indent="0" marL="0">
              <a:lnSpc>
                <a:spcPct val="100000"/>
              </a:lnSpc>
              <a:buNone/>
            </a:pPr>
            <a:r>
              <a:rPr lang="en-US" sz="31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Для дробных числительных особенно важно соблюдать правильное согласование и не смешивать их с собирательными или порядковыми словами. Именно это делает смысл высказывания точным.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34700" y="570000"/>
            <a:ext cx="6307200" cy="3284700"/>
          </a:xfrm>
          <a:prstGeom prst="rect">
            <a:avLst/>
          </a:prstGeom>
          <a:noFill/>
          <a:ln/>
        </p:spPr>
        <p:txBody>
          <a:bodyPr wrap="square" lIns="0" tIns="0" rIns="0" bIns="0" rtlCol="0" anchor="t"/>
          <a:lstStyle/>
          <a:p>
            <a:pPr algn="l" indent="0" marL="0">
              <a:lnSpc>
                <a:spcPct val="100000"/>
              </a:lnSpc>
              <a:buNone/>
            </a:pPr>
            <a:r>
              <a:rPr lang="en-US" sz="3800" dirty="0">
                <a:solidFill>
                  <a:srgbClr val="FFFFFF"/>
                </a:solidFill>
                <a:latin typeface="Arial" pitchFamily="34" charset="0"/>
                <a:ea typeface="Arial" pitchFamily="34" charset="-122"/>
                <a:cs typeface="Arial" pitchFamily="34" charset="-120"/>
              </a:rPr>
              <a:t>Дробные числительные помогают говорить точно
</a:t>
            </a:r>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Дробные числительные делают речь точной: с их помощью мы называем части целого, читаем дроби, измеряем величины и правильно оформляем мысли в учебе и в жизни.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2026-05-22T15:57:30Z</dcterms:created>
  <dcterms:modified xsi:type="dcterms:W3CDTF">2026-05-22T15:57:30Z</dcterms:modified>
</cp:coreProperties>
</file>