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image" Target="../media/image-1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4100" y="1059975"/>
            <a:ext cx="50586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5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Континентальная Мезоамерика: природный регион и пространство древних цивилизаций
</a:t>
            </a:r>
            <a:endParaRPr lang="en-US" sz="2556" dirty="0"/>
          </a:p>
        </p:txBody>
      </p:sp>
      <p:sp>
        <p:nvSpPr>
          <p:cNvPr id="5" name="Text 1"/>
          <p:cNvSpPr txBox="1"/>
          <p:nvPr/>
        </p:nvSpPr>
        <p:spPr>
          <a:xfrm>
            <a:off x="564100" y="48361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552698" y="2501625"/>
            <a:ext cx="43986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контрасты Мезоамерики сформировали выдающиеся цивилизации древней Америки.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43707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Мезоамерика между океанами и нагорьями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2034900"/>
            <a:ext cx="3150900" cy="15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Континентальная Мезоамерика лежит на стыке Северной и Южной Америки. Здесь соседствуют вулканические хребты, долины, леса и побережья двух океанов, а до испанского завоевания существовала густая сеть городов-государств.
</a:t>
            </a:r>
            <a:endParaRPr lang="en-US" sz="1057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64100" y="483625"/>
            <a:ext cx="47823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зоны и ресурсы континентальной Мезоамерики
</a:t>
            </a:r>
            <a:endParaRPr lang="en-US" sz="2200" dirty="0"/>
          </a:p>
        </p:txBody>
      </p:sp>
      <p:sp>
        <p:nvSpPr>
          <p:cNvPr id="11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12" name="Text 2"/>
          <p:cNvSpPr txBox="1"/>
          <p:nvPr/>
        </p:nvSpPr>
        <p:spPr>
          <a:xfrm>
            <a:off x="564100" y="1483125"/>
            <a:ext cx="3606600" cy="55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Низменности и плато
</a:t>
            </a:r>
            <a:pPr algn="l" indent="0" marL="0">
              <a:lnSpc>
                <a:spcPct val="115000"/>
              </a:lnSpc>
              <a:buNone/>
            </a:pPr>
            <a:r>
              <a:rPr lang="en-US" sz="2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Влажные низменности и высокогорные плато создавали разные условия жизни. На одних территориях развивалось подсечно-огневое земледелие, на других — более устойчивые формы поселения и обмена между соседними регионами.
</a:t>
            </a:r>
            <a:endParaRPr lang="en-US" sz="758" dirty="0"/>
          </a:p>
        </p:txBody>
      </p:sp>
      <p:sp>
        <p:nvSpPr>
          <p:cNvPr id="13" name="Text 3"/>
          <p:cNvSpPr txBox="1"/>
          <p:nvPr/>
        </p:nvSpPr>
        <p:spPr>
          <a:xfrm>
            <a:off x="564100" y="2138284"/>
            <a:ext cx="3606600" cy="55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Вулканические почвы
</a:t>
            </a:r>
            <a:pPr algn="l" indent="0" marL="0">
              <a:lnSpc>
                <a:spcPct val="115000"/>
              </a:lnSpc>
              <a:buNone/>
            </a:pPr>
            <a:r>
              <a:rPr lang="en-US" sz="2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Плодородные вулканические почвы особенно ценились в земледелии. Они позволяли получать высокие урожаи маиса и других культур, поэтому именно такие районы часто становились основой густого расселения.
</a:t>
            </a:r>
            <a:endParaRPr lang="en-US" sz="817" dirty="0"/>
          </a:p>
        </p:txBody>
      </p:sp>
      <p:sp>
        <p:nvSpPr>
          <p:cNvPr id="14" name="Text 4"/>
          <p:cNvSpPr txBox="1"/>
          <p:nvPr/>
        </p:nvSpPr>
        <p:spPr>
          <a:xfrm>
            <a:off x="564100" y="2793440"/>
            <a:ext cx="3606600" cy="55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Ценные минералы
</a:t>
            </a:r>
            <a:pPr algn="l" indent="0" marL="0">
              <a:lnSpc>
                <a:spcPct val="115000"/>
              </a:lnSpc>
              <a:buNone/>
            </a:pPr>
            <a:r>
              <a:rPr lang="en-US" sz="2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Обсидиан, соль и нефрит имели не только хозяйственное, но и символическое значение. Эти материалы использовали в ремесле, ритуалах и торговле, связывая удалённые природные зоны в единую систему обмена.
</a:t>
            </a:r>
            <a:endParaRPr lang="en-US" sz="787" dirty="0"/>
          </a:p>
        </p:txBody>
      </p:sp>
      <p:sp>
        <p:nvSpPr>
          <p:cNvPr id="15" name="Text 5"/>
          <p:cNvSpPr txBox="1"/>
          <p:nvPr/>
        </p:nvSpPr>
        <p:spPr>
          <a:xfrm>
            <a:off x="564100" y="3448613"/>
            <a:ext cx="3606600" cy="55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и морские ресурсы
</a:t>
            </a:r>
            <a:pPr algn="l" indent="0" marL="0">
              <a:lnSpc>
                <a:spcPct val="115000"/>
              </a:lnSpc>
              <a:buNone/>
            </a:pPr>
            <a:r>
              <a:rPr lang="en-US" sz="2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Древесина, какао и прибрежные ресурсы дополняли хозяйство внутренних районов. Разнообразие природных богатств поддерживало специализацию поселений и делало межрегиональный обмен жизненно важным.
</a:t>
            </a:r>
            <a:endParaRPr lang="en-US" sz="804" dirty="0"/>
          </a:p>
        </p:txBody>
      </p:sp>
      <p:sp>
        <p:nvSpPr>
          <p:cNvPr id="16" name="Text 6"/>
          <p:cNvSpPr txBox="1"/>
          <p:nvPr/>
        </p:nvSpPr>
        <p:spPr>
          <a:xfrm>
            <a:off x="564100" y="4103797"/>
            <a:ext cx="3606600" cy="55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расселения
</a:t>
            </a:r>
            <a:pPr algn="l" indent="0" marL="0">
              <a:lnSpc>
                <a:spcPct val="115000"/>
              </a:lnSpc>
              <a:buNone/>
            </a:pPr>
            <a:r>
              <a:rPr lang="en-US" sz="2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условия напрямую влияли на размещение городов и деревень. Поселения возникали там, где были вода, плодородные земли и удобные пути сообщения между горными и прибрежными районами.
</a:t>
            </a:r>
            <a:endParaRPr lang="en-US" sz="828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5000" y="2580743"/>
            <a:ext cx="8094600" cy="21264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4100" y="483625"/>
            <a:ext cx="8015700" cy="71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Вулканический рельеф и размещение поселений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564149" y="1409951"/>
            <a:ext cx="19515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Плодородие склонов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Вулканическая активность обогащала почвы минеральными веществами. Это делало склоны и долины особенно привлекательными для земледелия, несмотря на необходимость постоянно учитывать природные риски.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2585529" y="1409925"/>
            <a:ext cx="19515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опасности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Извержения, землетрясения и оползни были постоянной угрозой для жителей. Поэтому выбор места для поселения требовал точного знания ландшафта и умения приспосабливаться к нему.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4606900" y="1409938"/>
            <a:ext cx="19515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Долины и плато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Поселения чаще появлялись в долинах и на плато, где проще было строить жилища, организовывать поля и защищать население. Такие места также облегчали связь между общинами.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6628270" y="1409938"/>
            <a:ext cx="19515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 дороги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Близость к водоёмам повышала хозяйственную устойчивость городов и деревень. Реки, озёра и удобные переходы через горы помогали не только земледелию, но и торговым контактам.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0900" y="1690170"/>
            <a:ext cx="3918900" cy="20166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Природно-географические районы Мезоамерики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564108" y="1767600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районы региона отличались высотой, влажностью и доступом к ресурсам, поэтому выполняли неодинаковые хозяйственные функции.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564100" y="2800492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Наибольшая историческая значимость принадлежала центральным и майяским зонам, где природные условия поддерживали крупные центры и плотное население.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660900" y="376505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1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историко-географическая схема по территории континентальной Мезоамерики
</a:t>
            </a:r>
            <a:endParaRPr lang="en-US" sz="71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4100" y="483625"/>
            <a:ext cx="8015700" cy="65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Ольмеки — ранняя цивилизация региона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796868" y="1343400"/>
            <a:ext cx="3983100" cy="64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центры
</a:t>
            </a:r>
            <a:pPr algn="l" indent="0" marL="0">
              <a:lnSpc>
                <a:spcPct val="115000"/>
              </a:lnSpc>
              <a:buNone/>
            </a:pPr>
            <a:r>
              <a:rPr lang="en-US" sz="2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Ольмекская культура сформировалась на побережье Мексиканского залива и стала одной из ранних сложных цивилизаций региона. Её центры связывают с развитием поселений, ритуалов и власти.
</a:t>
            </a:r>
            <a:endParaRPr lang="en-US" sz="976" dirty="0"/>
          </a:p>
        </p:txBody>
      </p:sp>
      <p:sp>
        <p:nvSpPr>
          <p:cNvPr id="12" name="Text 3"/>
          <p:cNvSpPr txBox="1"/>
          <p:nvPr/>
        </p:nvSpPr>
        <p:spPr>
          <a:xfrm>
            <a:off x="796868" y="2114374"/>
            <a:ext cx="3983100" cy="64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Монументальное искусство
</a:t>
            </a:r>
            <a:pPr algn="l" indent="0" marL="0">
              <a:lnSpc>
                <a:spcPct val="115000"/>
              </a:lnSpc>
              <a:buNone/>
            </a:pPr>
            <a:r>
              <a:rPr lang="en-US" sz="2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Сан-Лоренсо и Ла-Вента известны базальтовыми головами и другими крупными каменными памятниками. Эти произведения показывают высокий уровень организации труда и значение правителей в общественной жизни.
</a:t>
            </a:r>
            <a:endParaRPr lang="en-US" sz="879" dirty="0"/>
          </a:p>
        </p:txBody>
      </p:sp>
      <p:sp>
        <p:nvSpPr>
          <p:cNvPr id="13" name="Text 4"/>
          <p:cNvSpPr txBox="1"/>
          <p:nvPr/>
        </p:nvSpPr>
        <p:spPr>
          <a:xfrm>
            <a:off x="796868" y="2885339"/>
            <a:ext cx="3983100" cy="64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Религия и символы
</a:t>
            </a:r>
            <a:pPr algn="l" indent="0" marL="0">
              <a:lnSpc>
                <a:spcPct val="115000"/>
              </a:lnSpc>
              <a:buNone/>
            </a:pPr>
            <a:r>
              <a:rPr lang="en-US" sz="2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Ольмеки создали выразительную религиозную символику, которая повлияла на позднейшие культуры. Их изображения и культовые мотивы распространились далеко за пределы собственных центров.
</a:t>
            </a:r>
            <a:endParaRPr lang="en-US" sz="975" dirty="0"/>
          </a:p>
        </p:txBody>
      </p:sp>
      <p:sp>
        <p:nvSpPr>
          <p:cNvPr id="14" name="Text 5"/>
          <p:cNvSpPr txBox="1"/>
          <p:nvPr/>
        </p:nvSpPr>
        <p:spPr>
          <a:xfrm>
            <a:off x="796868" y="3656293"/>
            <a:ext cx="3983100" cy="64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для Мезоамерики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у ольмеков сложились некоторые важные традиции, позже развитые майя и другими народами. Их влияние заметно в искусстве, ритуальной практике и представлениях о власти.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4100" y="483625"/>
            <a:ext cx="47823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Цивилизация майя: города, письмо и знания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564100" y="1483132"/>
            <a:ext cx="3606600" cy="69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Долгая история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Майя развивались на протяжении многих столетий — от доклассического периода до XVI века. Их мир включал юг Мексики и значительную часть Центральной Америки.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564100" y="2302341"/>
            <a:ext cx="3606600" cy="69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и архитектура
</a:t>
            </a:r>
            <a:pPr algn="l" indent="0" marL="0">
              <a:lnSpc>
                <a:spcPct val="115000"/>
              </a:lnSpc>
              <a:buNone/>
            </a:pPr>
            <a:r>
              <a:rPr lang="en-US" sz="3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Тикаль, Паленке, Копан и Калакмуль стали крупными политическими и религиозными центрами. В них строили пирамиды, дворцы, площади и астрономические сооружения, связанные с властью и обрядами.
</a:t>
            </a:r>
            <a:endParaRPr lang="en-US" sz="878" dirty="0"/>
          </a:p>
        </p:txBody>
      </p:sp>
      <p:sp>
        <p:nvSpPr>
          <p:cNvPr id="13" name="Text 4"/>
          <p:cNvSpPr txBox="1"/>
          <p:nvPr/>
        </p:nvSpPr>
        <p:spPr>
          <a:xfrm>
            <a:off x="564100" y="3121546"/>
            <a:ext cx="3606600" cy="69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Письменность и счёт
</a:t>
            </a:r>
            <a:pPr algn="l" indent="0" marL="0">
              <a:lnSpc>
                <a:spcPct val="115000"/>
              </a:lnSpc>
              <a:buNone/>
            </a:pPr>
            <a:r>
              <a:rPr lang="en-US" sz="3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Майя использовали иероглифическое письмо и двадцатеричную систему счёта. Это позволяло фиксировать события, правления и ритуальные даты с высокой точностью.
</a:t>
            </a:r>
            <a:endParaRPr lang="en-US" sz="978" dirty="0"/>
          </a:p>
        </p:txBody>
      </p:sp>
      <p:sp>
        <p:nvSpPr>
          <p:cNvPr id="14" name="Text 5"/>
          <p:cNvSpPr txBox="1"/>
          <p:nvPr/>
        </p:nvSpPr>
        <p:spPr>
          <a:xfrm>
            <a:off x="564100" y="3940772"/>
            <a:ext cx="3606600" cy="69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Календари и астрономия
</a:t>
            </a:r>
            <a:pPr algn="l" indent="0" marL="0">
              <a:lnSpc>
                <a:spcPct val="115000"/>
              </a:lnSpc>
              <a:buNone/>
            </a:pPr>
            <a:r>
              <a:rPr lang="en-US" sz="3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за Солнцем, Луной и планетами помогли майя создать сложные календари. Знания о небесных циклах были важны для земледелия, религии и политического порядка.
</a:t>
            </a:r>
            <a:endParaRPr lang="en-US" sz="979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8955" y="2612172"/>
            <a:ext cx="2623298" cy="208275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119" y="2612172"/>
            <a:ext cx="2623298" cy="208275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53780" y="2612172"/>
            <a:ext cx="2623298" cy="208275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4100" y="483625"/>
            <a:ext cx="80157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Чичен-Ица: город, где архитектура говорит о власти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292054" y="1203550"/>
            <a:ext cx="2557094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Площадка для игры в мяч как пространство обряда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Чичен-Ице игра в мяч была не развлечением, а важным общественным ритуалом. Специальная площадка объединяла церемонии, политические демонстрации и символическое соперничество, превращая игру в часть религиозной жизни города.
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586200" y="1203550"/>
            <a:ext cx="2557094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Пирамида Кукулькана и солнечный порядок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пирамида Чичен-Ицы показывает, насколько тесно у майя были связаны архитектура и астрономические знания. Её формы и ориентация подчёркивали сакральный характер власти и ритуального календаря. Городская архитектура работала как наглядный язык культуры.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5986880" y="1203550"/>
            <a:ext cx="2557094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Каменные рельефы и публичная память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Каменные изображения в Чичен-Ице фиксировали мифы, статусы и идею исторической преемственности. Они помогали жителям и гостям города воспринимать власть как часть установленного космического и общественного порядка.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150" y="1491190"/>
            <a:ext cx="8015700" cy="181532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важнейших цивилизаций континентальной Мезоамерики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564150" y="3818475"/>
            <a:ext cx="3918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разные цивилизации региона по-своему решали задачи власти, религии и организации пространства.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4660942" y="3818475"/>
            <a:ext cx="3918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 различия во времени и политической организации, все три цивилизации опирались на сложные центры власти, развитую символику и межрегиональные связи.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64100" y="342920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по истории Мезоамерики
</a:t>
            </a:r>
            <a:endParaRPr lang="en-US" sz="757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4100" y="483625"/>
            <a:ext cx="80157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Ацтекская империя и политическая интеграция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564100" y="1803975"/>
            <a:ext cx="2103600" cy="12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XIV век: становление в долине Мехико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Ацтеки укрепились в Центральной Мексике и начали создавать политический союз с соседними городами. Это стало основой будущего расширения их влияния.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2775619" y="1803975"/>
            <a:ext cx="2103600" cy="12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Основание Теночтитлана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Столица выросла на островах озера Тескоко и была соединена с сушей дамбами и каналами. Такое расположение усиливало оборону и контроль над городской жизнью.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4987147" y="1803975"/>
            <a:ext cx="2103600" cy="12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XIV–XVI века: расширение власти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Империя опиралась на систему дани, военные союзы и контроль торговых путей. Благодаря этому многие города и территории были включены в единую политическую систему.
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0900" y="1690170"/>
            <a:ext cx="3918900" cy="20166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Хозяйственная специализация и обмен в Мезоамерике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564108" y="1767600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товаров отражало не только питание, но и статус, ремесло и межрегиональные связи между побережьями, нагорьями и низменностями.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564100" y="2800492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Маис обеспечивал основу питания, а престижные и ремесленные товары поддерживали обмен между природными районами и городами.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660900" y="376505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78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Синтез по материалам слайда; качественная оценка роли товаров в хозяйстве Мезоамерики.
</a:t>
            </a:r>
            <a:endParaRPr lang="en-US" sz="67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538" y="1368075"/>
            <a:ext cx="8010924" cy="32919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80157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сельскохозяйственного продукта в хозяйстве региона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972175"/>
            <a:ext cx="80157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Синтез по материалам слайда: цикл движения урожая от поля к потребителю и системе дани.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9652" y="1360724"/>
            <a:ext cx="261000" cy="261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9652" y="2193607"/>
            <a:ext cx="261000" cy="261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9652" y="3026467"/>
            <a:ext cx="261000" cy="261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49665" y="3852142"/>
            <a:ext cx="240975" cy="275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64100" y="483625"/>
            <a:ext cx="80157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Религия и космологические представления мезоамериканцев
</a:t>
            </a:r>
            <a:endParaRPr lang="en-US" sz="2200" dirty="0"/>
          </a:p>
        </p:txBody>
      </p:sp>
      <p:sp>
        <p:nvSpPr>
          <p:cNvPr id="13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14" name="Text 2"/>
          <p:cNvSpPr txBox="1"/>
          <p:nvPr/>
        </p:nvSpPr>
        <p:spPr>
          <a:xfrm>
            <a:off x="1110909" y="1285179"/>
            <a:ext cx="3101100" cy="76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Солнечный порядок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воспринималось как источник жизни и регулярности мира. Его движение связывали с циклом времени, сменой ритуалов и поддержанием космического равновесия через общественные обряды.
</a:t>
            </a:r>
            <a:endParaRPr lang="en-US" sz="738" dirty="0"/>
          </a:p>
        </p:txBody>
      </p:sp>
      <p:sp>
        <p:nvSpPr>
          <p:cNvPr id="15" name="Text 3"/>
          <p:cNvSpPr txBox="1"/>
          <p:nvPr/>
        </p:nvSpPr>
        <p:spPr>
          <a:xfrm>
            <a:off x="1110909" y="2118051"/>
            <a:ext cx="3100800" cy="76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Дождь и урожай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Дождь считался ключом к плодородию, поэтому молитвы и церемонии были направлены на получение влаги. Это особенно важно для обществ, зависевших от маиса и сезонного земледелия.
</a:t>
            </a:r>
            <a:endParaRPr lang="en-US" sz="738" dirty="0"/>
          </a:p>
        </p:txBody>
      </p:sp>
      <p:sp>
        <p:nvSpPr>
          <p:cNvPr id="16" name="Text 4"/>
          <p:cNvSpPr txBox="1"/>
          <p:nvPr/>
        </p:nvSpPr>
        <p:spPr>
          <a:xfrm>
            <a:off x="1110909" y="2950922"/>
            <a:ext cx="3100800" cy="76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Храмы-пирамиды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Храмовые пирамиды служили не только святилищами, но и архитектурными образами мироздания. Их ступенчатая форма подчеркивала связь между небом, землёй и подземным миром.
</a:t>
            </a:r>
            <a:endParaRPr lang="en-US" sz="738" dirty="0"/>
          </a:p>
        </p:txBody>
      </p:sp>
      <p:sp>
        <p:nvSpPr>
          <p:cNvPr id="17" name="Text 5"/>
          <p:cNvSpPr txBox="1"/>
          <p:nvPr/>
        </p:nvSpPr>
        <p:spPr>
          <a:xfrm>
            <a:off x="1110909" y="3783797"/>
            <a:ext cx="3100800" cy="76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Священное время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Календарные циклы определяли даты праздников, жертвоприношений и политически важных церемоний. Для жрецов управление временем было способом упорядочить религиозную жизнь и общественный календарь.
</a:t>
            </a:r>
            <a:endParaRPr lang="en-US" sz="73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5000" y="436254"/>
            <a:ext cx="4753800" cy="42709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452200" y="483625"/>
            <a:ext cx="31278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Игра в мяч как ритуал и общественный символ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5651975" y="1709625"/>
            <a:ext cx="2928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только состязание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Игра в мяч была частью общественной жизни и одновременно ритуалом. Она напоминала о мифах, в которых сталкивались силы света и тьмы, порядок и хаос.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5651975" y="2727504"/>
            <a:ext cx="2928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Политический смысл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Матчи могли использоваться для демонстрации статуса, укрепления союзов и публичного подтверждения власти. Поэтому площадка для игры часто находилась рядом с важными церемониальными сооружениями.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5651975" y="3745383"/>
            <a:ext cx="2928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Ритуал и жертвоприношение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некоторых случаях игра сопровождалась жертвенными обрядами и торжественными церемониями. Это делало её важным элементом религиозной практики и символического представления власти.
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0900" y="1690170"/>
            <a:ext cx="3918900" cy="20166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Торговые связи между природными районами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564108" y="1767600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поддерживал доступ к товарам, которых не было в каждой экосистеме, и помогал городам сохранять специализацию ремёсел и власти.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564100" y="2800492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Торговая сеть связывала разные природные зоны в единую систему, где ресурсы перераспределялись через города и крупные центры.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660900" y="376505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4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Синтез по материалам слайда; схема межрегионального обмена в континентальной Мезоамерике.
</a:t>
            </a:r>
            <a:endParaRPr lang="en-US" sz="64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64100" y="483625"/>
            <a:ext cx="8015700" cy="65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иерархия и городская жизнь
</a:t>
            </a:r>
            <a:endParaRPr lang="en-US" sz="2200" dirty="0"/>
          </a:p>
        </p:txBody>
      </p:sp>
      <p:sp>
        <p:nvSpPr>
          <p:cNvPr id="11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12" name="Text 2"/>
          <p:cNvSpPr txBox="1"/>
          <p:nvPr/>
        </p:nvSpPr>
        <p:spPr>
          <a:xfrm>
            <a:off x="564199" y="1833092"/>
            <a:ext cx="1542900" cy="13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Правящая верхушка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Правители и знать контролировали ритуалы, сбор дани и распределение ресурсов. Их власть опиралась на военную силу, религиозный авторитет и управление городскими центрами.
</a:t>
            </a:r>
            <a:endParaRPr lang="en-US" sz="800" dirty="0"/>
          </a:p>
        </p:txBody>
      </p:sp>
      <p:sp>
        <p:nvSpPr>
          <p:cNvPr id="13" name="Text 3"/>
          <p:cNvSpPr txBox="1"/>
          <p:nvPr/>
        </p:nvSpPr>
        <p:spPr>
          <a:xfrm>
            <a:off x="2182380" y="1833075"/>
            <a:ext cx="1542900" cy="13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Жречество и ритуалы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Жрецы определяли календарные праздники, обряды и жертвоприношения. Они поддерживали связь между политической властью и космологическими представлениями, делая религию частью управления обществом.
</a:t>
            </a:r>
            <a:endParaRPr lang="en-US" sz="800" dirty="0"/>
          </a:p>
        </p:txBody>
      </p:sp>
      <p:sp>
        <p:nvSpPr>
          <p:cNvPr id="14" name="Text 4"/>
          <p:cNvSpPr txBox="1"/>
          <p:nvPr/>
        </p:nvSpPr>
        <p:spPr>
          <a:xfrm>
            <a:off x="3800568" y="1833075"/>
            <a:ext cx="1542900" cy="13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инфраструктура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включали площади, храмы, дворцы, рынки, жилые кварталы и мастерские. Такое устройство обеспечивало проведение церемоний, обмена и повседневной хозяйственной деятельности.
</a:t>
            </a:r>
            <a:endParaRPr lang="en-US" sz="800" dirty="0"/>
          </a:p>
        </p:txBody>
      </p:sp>
      <p:sp>
        <p:nvSpPr>
          <p:cNvPr id="15" name="Text 5"/>
          <p:cNvSpPr txBox="1"/>
          <p:nvPr/>
        </p:nvSpPr>
        <p:spPr>
          <a:xfrm>
            <a:off x="5418754" y="1833075"/>
            <a:ext cx="1542900" cy="13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Ремесло и торговля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Ремесленники и торговцы обеспечивали города предметами повседневного и престижного потребления. Их деятельность связывала сельские общины с центрами власти и межрегиональным обменом.
</a:t>
            </a:r>
            <a:endParaRPr lang="en-US" sz="800" dirty="0"/>
          </a:p>
        </p:txBody>
      </p:sp>
      <p:sp>
        <p:nvSpPr>
          <p:cNvPr id="16" name="Text 6"/>
          <p:cNvSpPr txBox="1"/>
          <p:nvPr/>
        </p:nvSpPr>
        <p:spPr>
          <a:xfrm>
            <a:off x="7036947" y="1833075"/>
            <a:ext cx="1542900" cy="13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Сельская основа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населения жило в сельских общинах и занималось земледелием. Именно они поставляли продовольствие, рабочую силу и часть дани для городов и храмовых комплексов.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150" y="2247617"/>
            <a:ext cx="3918900" cy="88751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города и их географические особенности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4660908" y="1760438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города показывают, как природные условия влияли на планировку, функцию и политическое значение крупнейших центров региона.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4660900" y="2793329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располагались в разных природных условиях, но везде сочетали религиозную, политическую и хозяйственную функции.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4150" y="3814425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историко-географическим сведениям о крупнейших городах Мезоамерики.
</a:t>
            </a:r>
            <a:endParaRPr lang="en-US" sz="72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Испанское завоевание и изменения в регионе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3196561" y="2423675"/>
            <a:ext cx="34152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завоевания
</a:t>
            </a:r>
            <a:pPr algn="l" indent="0" marL="0">
              <a:lnSpc>
                <a:spcPct val="115000"/>
              </a:lnSpc>
              <a:buNone/>
            </a:pPr>
            <a:r>
              <a:rPr lang="en-US" sz="6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Эпидемии и перестройка хозяйства резко сократили население и изменили жизнь городов. Многие местные центры утратили прежнее значение, а управление стало колониальным.
</a:t>
            </a:r>
            <a:endParaRPr lang="en-US" sz="998" dirty="0"/>
          </a:p>
        </p:txBody>
      </p:sp>
      <p:sp>
        <p:nvSpPr>
          <p:cNvPr id="10" name="Text 3"/>
          <p:cNvSpPr txBox="1"/>
          <p:nvPr/>
        </p:nvSpPr>
        <p:spPr>
          <a:xfrm>
            <a:off x="4479400" y="1276550"/>
            <a:ext cx="34152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XVI века
</a:t>
            </a:r>
            <a:pPr algn="l" indent="0" marL="0">
              <a:lnSpc>
                <a:spcPct val="115000"/>
              </a:lnSpc>
              <a:buNone/>
            </a:pPr>
            <a:r>
              <a:rPr lang="en-US" sz="6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Испанское вторжение привело к военному подчинению многих центров и разрушению прежних политических союзов. Регион оказался включён в колониальную систему власти.
</a:t>
            </a:r>
            <a:endParaRPr lang="en-US" sz="998" dirty="0"/>
          </a:p>
        </p:txBody>
      </p:sp>
      <p:sp>
        <p:nvSpPr>
          <p:cNvPr id="11" name="Text 4"/>
          <p:cNvSpPr txBox="1"/>
          <p:nvPr/>
        </p:nvSpPr>
        <p:spPr>
          <a:xfrm>
            <a:off x="1918511" y="3535950"/>
            <a:ext cx="34152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Долгосрочные последствия
</a:t>
            </a:r>
            <a:pPr algn="l" indent="0" marL="0">
              <a:lnSpc>
                <a:spcPct val="115000"/>
              </a:lnSpc>
              <a:buNone/>
            </a:pPr>
            <a:r>
              <a:rPr lang="en-US" sz="6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традиций сохранилась в языках, ремёслах, обрядах и символике. Археологические памятники позже стали основой исторической памяти и культурного наследия региона.
</a:t>
            </a:r>
            <a:endParaRPr lang="en-US" sz="99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538" y="1368075"/>
            <a:ext cx="8010924" cy="32919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80157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Мезоамерики в современном мире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972175"/>
            <a:ext cx="80157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Синтез по материалам слайда: пути сохранения и переосмысления наследия региона.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4100" y="483613"/>
            <a:ext cx="55047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Мезоамерика важна для мировой истории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564100" y="3538900"/>
            <a:ext cx="32463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Континентальная Мезоамерика показывает, как природа, обмен и власть формируют сложные цивилизации. Здесь возникли города-государства, письмо, календари и архитектура, повлиявшие на историю всего американского континента.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2026-06-03T02:11:33Z</dcterms:created>
  <dcterms:modified xsi:type="dcterms:W3CDTF">2026-06-03T02:11:33Z</dcterms:modified>
</cp:coreProperties>
</file>