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jpeg"/><Relationship Id="rId5" Type="http://schemas.openxmlformats.org/officeDocument/2006/relationships/image" Target="../media/image-4-5.png"/><Relationship Id="rId6" Type="http://schemas.openxmlformats.org/officeDocument/2006/relationships/image" Target="../media/image-4-6.jpe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slideLayout" Target="../slideLayouts/slideLayout1.xml"/><Relationship Id="rId1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jpeg"/><Relationship Id="rId5" Type="http://schemas.openxmlformats.org/officeDocument/2006/relationships/image" Target="../media/image-12-5.png"/><Relationship Id="rId6" Type="http://schemas.openxmlformats.org/officeDocument/2006/relationships/image" Target="../media/image-12-6.jpe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png"/><Relationship Id="rId4" Type="http://schemas.openxmlformats.org/officeDocument/2006/relationships/image" Target="../media/image-14-4.jpeg"/><Relationship Id="rId5" Type="http://schemas.openxmlformats.org/officeDocument/2006/relationships/image" Target="../media/image-14-5.png"/><Relationship Id="rId6" Type="http://schemas.openxmlformats.org/officeDocument/2006/relationships/image" Target="../media/image-14-6.jpe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slideLayout" Target="../slideLayouts/slideLayout1.xml"/><Relationship Id="rId1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slideLayout" Target="../slideLayouts/slideLayout1.xml"/><Relationship Id="rId1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83855" y="440175"/>
            <a:ext cx="4256439" cy="4260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49050" y="440175"/>
            <a:ext cx="4558500" cy="537600"/>
          </a:xfrm>
          <a:prstGeom prst="rect">
            <a:avLst/>
          </a:prstGeom>
          <a:noFill/>
          <a:ln/>
        </p:spPr>
        <p:txBody>
          <a:bodyPr wrap="square" lIns="0" tIns="0" rIns="0" bIns="0" rtlCol="0" anchor="ctr"/>
          <a:lstStyle/>
          <a:p>
            <a:pPr algn="l" indent="0" marL="0">
              <a:lnSpc>
                <a:spcPct val="100000"/>
              </a:lnSpc>
              <a:buNone/>
            </a:pPr>
            <a:r>
              <a:rPr lang="en-US" sz="1400" dirty="0">
                <a:solidFill>
                  <a:srgbClr val="413C58"/>
                </a:solidFill>
                <a:latin typeface="Arial" pitchFamily="34" charset="0"/>
                <a:ea typeface="Arial" pitchFamily="34" charset="-122"/>
                <a:cs typeface="Arial" pitchFamily="34" charset="-120"/>
              </a:rPr>
              <a:t>
</a:t>
            </a:r>
            <a:endParaRPr lang="en-US" sz="1400" dirty="0"/>
          </a:p>
        </p:txBody>
      </p:sp>
      <p:sp>
        <p:nvSpPr>
          <p:cNvPr id="5" name="Text 1"/>
          <p:cNvSpPr txBox="1"/>
          <p:nvPr/>
        </p:nvSpPr>
        <p:spPr>
          <a:xfrm>
            <a:off x="449050" y="1101675"/>
            <a:ext cx="3905100" cy="3599100"/>
          </a:xfrm>
          <a:prstGeom prst="rect">
            <a:avLst/>
          </a:prstGeom>
          <a:noFill/>
          <a:ln/>
        </p:spPr>
        <p:txBody>
          <a:bodyPr wrap="square" lIns="0" tIns="0" rIns="0" bIns="0" rtlCol="0" anchor="ctr"/>
          <a:lstStyle/>
          <a:p>
            <a:pPr algn="l" indent="0" marL="0">
              <a:lnSpc>
                <a:spcPct val="100000"/>
              </a:lnSpc>
              <a:buNone/>
            </a:pPr>
            <a:r>
              <a:rPr lang="en-US" sz="4045" b="1" dirty="0">
                <a:solidFill>
                  <a:srgbClr val="413C58"/>
                </a:solidFill>
                <a:latin typeface="Arial" pitchFamily="34" charset="0"/>
                <a:ea typeface="Arial" pitchFamily="34" charset="-122"/>
                <a:cs typeface="Arial" pitchFamily="34" charset="-120"/>
              </a:rPr>
              <a:t>Эволюция взглядов на происхождение жизни: основные темы урока
</a:t>
            </a:r>
            <a:pPr algn="l" indent="0" marL="0">
              <a:lnSpc>
                <a:spcPct val="100000"/>
              </a:lnSpc>
              <a:buNone/>
            </a:pPr>
            <a:r>
              <a:rPr lang="en-US" sz="1348"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348" dirty="0">
                <a:solidFill>
                  <a:srgbClr val="413C58"/>
                </a:solidFill>
                <a:latin typeface="Arial" pitchFamily="34" charset="0"/>
                <a:ea typeface="Arial" pitchFamily="34" charset="-122"/>
                <a:cs typeface="Arial" pitchFamily="34" charset="-120"/>
              </a:rPr>
              <a:t>От мифов и философии — к экспериментам, гипотезам и современным научным моделям.
</a:t>
            </a:r>
            <a:endParaRPr lang="en-US" sz="404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1350" y="740863"/>
            <a:ext cx="4150800" cy="36603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737875" y="739975"/>
            <a:ext cx="4053000" cy="450600"/>
          </a:xfrm>
          <a:prstGeom prst="rect">
            <a:avLst/>
          </a:prstGeom>
          <a:noFill/>
          <a:ln/>
        </p:spPr>
        <p:txBody>
          <a:bodyPr wrap="square" lIns="0" tIns="0" rIns="0" bIns="0" rtlCol="0" anchor="ctr"/>
          <a:lstStyle/>
          <a:p>
            <a:pPr algn="l" indent="0" marL="0">
              <a:lnSpc>
                <a:spcPct val="100000"/>
              </a:lnSpc>
              <a:buNone/>
            </a:pPr>
            <a:r>
              <a:rPr lang="en-US" sz="1772" b="1" dirty="0">
                <a:solidFill>
                  <a:srgbClr val="413C58"/>
                </a:solidFill>
                <a:latin typeface="Arial" pitchFamily="34" charset="0"/>
                <a:ea typeface="Arial" pitchFamily="34" charset="-122"/>
                <a:cs typeface="Arial" pitchFamily="34" charset="-120"/>
              </a:rPr>
              <a:t>Как человечество задавало вопрос о жизни
</a:t>
            </a:r>
            <a:endParaRPr lang="en-US" sz="1772" dirty="0"/>
          </a:p>
        </p:txBody>
      </p:sp>
      <p:sp>
        <p:nvSpPr>
          <p:cNvPr id="5" name="Text 1"/>
          <p:cNvSpPr txBox="1"/>
          <p:nvPr/>
        </p:nvSpPr>
        <p:spPr>
          <a:xfrm>
            <a:off x="4737875" y="1377275"/>
            <a:ext cx="4053000" cy="3024900"/>
          </a:xfrm>
          <a:prstGeom prst="rect">
            <a:avLst/>
          </a:prstGeom>
          <a:noFill/>
          <a:ln/>
        </p:spPr>
        <p:txBody>
          <a:bodyPr wrap="square" lIns="0" tIns="0" rIns="0" bIns="0" rtlCol="0" anchor="t"/>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Сначала происхождение жизни объясняли мифы и религия, затем его начали обсуждать философы античной Греции. Развитие наблюдений, химии и биологии постепенно заменило символические объяснения научными гипотезами.
</a:t>
            </a:r>
            <a:endParaRPr lang="en-US" sz="1600" dirty="0"/>
          </a:p>
        </p:txBody>
      </p:sp>
      <p:sp>
        <p:nvSpPr>
          <p:cNvPr id="6" name="Text 2"/>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2</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4725" y="1157849"/>
            <a:ext cx="3345600" cy="32508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2924" b="1" dirty="0">
                <a:solidFill>
                  <a:srgbClr val="FDFFF4"/>
                </a:solidFill>
                <a:latin typeface="Arial" pitchFamily="34" charset="0"/>
                <a:ea typeface="Arial" pitchFamily="34" charset="-122"/>
                <a:cs typeface="Arial" pitchFamily="34" charset="-120"/>
              </a:rPr>
              <a:t>Древние представления о самозарождении
</a:t>
            </a:r>
            <a:endParaRPr lang="en-US" sz="2924" dirty="0"/>
          </a:p>
        </p:txBody>
      </p:sp>
      <p:sp>
        <p:nvSpPr>
          <p:cNvPr id="5" name="Text 1"/>
          <p:cNvSpPr txBox="1"/>
          <p:nvPr/>
        </p:nvSpPr>
        <p:spPr>
          <a:xfrm>
            <a:off x="4044925" y="1210961"/>
            <a:ext cx="2033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Античные истоки
</a:t>
            </a:r>
            <a:endParaRPr lang="en-US" sz="1600" dirty="0"/>
          </a:p>
        </p:txBody>
      </p:sp>
      <p:sp>
        <p:nvSpPr>
          <p:cNvPr id="6" name="Text 2"/>
          <p:cNvSpPr txBox="1"/>
          <p:nvPr/>
        </p:nvSpPr>
        <p:spPr>
          <a:xfrm>
            <a:off x="4044925" y="1969075"/>
            <a:ext cx="2033100" cy="2233800"/>
          </a:xfrm>
          <a:prstGeom prst="rect">
            <a:avLst/>
          </a:prstGeom>
          <a:noFill/>
          <a:ln/>
        </p:spPr>
        <p:txBody>
          <a:bodyPr wrap="square" lIns="0" tIns="0" rIns="0" bIns="0" rtlCol="0" anchor="t"/>
          <a:lstStyle/>
          <a:p>
            <a:pPr algn="ctr" indent="0" marL="0">
              <a:lnSpc>
                <a:spcPct val="100000"/>
              </a:lnSpc>
              <a:buNone/>
            </a:pPr>
            <a:r>
              <a:rPr lang="en-US" sz="1466" dirty="0">
                <a:solidFill>
                  <a:srgbClr val="413C58"/>
                </a:solidFill>
                <a:latin typeface="Arial" pitchFamily="34" charset="0"/>
                <a:ea typeface="Arial" pitchFamily="34" charset="-122"/>
                <a:cs typeface="Arial" pitchFamily="34" charset="-120"/>
              </a:rPr>
              <a:t>Аристотель считал, что живое может возникать из неживой материи при благоприятных условиях. Для древности это было естественным объяснением наблюдаемых превращений в природе.
</a:t>
            </a:r>
            <a:endParaRPr lang="en-US" sz="1466" dirty="0"/>
          </a:p>
        </p:txBody>
      </p:sp>
      <p:sp>
        <p:nvSpPr>
          <p:cNvPr id="7" name="Text 3"/>
          <p:cNvSpPr txBox="1"/>
          <p:nvPr/>
        </p:nvSpPr>
        <p:spPr>
          <a:xfrm>
            <a:off x="6573750" y="1969075"/>
            <a:ext cx="2033100" cy="2233800"/>
          </a:xfrm>
          <a:prstGeom prst="rect">
            <a:avLst/>
          </a:prstGeom>
          <a:noFill/>
          <a:ln/>
        </p:spPr>
        <p:txBody>
          <a:bodyPr wrap="square" lIns="0" tIns="0" rIns="0" bIns="0" rtlCol="0" anchor="t"/>
          <a:lstStyle/>
          <a:p>
            <a:pPr algn="ctr" indent="0" marL="0">
              <a:lnSpc>
                <a:spcPct val="100000"/>
              </a:lnSpc>
              <a:buNone/>
            </a:pPr>
            <a:r>
              <a:rPr lang="en-US" sz="1430" dirty="0">
                <a:solidFill>
                  <a:srgbClr val="413C58"/>
                </a:solidFill>
                <a:latin typeface="Arial" pitchFamily="34" charset="0"/>
                <a:ea typeface="Arial" pitchFamily="34" charset="-122"/>
                <a:cs typeface="Arial" pitchFamily="34" charset="-120"/>
              </a:rPr>
              <a:t>Позже идею поддерживали бытовые наблюдения: в падали якобы появлялись черви, а в сене — мыши. До раннего Нового времени такие примеры считались убедительными, потому что механизм размножения ещё был неизвестен.
</a:t>
            </a:r>
            <a:endParaRPr lang="en-US" sz="1430" dirty="0"/>
          </a:p>
        </p:txBody>
      </p:sp>
      <p:sp>
        <p:nvSpPr>
          <p:cNvPr id="8" name="Text 4"/>
          <p:cNvSpPr txBox="1"/>
          <p:nvPr/>
        </p:nvSpPr>
        <p:spPr>
          <a:xfrm>
            <a:off x="6573750" y="1210961"/>
            <a:ext cx="2033100" cy="420000"/>
          </a:xfrm>
          <a:prstGeom prst="rect">
            <a:avLst/>
          </a:prstGeom>
          <a:noFill/>
          <a:ln/>
        </p:spPr>
        <p:txBody>
          <a:bodyPr wrap="square" lIns="0" tIns="0" rIns="0" bIns="0" rtlCol="0" anchor="ctr"/>
          <a:lstStyle/>
          <a:p>
            <a:pPr algn="ctr" indent="0" marL="0">
              <a:lnSpc>
                <a:spcPct val="100000"/>
              </a:lnSpc>
              <a:buNone/>
            </a:pPr>
            <a:r>
              <a:rPr lang="en-US" sz="1436" b="1" dirty="0">
                <a:solidFill>
                  <a:srgbClr val="413C58"/>
                </a:solidFill>
                <a:latin typeface="Arial" pitchFamily="34" charset="0"/>
                <a:ea typeface="Arial" pitchFamily="34" charset="-122"/>
                <a:cs typeface="Arial" pitchFamily="34" charset="-120"/>
              </a:rPr>
              <a:t>Почему идея казалась убедительной
</a:t>
            </a:r>
            <a:endParaRPr lang="en-US" sz="1436" dirty="0"/>
          </a:p>
        </p:txBody>
      </p:sp>
      <p:sp>
        <p:nvSpPr>
          <p:cNvPr id="9" name="Text 5"/>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3</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14000" y="1125896"/>
            <a:ext cx="2769600" cy="153355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187197" y="1125896"/>
            <a:ext cx="2769600" cy="1533558"/>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071553" y="1125896"/>
            <a:ext cx="2769600" cy="1533558"/>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35250" y="3600228"/>
            <a:ext cx="2327100" cy="764400"/>
          </a:xfrm>
          <a:prstGeom prst="rect">
            <a:avLst/>
          </a:prstGeom>
          <a:noFill/>
          <a:ln/>
        </p:spPr>
        <p:txBody>
          <a:bodyPr wrap="square" lIns="0" tIns="0" rIns="0" bIns="0" rtlCol="0" anchor="t"/>
          <a:lstStyle/>
          <a:p>
            <a:pPr algn="ctr" indent="0" marL="0">
              <a:lnSpc>
                <a:spcPct val="100000"/>
              </a:lnSpc>
              <a:buNone/>
            </a:pPr>
            <a:r>
              <a:rPr lang="en-US" sz="859" dirty="0">
                <a:solidFill>
                  <a:srgbClr val="413C58"/>
                </a:solidFill>
                <a:latin typeface="Arial" pitchFamily="34" charset="0"/>
                <a:ea typeface="Arial" pitchFamily="34" charset="-122"/>
                <a:cs typeface="Arial" pitchFamily="34" charset="-120"/>
              </a:rPr>
              <a:t>Франческо Реди показал, что личинки появляются не «сами по себе», а из яиц мух. В открытых банках мясо быстро заселялось, а в закрытых оставалось чистым. Опыт наглядно связал появление организмов с доступом взрослых насекомых и стал первым серьёзным ударом по старой идее.
</a:t>
            </a:r>
            <a:endParaRPr lang="en-US" sz="859" dirty="0"/>
          </a:p>
        </p:txBody>
      </p:sp>
      <p:sp>
        <p:nvSpPr>
          <p:cNvPr id="10" name="Text 1"/>
          <p:cNvSpPr txBox="1"/>
          <p:nvPr/>
        </p:nvSpPr>
        <p:spPr>
          <a:xfrm>
            <a:off x="5352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FDFFF4"/>
                </a:solidFill>
                <a:latin typeface="Arial" pitchFamily="34" charset="0"/>
                <a:ea typeface="Arial" pitchFamily="34" charset="-122"/>
                <a:cs typeface="Arial" pitchFamily="34" charset="-120"/>
              </a:rPr>
              <a:t>Мухи и мясо: опыт Реди
</a:t>
            </a:r>
            <a:endParaRPr lang="en-US" sz="1600" dirty="0"/>
          </a:p>
        </p:txBody>
      </p:sp>
      <p:sp>
        <p:nvSpPr>
          <p:cNvPr id="11" name="Text 2"/>
          <p:cNvSpPr txBox="1"/>
          <p:nvPr/>
        </p:nvSpPr>
        <p:spPr>
          <a:xfrm>
            <a:off x="3408450" y="3600228"/>
            <a:ext cx="2327100" cy="764400"/>
          </a:xfrm>
          <a:prstGeom prst="rect">
            <a:avLst/>
          </a:prstGeom>
          <a:noFill/>
          <a:ln/>
        </p:spPr>
        <p:txBody>
          <a:bodyPr wrap="square" lIns="0" tIns="0" rIns="0" bIns="0" rtlCol="0" anchor="t"/>
          <a:lstStyle/>
          <a:p>
            <a:pPr algn="ctr" indent="0" marL="0">
              <a:lnSpc>
                <a:spcPct val="100000"/>
              </a:lnSpc>
              <a:buNone/>
            </a:pPr>
            <a:r>
              <a:rPr lang="en-US" sz="780" dirty="0">
                <a:solidFill>
                  <a:srgbClr val="413C58"/>
                </a:solidFill>
                <a:latin typeface="Arial" pitchFamily="34" charset="0"/>
                <a:ea typeface="Arial" pitchFamily="34" charset="-122"/>
                <a:cs typeface="Arial" pitchFamily="34" charset="-120"/>
              </a:rPr>
              <a:t>Лазаро Спалланцани вскипятил бульон и плотно закупорил сосуды. Жидкость долго не портилась, пока внутрь не попадал воздух с микроорганизмами. Так он показал, что для «самопроизвольного» зарождения нужны не чудеса, а источник заражения. Его опыты усилили требование строгой стерильности в науке.
</a:t>
            </a:r>
            <a:endParaRPr lang="en-US" sz="780" dirty="0"/>
          </a:p>
        </p:txBody>
      </p:sp>
      <p:sp>
        <p:nvSpPr>
          <p:cNvPr id="12" name="Text 3"/>
          <p:cNvSpPr txBox="1"/>
          <p:nvPr/>
        </p:nvSpPr>
        <p:spPr>
          <a:xfrm>
            <a:off x="34084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FDFFF4"/>
                </a:solidFill>
                <a:latin typeface="Arial" pitchFamily="34" charset="0"/>
                <a:ea typeface="Arial" pitchFamily="34" charset="-122"/>
                <a:cs typeface="Arial" pitchFamily="34" charset="-120"/>
              </a:rPr>
              <a:t>Герметичный бульон Спалланцани
</a:t>
            </a:r>
            <a:endParaRPr lang="en-US" sz="1600" dirty="0"/>
          </a:p>
        </p:txBody>
      </p:sp>
      <p:sp>
        <p:nvSpPr>
          <p:cNvPr id="13" name="Text 4"/>
          <p:cNvSpPr txBox="1"/>
          <p:nvPr/>
        </p:nvSpPr>
        <p:spPr>
          <a:xfrm>
            <a:off x="6281650" y="3600228"/>
            <a:ext cx="2327100" cy="764400"/>
          </a:xfrm>
          <a:prstGeom prst="rect">
            <a:avLst/>
          </a:prstGeom>
          <a:noFill/>
          <a:ln/>
        </p:spPr>
        <p:txBody>
          <a:bodyPr wrap="square" lIns="0" tIns="0" rIns="0" bIns="0" rtlCol="0" anchor="t"/>
          <a:lstStyle/>
          <a:p>
            <a:pPr algn="ctr" indent="0" marL="0">
              <a:lnSpc>
                <a:spcPct val="100000"/>
              </a:lnSpc>
              <a:buNone/>
            </a:pPr>
            <a:r>
              <a:rPr lang="en-US" sz="859" dirty="0">
                <a:solidFill>
                  <a:srgbClr val="413C58"/>
                </a:solidFill>
                <a:latin typeface="Arial" pitchFamily="34" charset="0"/>
                <a:ea typeface="Arial" pitchFamily="34" charset="-122"/>
                <a:cs typeface="Arial" pitchFamily="34" charset="-120"/>
              </a:rPr>
              <a:t>Луи Пастер использовал колбы с изогнутым горлом: воздух входил свободно, но пыль и микробы задерживались в изгибе. Бульон оставался стерильным до тех пор, пока колбу не наклоняли. Этот опыт окончательно убедил учёных, что микроорганизмы приходят извне.
</a:t>
            </a:r>
            <a:endParaRPr lang="en-US" sz="859" dirty="0"/>
          </a:p>
        </p:txBody>
      </p:sp>
      <p:sp>
        <p:nvSpPr>
          <p:cNvPr id="14" name="Text 5"/>
          <p:cNvSpPr txBox="1"/>
          <p:nvPr/>
        </p:nvSpPr>
        <p:spPr>
          <a:xfrm>
            <a:off x="62816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FDFFF4"/>
                </a:solidFill>
                <a:latin typeface="Arial" pitchFamily="34" charset="0"/>
                <a:ea typeface="Arial" pitchFamily="34" charset="-122"/>
                <a:cs typeface="Arial" pitchFamily="34" charset="-120"/>
              </a:rPr>
              <a:t>Лебединая шея Пастера
</a:t>
            </a:r>
            <a:endParaRPr lang="en-US" sz="1600" dirty="0"/>
          </a:p>
        </p:txBody>
      </p:sp>
      <p:sp>
        <p:nvSpPr>
          <p:cNvPr id="15" name="Text 6"/>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4</a:t>
            </a:r>
            <a:endParaRPr lang="en-US" sz="2400" dirty="0"/>
          </a:p>
        </p:txBody>
      </p:sp>
      <p:sp>
        <p:nvSpPr>
          <p:cNvPr id="16" name="Text 7"/>
          <p:cNvSpPr txBox="1"/>
          <p:nvPr/>
        </p:nvSpPr>
        <p:spPr>
          <a:xfrm>
            <a:off x="537150" y="351850"/>
            <a:ext cx="8083500" cy="450600"/>
          </a:xfrm>
          <a:prstGeom prst="rect">
            <a:avLst/>
          </a:prstGeom>
          <a:noFill/>
          <a:ln/>
        </p:spPr>
        <p:txBody>
          <a:bodyPr wrap="square" lIns="0" tIns="0" rIns="0" bIns="0" rtlCol="0" anchor="ctr"/>
          <a:lstStyle/>
          <a:p>
            <a:pPr algn="l" indent="0" marL="0">
              <a:lnSpc>
                <a:spcPct val="100000"/>
              </a:lnSpc>
              <a:buNone/>
            </a:pPr>
            <a:r>
              <a:rPr lang="en-US" sz="2654" b="1" dirty="0">
                <a:solidFill>
                  <a:srgbClr val="FDFFF4"/>
                </a:solidFill>
                <a:latin typeface="Arial" pitchFamily="34" charset="0"/>
                <a:ea typeface="Arial" pitchFamily="34" charset="-122"/>
                <a:cs typeface="Arial" pitchFamily="34" charset="-120"/>
              </a:rPr>
              <a:t>Как эксперименты опровергли самозарождение
</a:t>
            </a:r>
            <a:endParaRPr lang="en-US" sz="265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354300" y="1285325"/>
            <a:ext cx="690300" cy="6903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226850" y="1285325"/>
            <a:ext cx="690300" cy="6903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7067150" y="1295008"/>
            <a:ext cx="754800" cy="670933"/>
          </a:xfrm>
          <a:prstGeom prst="rect">
            <a:avLst/>
          </a:prstGeom>
        </p:spPr>
      </p:pic>
      <p:sp>
        <p:nvSpPr>
          <p:cNvPr id="12" name="Text 0"/>
          <p:cNvSpPr txBox="1"/>
          <p:nvPr/>
        </p:nvSpPr>
        <p:spPr>
          <a:xfrm>
            <a:off x="537150" y="351850"/>
            <a:ext cx="8095500" cy="450600"/>
          </a:xfrm>
          <a:prstGeom prst="rect">
            <a:avLst/>
          </a:prstGeom>
          <a:noFill/>
          <a:ln/>
        </p:spPr>
        <p:txBody>
          <a:bodyPr wrap="square" lIns="0" tIns="0" rIns="0" bIns="0" rtlCol="0" anchor="ctr"/>
          <a:lstStyle/>
          <a:p>
            <a:pPr algn="ctr" indent="0" marL="0">
              <a:lnSpc>
                <a:spcPct val="100000"/>
              </a:lnSpc>
              <a:buNone/>
            </a:pPr>
            <a:r>
              <a:rPr lang="en-US" sz="2889" b="1" dirty="0">
                <a:solidFill>
                  <a:srgbClr val="413C58"/>
                </a:solidFill>
                <a:latin typeface="Arial" pitchFamily="34" charset="0"/>
                <a:ea typeface="Arial" pitchFamily="34" charset="-122"/>
                <a:cs typeface="Arial" pitchFamily="34" charset="-120"/>
              </a:rPr>
              <a:t>Почему теория биогенеза стала поворотной
</a:t>
            </a:r>
            <a:endParaRPr lang="en-US" sz="2889" dirty="0"/>
          </a:p>
        </p:txBody>
      </p:sp>
      <p:sp>
        <p:nvSpPr>
          <p:cNvPr id="13" name="Text 1"/>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5</a:t>
            </a:r>
            <a:endParaRPr lang="en-US" sz="2400" dirty="0"/>
          </a:p>
        </p:txBody>
      </p:sp>
      <p:sp>
        <p:nvSpPr>
          <p:cNvPr id="14" name="Text 2"/>
          <p:cNvSpPr txBox="1"/>
          <p:nvPr/>
        </p:nvSpPr>
        <p:spPr>
          <a:xfrm>
            <a:off x="572211" y="2320343"/>
            <a:ext cx="2254500" cy="1822500"/>
          </a:xfrm>
          <a:prstGeom prst="rect">
            <a:avLst/>
          </a:prstGeom>
          <a:noFill/>
          <a:ln/>
        </p:spPr>
        <p:txBody>
          <a:bodyPr wrap="square" lIns="0" tIns="0" rIns="0" bIns="0" rtlCol="0" anchor="t"/>
          <a:lstStyle/>
          <a:p>
            <a:pPr algn="ctr" indent="0" marL="0">
              <a:lnSpc>
                <a:spcPct val="100000"/>
              </a:lnSpc>
              <a:buNone/>
            </a:pPr>
            <a:r>
              <a:rPr lang="en-US" sz="1211" b="1" dirty="0">
                <a:solidFill>
                  <a:srgbClr val="FDFFF4"/>
                </a:solidFill>
                <a:latin typeface="Arial" pitchFamily="34" charset="0"/>
                <a:ea typeface="Arial" pitchFamily="34" charset="-122"/>
                <a:cs typeface="Arial" pitchFamily="34" charset="-120"/>
              </a:rPr>
              <a:t>Принцип биогенеза
</a:t>
            </a:r>
            <a:pPr algn="ctr" indent="0" marL="0">
              <a:lnSpc>
                <a:spcPct val="100000"/>
              </a:lnSpc>
              <a:buNone/>
            </a:pPr>
            <a:r>
              <a:rPr lang="en-US" sz="1211" b="1" dirty="0">
                <a:solidFill>
                  <a:srgbClr val="FDFFF4"/>
                </a:solidFill>
                <a:latin typeface="Arial" pitchFamily="34" charset="0"/>
                <a:ea typeface="Arial" pitchFamily="34" charset="-122"/>
                <a:cs typeface="Arial" pitchFamily="34" charset="-120"/>
              </a:rPr>
              <a:t>
</a:t>
            </a:r>
            <a:pPr algn="ctr" indent="0" marL="0">
              <a:lnSpc>
                <a:spcPct val="100000"/>
              </a:lnSpc>
              <a:buNone/>
            </a:pPr>
            <a:r>
              <a:rPr lang="en-US" sz="1211" dirty="0">
                <a:solidFill>
                  <a:srgbClr val="FDFFF4"/>
                </a:solidFill>
                <a:latin typeface="Arial" pitchFamily="34" charset="0"/>
                <a:ea typeface="Arial" pitchFamily="34" charset="-122"/>
                <a:cs typeface="Arial" pitchFamily="34" charset="-120"/>
              </a:rPr>
              <a:t>Пастер сформулировал важный вывод: живое возникает только из живого. Эта идея разрушила представление о повседневном «самозарождении» и сделала вопрос о происхождении жизни отдельной научной проблемой.
</a:t>
            </a:r>
            <a:endParaRPr lang="en-US" sz="1211" dirty="0"/>
          </a:p>
        </p:txBody>
      </p:sp>
      <p:sp>
        <p:nvSpPr>
          <p:cNvPr id="15" name="Text 3"/>
          <p:cNvSpPr txBox="1"/>
          <p:nvPr/>
        </p:nvSpPr>
        <p:spPr>
          <a:xfrm>
            <a:off x="3457567" y="2320343"/>
            <a:ext cx="2254500" cy="1822500"/>
          </a:xfrm>
          <a:prstGeom prst="rect">
            <a:avLst/>
          </a:prstGeom>
          <a:noFill/>
          <a:ln/>
        </p:spPr>
        <p:txBody>
          <a:bodyPr wrap="square" lIns="0" tIns="0" rIns="0" bIns="0" rtlCol="0" anchor="t"/>
          <a:lstStyle/>
          <a:p>
            <a:pPr algn="ctr" indent="0" marL="0">
              <a:lnSpc>
                <a:spcPct val="100000"/>
              </a:lnSpc>
              <a:buNone/>
            </a:pPr>
            <a:r>
              <a:rPr lang="en-US" sz="1214" b="1" dirty="0">
                <a:solidFill>
                  <a:srgbClr val="FDFFF4"/>
                </a:solidFill>
                <a:latin typeface="Arial" pitchFamily="34" charset="0"/>
                <a:ea typeface="Arial" pitchFamily="34" charset="-122"/>
                <a:cs typeface="Arial" pitchFamily="34" charset="-120"/>
              </a:rPr>
              <a:t>Стерильность и медицина
</a:t>
            </a:r>
            <a:pPr algn="ctr" indent="0" marL="0">
              <a:lnSpc>
                <a:spcPct val="100000"/>
              </a:lnSpc>
              <a:buNone/>
            </a:pPr>
            <a:r>
              <a:rPr lang="en-US" sz="1214" b="1" dirty="0">
                <a:solidFill>
                  <a:srgbClr val="FDFFF4"/>
                </a:solidFill>
                <a:latin typeface="Arial" pitchFamily="34" charset="0"/>
                <a:ea typeface="Arial" pitchFamily="34" charset="-122"/>
                <a:cs typeface="Arial" pitchFamily="34" charset="-120"/>
              </a:rPr>
              <a:t>
</a:t>
            </a:r>
            <a:pPr algn="ctr" indent="0" marL="0">
              <a:lnSpc>
                <a:spcPct val="100000"/>
              </a:lnSpc>
              <a:buNone/>
            </a:pPr>
            <a:r>
              <a:rPr lang="en-US" sz="1214" dirty="0">
                <a:solidFill>
                  <a:srgbClr val="FDFFF4"/>
                </a:solidFill>
                <a:latin typeface="Arial" pitchFamily="34" charset="0"/>
                <a:ea typeface="Arial" pitchFamily="34" charset="-122"/>
                <a:cs typeface="Arial" pitchFamily="34" charset="-120"/>
              </a:rPr>
              <a:t>Доказательство роли микробов изменило лабораторную практику и хирургию. Стерилизация инструментов, чистые культуры и контроль заражения стали обязательными условиями точных исследований и более безопасного лечения.
</a:t>
            </a:r>
            <a:endParaRPr lang="en-US" sz="1214" dirty="0"/>
          </a:p>
        </p:txBody>
      </p:sp>
      <p:sp>
        <p:nvSpPr>
          <p:cNvPr id="16" name="Text 4"/>
          <p:cNvSpPr txBox="1"/>
          <p:nvPr/>
        </p:nvSpPr>
        <p:spPr>
          <a:xfrm>
            <a:off x="6342923" y="2320343"/>
            <a:ext cx="2254500" cy="1822500"/>
          </a:xfrm>
          <a:prstGeom prst="rect">
            <a:avLst/>
          </a:prstGeom>
          <a:noFill/>
          <a:ln/>
        </p:spPr>
        <p:txBody>
          <a:bodyPr wrap="square" lIns="0" tIns="0" rIns="0" bIns="0" rtlCol="0" anchor="t"/>
          <a:lstStyle/>
          <a:p>
            <a:pPr algn="ctr" indent="0" marL="0">
              <a:lnSpc>
                <a:spcPct val="100000"/>
              </a:lnSpc>
              <a:buNone/>
            </a:pPr>
            <a:r>
              <a:rPr lang="en-US" sz="1303" b="1" dirty="0">
                <a:solidFill>
                  <a:srgbClr val="FDFFF4"/>
                </a:solidFill>
                <a:latin typeface="Arial" pitchFamily="34" charset="0"/>
                <a:ea typeface="Arial" pitchFamily="34" charset="-122"/>
                <a:cs typeface="Arial" pitchFamily="34" charset="-120"/>
              </a:rPr>
              <a:t>Новый научный вопрос
</a:t>
            </a:r>
            <a:pPr algn="ctr" indent="0" marL="0">
              <a:lnSpc>
                <a:spcPct val="100000"/>
              </a:lnSpc>
              <a:buNone/>
            </a:pPr>
            <a:r>
              <a:rPr lang="en-US" sz="1303" b="1" dirty="0">
                <a:solidFill>
                  <a:srgbClr val="FDFFF4"/>
                </a:solidFill>
                <a:latin typeface="Arial" pitchFamily="34" charset="0"/>
                <a:ea typeface="Arial" pitchFamily="34" charset="-122"/>
                <a:cs typeface="Arial" pitchFamily="34" charset="-120"/>
              </a:rPr>
              <a:t>
</a:t>
            </a:r>
            <a:pPr algn="ctr" indent="0" marL="0">
              <a:lnSpc>
                <a:spcPct val="100000"/>
              </a:lnSpc>
              <a:buNone/>
            </a:pPr>
            <a:r>
              <a:rPr lang="en-US" sz="1303" dirty="0">
                <a:solidFill>
                  <a:srgbClr val="FDFFF4"/>
                </a:solidFill>
                <a:latin typeface="Arial" pitchFamily="34" charset="0"/>
                <a:ea typeface="Arial" pitchFamily="34" charset="-122"/>
                <a:cs typeface="Arial" pitchFamily="34" charset="-120"/>
              </a:rPr>
              <a:t>Если современная Земля не порождает жизнь сама, значит, нужно искать особые древние условия её возникновения. Именно биогенез помог отделить наблюдение текущих процессов от реконструкции далёкого прошлого.
</a:t>
            </a:r>
            <a:endParaRPr lang="en-US" sz="1303"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51143" y="1072925"/>
            <a:ext cx="3468900" cy="2689500"/>
          </a:xfrm>
          <a:prstGeom prst="rect">
            <a:avLst/>
          </a:prstGeom>
          <a:noFill/>
          <a:ln/>
        </p:spPr>
        <p:txBody>
          <a:bodyPr wrap="square" lIns="0" tIns="0" rIns="0" bIns="0" rtlCol="0" anchor="ctr"/>
          <a:lstStyle/>
          <a:p>
            <a:pPr algn="ctr" indent="0" marL="0">
              <a:lnSpc>
                <a:spcPct val="100000"/>
              </a:lnSpc>
              <a:buNone/>
            </a:pPr>
            <a:r>
              <a:rPr lang="en-US" sz="3000" b="1" dirty="0">
                <a:solidFill>
                  <a:srgbClr val="413C58"/>
                </a:solidFill>
                <a:latin typeface="Arial" pitchFamily="34" charset="0"/>
                <a:ea typeface="Arial" pitchFamily="34" charset="-122"/>
                <a:cs typeface="Arial" pitchFamily="34" charset="-120"/>
              </a:rPr>
              <a:t>Абиогенное происхождение жизни по Опарину
</a:t>
            </a:r>
            <a:endParaRPr lang="en-US" sz="3000" dirty="0"/>
          </a:p>
        </p:txBody>
      </p:sp>
      <p:sp>
        <p:nvSpPr>
          <p:cNvPr id="4" name="Text 1"/>
          <p:cNvSpPr txBox="1"/>
          <p:nvPr/>
        </p:nvSpPr>
        <p:spPr>
          <a:xfrm>
            <a:off x="4823600" y="584918"/>
            <a:ext cx="3790800" cy="927900"/>
          </a:xfrm>
          <a:prstGeom prst="rect">
            <a:avLst/>
          </a:prstGeom>
          <a:noFill/>
          <a:ln/>
        </p:spPr>
        <p:txBody>
          <a:bodyPr wrap="square" lIns="0" tIns="0" rIns="0" bIns="0" rtlCol="0" anchor="ctr"/>
          <a:lstStyle/>
          <a:p>
            <a:pPr algn="l" indent="0" marL="0">
              <a:lnSpc>
                <a:spcPct val="100000"/>
              </a:lnSpc>
              <a:buNone/>
            </a:pPr>
            <a:r>
              <a:rPr lang="en-US" sz="1325" dirty="0">
                <a:solidFill>
                  <a:srgbClr val="FDFFF4"/>
                </a:solidFill>
                <a:latin typeface="Arial" pitchFamily="34" charset="0"/>
                <a:ea typeface="Arial" pitchFamily="34" charset="-122"/>
                <a:cs typeface="Arial" pitchFamily="34" charset="-120"/>
              </a:rPr>
              <a:t>Опарин предложил, что на ранней Земле простые органические вещества накапливались в первичном океане. Под действием энергии они могли переходить к более сложным соединениям без участия готовых клеток.
</a:t>
            </a:r>
            <a:endParaRPr lang="en-US" sz="1325" dirty="0"/>
          </a:p>
        </p:txBody>
      </p:sp>
      <p:sp>
        <p:nvSpPr>
          <p:cNvPr id="5" name="Text 2"/>
          <p:cNvSpPr txBox="1"/>
          <p:nvPr/>
        </p:nvSpPr>
        <p:spPr>
          <a:xfrm>
            <a:off x="4823600" y="1995740"/>
            <a:ext cx="3790800" cy="927900"/>
          </a:xfrm>
          <a:prstGeom prst="rect">
            <a:avLst/>
          </a:prstGeom>
          <a:noFill/>
          <a:ln/>
        </p:spPr>
        <p:txBody>
          <a:bodyPr wrap="square" lIns="0" tIns="0" rIns="0" bIns="0" rtlCol="0" anchor="ctr"/>
          <a:lstStyle/>
          <a:p>
            <a:pPr algn="l" indent="0" marL="0">
              <a:lnSpc>
                <a:spcPct val="100000"/>
              </a:lnSpc>
              <a:buNone/>
            </a:pPr>
            <a:r>
              <a:rPr lang="en-US" sz="1448" dirty="0">
                <a:solidFill>
                  <a:srgbClr val="FDFFF4"/>
                </a:solidFill>
                <a:latin typeface="Arial" pitchFamily="34" charset="0"/>
                <a:ea typeface="Arial" pitchFamily="34" charset="-122"/>
                <a:cs typeface="Arial" pitchFamily="34" charset="-120"/>
              </a:rPr>
              <a:t>Следующим шагом он считал образование коацерватов — капель, способных отделять внутреннюю среду от внешней. Такие структуры не были живыми, но напоминали протоклетки по строению и поведению.
</a:t>
            </a:r>
            <a:endParaRPr lang="en-US" sz="1448" dirty="0"/>
          </a:p>
        </p:txBody>
      </p:sp>
      <p:sp>
        <p:nvSpPr>
          <p:cNvPr id="6" name="Text 3"/>
          <p:cNvSpPr txBox="1"/>
          <p:nvPr/>
        </p:nvSpPr>
        <p:spPr>
          <a:xfrm>
            <a:off x="4823600" y="3406565"/>
            <a:ext cx="3790800" cy="927900"/>
          </a:xfrm>
          <a:prstGeom prst="rect">
            <a:avLst/>
          </a:prstGeom>
          <a:noFill/>
          <a:ln/>
        </p:spPr>
        <p:txBody>
          <a:bodyPr wrap="square" lIns="0" tIns="0" rIns="0" bIns="0" rtlCol="0" anchor="ctr"/>
          <a:lstStyle/>
          <a:p>
            <a:pPr algn="l" indent="0" marL="0">
              <a:lnSpc>
                <a:spcPct val="100000"/>
              </a:lnSpc>
              <a:buNone/>
            </a:pPr>
            <a:r>
              <a:rPr lang="en-US" sz="1217" dirty="0">
                <a:solidFill>
                  <a:srgbClr val="FDFFF4"/>
                </a:solidFill>
                <a:latin typeface="Arial" pitchFamily="34" charset="0"/>
                <a:ea typeface="Arial" pitchFamily="34" charset="-122"/>
                <a:cs typeface="Arial" pitchFamily="34" charset="-120"/>
              </a:rPr>
              <a:t>Главная ценность гипотезы Опарина — в идее постепенности. Жизнь рассматривалась как результат длительной предбиологической эволюции, где химические этапы предшествовали появлению наследственности и клеточной организации.
</a:t>
            </a:r>
            <a:endParaRPr lang="en-US" sz="1217" dirty="0"/>
          </a:p>
        </p:txBody>
      </p:sp>
      <p:sp>
        <p:nvSpPr>
          <p:cNvPr id="7"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6</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2637" b="1" dirty="0">
                <a:solidFill>
                  <a:srgbClr val="FDFFF4"/>
                </a:solidFill>
                <a:latin typeface="Arial" pitchFamily="34" charset="0"/>
                <a:ea typeface="Arial" pitchFamily="34" charset="-122"/>
                <a:cs typeface="Arial" pitchFamily="34" charset="-120"/>
              </a:rPr>
              <a:t>Как развивалась модель «первичного бульона»
</a:t>
            </a:r>
            <a:endParaRPr lang="en-US" sz="2637" dirty="0"/>
          </a:p>
        </p:txBody>
      </p:sp>
      <p:sp>
        <p:nvSpPr>
          <p:cNvPr id="8" name="Text 1"/>
          <p:cNvSpPr txBox="1"/>
          <p:nvPr/>
        </p:nvSpPr>
        <p:spPr>
          <a:xfrm>
            <a:off x="2239525" y="3170249"/>
            <a:ext cx="1474500" cy="1220100"/>
          </a:xfrm>
          <a:prstGeom prst="rect">
            <a:avLst/>
          </a:prstGeom>
          <a:noFill/>
          <a:ln/>
        </p:spPr>
        <p:txBody>
          <a:bodyPr wrap="square" lIns="0" tIns="0" rIns="0" bIns="0" rtlCol="0" anchor="t"/>
          <a:lstStyle/>
          <a:p>
            <a:pPr algn="ctr" indent="0" marL="0">
              <a:lnSpc>
                <a:spcPct val="100000"/>
              </a:lnSpc>
              <a:buNone/>
            </a:pPr>
            <a:r>
              <a:rPr lang="en-US" sz="878" b="1" dirty="0">
                <a:solidFill>
                  <a:srgbClr val="413C58"/>
                </a:solidFill>
                <a:latin typeface="Arial" pitchFamily="34" charset="0"/>
                <a:ea typeface="Arial" pitchFamily="34" charset="-122"/>
                <a:cs typeface="Arial" pitchFamily="34" charset="-120"/>
              </a:rPr>
              <a:t>1924 — Александр Опарин
</a:t>
            </a:r>
            <a:pPr algn="ctr" indent="0" marL="0">
              <a:lnSpc>
                <a:spcPct val="100000"/>
              </a:lnSpc>
              <a:buNone/>
            </a:pPr>
            <a:r>
              <a:rPr lang="en-US" sz="878" b="1" dirty="0">
                <a:solidFill>
                  <a:srgbClr val="413C58"/>
                </a:solidFill>
                <a:latin typeface="Arial" pitchFamily="34" charset="0"/>
                <a:ea typeface="Arial" pitchFamily="34" charset="-122"/>
                <a:cs typeface="Arial" pitchFamily="34" charset="-120"/>
              </a:rPr>
              <a:t>
</a:t>
            </a:r>
            <a:pPr algn="ctr" indent="0" marL="0">
              <a:lnSpc>
                <a:spcPct val="100000"/>
              </a:lnSpc>
              <a:buNone/>
            </a:pPr>
            <a:r>
              <a:rPr lang="en-US" sz="878" dirty="0">
                <a:solidFill>
                  <a:srgbClr val="413C58"/>
                </a:solidFill>
                <a:latin typeface="Arial" pitchFamily="34" charset="0"/>
                <a:ea typeface="Arial" pitchFamily="34" charset="-122"/>
                <a:cs typeface="Arial" pitchFamily="34" charset="-120"/>
              </a:rPr>
              <a:t>Опарин описал Землю как среду, где в первичном океане могли накапливаться органические вещества. Его модель стала отправной точкой для представлений о химической эволюции.
</a:t>
            </a:r>
            <a:endParaRPr lang="en-US" sz="878" dirty="0"/>
          </a:p>
        </p:txBody>
      </p:sp>
      <p:sp>
        <p:nvSpPr>
          <p:cNvPr id="9" name="Text 2"/>
          <p:cNvSpPr txBox="1"/>
          <p:nvPr/>
        </p:nvSpPr>
        <p:spPr>
          <a:xfrm>
            <a:off x="3800575" y="977249"/>
            <a:ext cx="1474500" cy="1195200"/>
          </a:xfrm>
          <a:prstGeom prst="rect">
            <a:avLst/>
          </a:prstGeom>
          <a:noFill/>
          <a:ln/>
        </p:spPr>
        <p:txBody>
          <a:bodyPr wrap="square" lIns="0" tIns="0" rIns="0" bIns="0" rtlCol="0" anchor="b"/>
          <a:lstStyle/>
          <a:p>
            <a:pPr algn="ctr" indent="0" marL="0">
              <a:lnSpc>
                <a:spcPct val="100000"/>
              </a:lnSpc>
              <a:buNone/>
            </a:pPr>
            <a:r>
              <a:rPr lang="en-US" sz="855" dirty="0">
                <a:solidFill>
                  <a:srgbClr val="413C58"/>
                </a:solidFill>
                <a:latin typeface="Arial" pitchFamily="34" charset="0"/>
                <a:ea typeface="Arial" pitchFamily="34" charset="-122"/>
                <a:cs typeface="Arial" pitchFamily="34" charset="-120"/>
              </a:rPr>
              <a:t>Холдейн независимо предложил похожую идею «первичного бульона», насыщенного органикой. В его версии ранняя атмосфера и энергия разрядов создавали условия для синтеза сложных молекул.
</a:t>
            </a:r>
            <a:pPr algn="ctr" indent="0" marL="0">
              <a:lnSpc>
                <a:spcPct val="100000"/>
              </a:lnSpc>
              <a:buNone/>
            </a:pPr>
            <a:r>
              <a:rPr lang="en-US" sz="855" dirty="0">
                <a:solidFill>
                  <a:srgbClr val="413C58"/>
                </a:solidFill>
                <a:latin typeface="Arial" pitchFamily="34" charset="0"/>
                <a:ea typeface="Arial" pitchFamily="34" charset="-122"/>
                <a:cs typeface="Arial" pitchFamily="34" charset="-120"/>
              </a:rPr>
              <a:t>
</a:t>
            </a:r>
            <a:pPr algn="ctr" indent="0" marL="0">
              <a:lnSpc>
                <a:spcPct val="100000"/>
              </a:lnSpc>
              <a:buNone/>
            </a:pPr>
            <a:r>
              <a:rPr lang="en-US" sz="855" b="1" dirty="0">
                <a:solidFill>
                  <a:srgbClr val="413C58"/>
                </a:solidFill>
                <a:latin typeface="Arial" pitchFamily="34" charset="0"/>
                <a:ea typeface="Arial" pitchFamily="34" charset="-122"/>
                <a:cs typeface="Arial" pitchFamily="34" charset="-120"/>
              </a:rPr>
              <a:t>1929 — Джон Холдейн
</a:t>
            </a:r>
            <a:endParaRPr lang="en-US" sz="855" dirty="0"/>
          </a:p>
        </p:txBody>
      </p:sp>
      <p:sp>
        <p:nvSpPr>
          <p:cNvPr id="10" name="Text 3"/>
          <p:cNvSpPr txBox="1"/>
          <p:nvPr/>
        </p:nvSpPr>
        <p:spPr>
          <a:xfrm>
            <a:off x="5410675" y="3170249"/>
            <a:ext cx="1474500" cy="1220100"/>
          </a:xfrm>
          <a:prstGeom prst="rect">
            <a:avLst/>
          </a:prstGeom>
          <a:noFill/>
          <a:ln/>
        </p:spPr>
        <p:txBody>
          <a:bodyPr wrap="square" lIns="0" tIns="0" rIns="0" bIns="0" rtlCol="0" anchor="t"/>
          <a:lstStyle/>
          <a:p>
            <a:pPr algn="ctr" indent="0" marL="0">
              <a:lnSpc>
                <a:spcPct val="100000"/>
              </a:lnSpc>
              <a:buNone/>
            </a:pPr>
            <a:r>
              <a:rPr lang="en-US" sz="808" b="1" dirty="0">
                <a:solidFill>
                  <a:srgbClr val="413C58"/>
                </a:solidFill>
                <a:latin typeface="Arial" pitchFamily="34" charset="0"/>
                <a:ea typeface="Arial" pitchFamily="34" charset="-122"/>
                <a:cs typeface="Arial" pitchFamily="34" charset="-120"/>
              </a:rPr>
              <a:t>1953 — лабораторные проверки
</a:t>
            </a:r>
            <a:pPr algn="ctr" indent="0" marL="0">
              <a:lnSpc>
                <a:spcPct val="100000"/>
              </a:lnSpc>
              <a:buNone/>
            </a:pPr>
            <a:r>
              <a:rPr lang="en-US" sz="808" b="1" dirty="0">
                <a:solidFill>
                  <a:srgbClr val="413C58"/>
                </a:solidFill>
                <a:latin typeface="Arial" pitchFamily="34" charset="0"/>
                <a:ea typeface="Arial" pitchFamily="34" charset="-122"/>
                <a:cs typeface="Arial" pitchFamily="34" charset="-120"/>
              </a:rPr>
              <a:t>
</a:t>
            </a:r>
            <a:pPr algn="ctr" indent="0" marL="0">
              <a:lnSpc>
                <a:spcPct val="100000"/>
              </a:lnSpc>
              <a:buNone/>
            </a:pPr>
            <a:r>
              <a:rPr lang="en-US" sz="808" dirty="0">
                <a:solidFill>
                  <a:srgbClr val="413C58"/>
                </a:solidFill>
                <a:latin typeface="Arial" pitchFamily="34" charset="0"/>
                <a:ea typeface="Arial" pitchFamily="34" charset="-122"/>
                <a:cs typeface="Arial" pitchFamily="34" charset="-120"/>
              </a:rPr>
              <a:t>Позже эта теоретическая линия вдохновила эксперименты по имитации древней среды. Они показали, что из простых газов и энергии действительно могут образовываться биологически важные соединения.
</a:t>
            </a:r>
            <a:endParaRPr lang="en-US" sz="808" dirty="0"/>
          </a:p>
        </p:txBody>
      </p:sp>
      <p:sp>
        <p:nvSpPr>
          <p:cNvPr id="11"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7</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09809" y="181000"/>
            <a:ext cx="4033682" cy="4786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37150" y="351850"/>
            <a:ext cx="5943000" cy="450600"/>
          </a:xfrm>
          <a:prstGeom prst="rect">
            <a:avLst/>
          </a:prstGeom>
          <a:noFill/>
          <a:ln/>
        </p:spPr>
        <p:txBody>
          <a:bodyPr wrap="square" lIns="0" tIns="0" rIns="0" bIns="0" rtlCol="0" anchor="ctr"/>
          <a:lstStyle/>
          <a:p>
            <a:pPr algn="l" indent="0" marL="0">
              <a:lnSpc>
                <a:spcPct val="100000"/>
              </a:lnSpc>
              <a:buNone/>
            </a:pPr>
            <a:r>
              <a:rPr lang="en-US" sz="2815" b="1" dirty="0">
                <a:solidFill>
                  <a:srgbClr val="413C58"/>
                </a:solidFill>
                <a:latin typeface="Arial" pitchFamily="34" charset="0"/>
                <a:ea typeface="Arial" pitchFamily="34" charset="-122"/>
                <a:cs typeface="Arial" pitchFamily="34" charset="-120"/>
              </a:rPr>
              <a:t>РНК как ключ к ранней эволюции
</a:t>
            </a:r>
            <a:endParaRPr lang="en-US" sz="2815" dirty="0"/>
          </a:p>
        </p:txBody>
      </p:sp>
      <p:sp>
        <p:nvSpPr>
          <p:cNvPr id="5" name="Text 1"/>
          <p:cNvSpPr txBox="1"/>
          <p:nvPr/>
        </p:nvSpPr>
        <p:spPr>
          <a:xfrm>
            <a:off x="537150" y="1194250"/>
            <a:ext cx="4034700" cy="420000"/>
          </a:xfrm>
          <a:prstGeom prst="rect">
            <a:avLst/>
          </a:prstGeom>
          <a:noFill/>
          <a:ln/>
        </p:spPr>
        <p:txBody>
          <a:bodyPr wrap="square" lIns="0" tIns="0" rIns="0" bIns="0" rtlCol="0" anchor="ctr"/>
          <a:lstStyle/>
          <a:p>
            <a:pPr algn="l" indent="0" marL="0">
              <a:lnSpc>
                <a:spcPct val="100000"/>
              </a:lnSpc>
              <a:buNone/>
            </a:pPr>
            <a:r>
              <a:rPr lang="en-US" sz="1600" b="1" dirty="0">
                <a:solidFill>
                  <a:srgbClr val="FDFFF4"/>
                </a:solidFill>
                <a:latin typeface="Arial" pitchFamily="34" charset="0"/>
                <a:ea typeface="Arial" pitchFamily="34" charset="-122"/>
                <a:cs typeface="Arial" pitchFamily="34" charset="-120"/>
              </a:rPr>
              <a:t>Двойная роль РНК
</a:t>
            </a:r>
            <a:endParaRPr lang="en-US" sz="1600" dirty="0"/>
          </a:p>
        </p:txBody>
      </p:sp>
      <p:sp>
        <p:nvSpPr>
          <p:cNvPr id="6" name="Text 2"/>
          <p:cNvSpPr txBox="1"/>
          <p:nvPr/>
        </p:nvSpPr>
        <p:spPr>
          <a:xfrm>
            <a:off x="537150" y="1721375"/>
            <a:ext cx="4034700" cy="1097700"/>
          </a:xfrm>
          <a:prstGeom prst="rect">
            <a:avLst/>
          </a:prstGeom>
          <a:noFill/>
          <a:ln/>
        </p:spPr>
        <p:txBody>
          <a:bodyPr wrap="square" lIns="0" tIns="0" rIns="0" bIns="0" rtlCol="0" anchor="t"/>
          <a:lstStyle/>
          <a:p>
            <a:pPr algn="l" indent="0" marL="0">
              <a:lnSpc>
                <a:spcPct val="100000"/>
              </a:lnSpc>
              <a:buNone/>
            </a:pPr>
            <a:r>
              <a:rPr lang="en-US" sz="1452" dirty="0">
                <a:solidFill>
                  <a:srgbClr val="413C58"/>
                </a:solidFill>
                <a:latin typeface="Arial" pitchFamily="34" charset="0"/>
                <a:ea typeface="Arial" pitchFamily="34" charset="-122"/>
                <a:cs typeface="Arial" pitchFamily="34" charset="-120"/>
              </a:rPr>
              <a:t>Гипотеза РНК-мира утверждает, что в ранней эволюции одна молекула могла одновременно хранить информацию и ускорять реакции. РНК оказалась удобным кандидатом, потому что не требует белков для катализа.
</a:t>
            </a:r>
            <a:endParaRPr lang="en-US" sz="1452" dirty="0"/>
          </a:p>
        </p:txBody>
      </p:sp>
      <p:sp>
        <p:nvSpPr>
          <p:cNvPr id="7" name="Text 3"/>
          <p:cNvSpPr txBox="1"/>
          <p:nvPr/>
        </p:nvSpPr>
        <p:spPr>
          <a:xfrm>
            <a:off x="537150" y="2967231"/>
            <a:ext cx="4034700" cy="420000"/>
          </a:xfrm>
          <a:prstGeom prst="rect">
            <a:avLst/>
          </a:prstGeom>
          <a:noFill/>
          <a:ln/>
        </p:spPr>
        <p:txBody>
          <a:bodyPr wrap="square" lIns="0" tIns="0" rIns="0" bIns="0" rtlCol="0" anchor="ctr"/>
          <a:lstStyle/>
          <a:p>
            <a:pPr algn="l" indent="0" marL="0">
              <a:lnSpc>
                <a:spcPct val="100000"/>
              </a:lnSpc>
              <a:buNone/>
            </a:pPr>
            <a:r>
              <a:rPr lang="en-US" sz="1600" b="1" dirty="0">
                <a:solidFill>
                  <a:srgbClr val="FDFFF4"/>
                </a:solidFill>
                <a:latin typeface="Arial" pitchFamily="34" charset="0"/>
                <a:ea typeface="Arial" pitchFamily="34" charset="-122"/>
                <a:cs typeface="Arial" pitchFamily="34" charset="-120"/>
              </a:rPr>
              <a:t>Рибозимы в современной биохимии
</a:t>
            </a:r>
            <a:endParaRPr lang="en-US" sz="1600" dirty="0"/>
          </a:p>
        </p:txBody>
      </p:sp>
      <p:sp>
        <p:nvSpPr>
          <p:cNvPr id="8" name="Text 4"/>
          <p:cNvSpPr txBox="1"/>
          <p:nvPr/>
        </p:nvSpPr>
        <p:spPr>
          <a:xfrm>
            <a:off x="537150" y="3489574"/>
            <a:ext cx="4034700" cy="1097700"/>
          </a:xfrm>
          <a:prstGeom prst="rect">
            <a:avLst/>
          </a:prstGeom>
          <a:noFill/>
          <a:ln/>
        </p:spPr>
        <p:txBody>
          <a:bodyPr wrap="square" lIns="0" tIns="0" rIns="0" bIns="0" rtlCol="0" anchor="t"/>
          <a:lstStyle/>
          <a:p>
            <a:pPr algn="l" indent="0" marL="0">
              <a:lnSpc>
                <a:spcPct val="100000"/>
              </a:lnSpc>
              <a:buNone/>
            </a:pPr>
            <a:r>
              <a:rPr lang="en-US" sz="1420" dirty="0">
                <a:solidFill>
                  <a:srgbClr val="413C58"/>
                </a:solidFill>
                <a:latin typeface="Arial" pitchFamily="34" charset="0"/>
                <a:ea typeface="Arial" pitchFamily="34" charset="-122"/>
                <a:cs typeface="Arial" pitchFamily="34" charset="-120"/>
              </a:rPr>
              <a:t>Открытие рибозимов показало, что РНК способна действовать как фермент. В клетках и сегодня работают РНК-структуры, участвующие в обработке генетической информации, что делает гипотезу не только теоретической, но и биохимически правдоподобной.
</a:t>
            </a:r>
            <a:endParaRPr lang="en-US" sz="1420" dirty="0"/>
          </a:p>
        </p:txBody>
      </p:sp>
      <p:sp>
        <p:nvSpPr>
          <p:cNvPr id="9" name="Text 5"/>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8</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6450" y="1405971"/>
            <a:ext cx="3982500" cy="2219658"/>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2218" b="1" dirty="0">
                <a:solidFill>
                  <a:srgbClr val="FDFFF4"/>
                </a:solidFill>
                <a:latin typeface="Arial" pitchFamily="34" charset="0"/>
                <a:ea typeface="Arial" pitchFamily="34" charset="-122"/>
                <a:cs typeface="Arial" pitchFamily="34" charset="-120"/>
              </a:rPr>
              <a:t>Классификация основных гипотез происхождения жизни
</a:t>
            </a:r>
            <a:endParaRPr lang="en-US" sz="2218" dirty="0"/>
          </a:p>
        </p:txBody>
      </p:sp>
      <p:sp>
        <p:nvSpPr>
          <p:cNvPr id="5" name="Text 1"/>
          <p:cNvSpPr txBox="1"/>
          <p:nvPr/>
        </p:nvSpPr>
        <p:spPr>
          <a:xfrm>
            <a:off x="4853575" y="1245101"/>
            <a:ext cx="3693300" cy="17058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Таблица показывает, как разные гипотезы объясняют происхождение жизни на разных уровнях — от старых представлений до современных моделей.
</a:t>
            </a:r>
            <a:endParaRPr lang="en-US" sz="1600" dirty="0"/>
          </a:p>
        </p:txBody>
      </p:sp>
      <p:sp>
        <p:nvSpPr>
          <p:cNvPr id="6" name="Text 2"/>
          <p:cNvSpPr txBox="1"/>
          <p:nvPr/>
        </p:nvSpPr>
        <p:spPr>
          <a:xfrm>
            <a:off x="4853575" y="3326050"/>
            <a:ext cx="3693300" cy="10737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Классификация объединяет философские, биохимические и астробиологические подходы, но ни один из них не объясняет всю картину полностью.
</a:t>
            </a:r>
            <a:endParaRPr lang="en-US" sz="1600" dirty="0"/>
          </a:p>
        </p:txBody>
      </p:sp>
      <p:sp>
        <p:nvSpPr>
          <p:cNvPr id="7" name="Text 3"/>
          <p:cNvSpPr txBox="1"/>
          <p:nvPr/>
        </p:nvSpPr>
        <p:spPr>
          <a:xfrm>
            <a:off x="528750" y="4079490"/>
            <a:ext cx="3537900" cy="394500"/>
          </a:xfrm>
          <a:prstGeom prst="rect">
            <a:avLst/>
          </a:prstGeom>
          <a:noFill/>
          <a:ln/>
        </p:spPr>
        <p:txBody>
          <a:bodyPr wrap="square" lIns="0" tIns="0" rIns="0" bIns="0" rtlCol="0" anchor="ctr"/>
          <a:lstStyle/>
          <a:p>
            <a:pPr algn="l" indent="0" marL="0">
              <a:lnSpc>
                <a:spcPct val="100000"/>
              </a:lnSpc>
              <a:buNone/>
            </a:pPr>
            <a:r>
              <a:rPr lang="en-US" sz="1390" dirty="0">
                <a:solidFill>
                  <a:srgbClr val="413C58"/>
                </a:solidFill>
                <a:latin typeface="Arial" pitchFamily="34" charset="0"/>
                <a:ea typeface="Arial" pitchFamily="34" charset="-122"/>
                <a:cs typeface="Arial" pitchFamily="34" charset="-120"/>
              </a:rPr>
              <a:t>Учебный обзор по истории и современным моделям происхождения жизни
</a:t>
            </a:r>
            <a:endParaRPr lang="en-US" sz="1390" dirty="0"/>
          </a:p>
        </p:txBody>
      </p:sp>
      <p:sp>
        <p:nvSpPr>
          <p:cNvPr id="8"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9</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395220" y="1128900"/>
            <a:ext cx="4354760" cy="1735500"/>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2291" b="1" dirty="0">
                <a:solidFill>
                  <a:srgbClr val="FDFFF4"/>
                </a:solidFill>
                <a:latin typeface="Arial" pitchFamily="34" charset="0"/>
                <a:ea typeface="Arial" pitchFamily="34" charset="-122"/>
                <a:cs typeface="Arial" pitchFamily="34" charset="-120"/>
              </a:rPr>
              <a:t>Коацервация и РНК-мир: что объясняет каждая модель
</a:t>
            </a:r>
            <a:endParaRPr lang="en-US" sz="2291" dirty="0"/>
          </a:p>
        </p:txBody>
      </p:sp>
      <p:sp>
        <p:nvSpPr>
          <p:cNvPr id="5" name="Text 1"/>
          <p:cNvSpPr txBox="1"/>
          <p:nvPr/>
        </p:nvSpPr>
        <p:spPr>
          <a:xfrm>
            <a:off x="4934075" y="3111900"/>
            <a:ext cx="3583200" cy="1028700"/>
          </a:xfrm>
          <a:prstGeom prst="rect">
            <a:avLst/>
          </a:prstGeom>
          <a:noFill/>
          <a:ln/>
        </p:spPr>
        <p:txBody>
          <a:bodyPr wrap="square" lIns="0" tIns="0" rIns="0" bIns="0" rtlCol="0" anchor="ctr"/>
          <a:lstStyle/>
          <a:p>
            <a:pPr algn="ctr" indent="0" marL="0">
              <a:lnSpc>
                <a:spcPct val="100000"/>
              </a:lnSpc>
              <a:buNone/>
            </a:pPr>
            <a:r>
              <a:rPr lang="en-US" sz="1600" dirty="0">
                <a:solidFill>
                  <a:srgbClr val="413C58"/>
                </a:solidFill>
                <a:latin typeface="Arial" pitchFamily="34" charset="0"/>
                <a:ea typeface="Arial" pitchFamily="34" charset="-122"/>
                <a:cs typeface="Arial" pitchFamily="34" charset="-120"/>
              </a:rPr>
              <a:t>Наиболее убедительной выглядит не одна, а комбинированная логика: сначала могли возникать структурные капли, затем — информационные молекулы.
</a:t>
            </a:r>
            <a:endParaRPr lang="en-US" sz="1600" dirty="0"/>
          </a:p>
        </p:txBody>
      </p:sp>
      <p:sp>
        <p:nvSpPr>
          <p:cNvPr id="6" name="Text 2"/>
          <p:cNvSpPr txBox="1"/>
          <p:nvPr/>
        </p:nvSpPr>
        <p:spPr>
          <a:xfrm>
            <a:off x="1971500" y="4463750"/>
            <a:ext cx="5178600" cy="394500"/>
          </a:xfrm>
          <a:prstGeom prst="rect">
            <a:avLst/>
          </a:prstGeom>
          <a:noFill/>
          <a:ln/>
        </p:spPr>
        <p:txBody>
          <a:bodyPr wrap="square" lIns="0" tIns="0" rIns="0" bIns="0" rtlCol="0" anchor="ctr"/>
          <a:lstStyle/>
          <a:p>
            <a:pPr algn="l" indent="0" marL="0">
              <a:lnSpc>
                <a:spcPct val="100000"/>
              </a:lnSpc>
              <a:buNone/>
            </a:pPr>
            <a:r>
              <a:rPr lang="en-US" sz="1400" dirty="0">
                <a:solidFill>
                  <a:srgbClr val="413C58"/>
                </a:solidFill>
                <a:latin typeface="Arial" pitchFamily="34" charset="0"/>
                <a:ea typeface="Arial" pitchFamily="34" charset="-122"/>
                <a:cs typeface="Arial" pitchFamily="34" charset="-120"/>
              </a:rPr>
              <a:t>Труды А. И. Опарина и исследования гипотезы РНК-мира
</a:t>
            </a:r>
            <a:endParaRPr lang="en-US" sz="1400" dirty="0"/>
          </a:p>
        </p:txBody>
      </p:sp>
      <p:sp>
        <p:nvSpPr>
          <p:cNvPr id="7" name="Text 3"/>
          <p:cNvSpPr txBox="1"/>
          <p:nvPr/>
        </p:nvSpPr>
        <p:spPr>
          <a:xfrm>
            <a:off x="620875" y="3111900"/>
            <a:ext cx="3583200" cy="1028700"/>
          </a:xfrm>
          <a:prstGeom prst="rect">
            <a:avLst/>
          </a:prstGeom>
          <a:noFill/>
          <a:ln/>
        </p:spPr>
        <p:txBody>
          <a:bodyPr wrap="square" lIns="0" tIns="0" rIns="0" bIns="0" rtlCol="0" anchor="ctr"/>
          <a:lstStyle/>
          <a:p>
            <a:pPr algn="ctr" indent="0" marL="0">
              <a:lnSpc>
                <a:spcPct val="100000"/>
              </a:lnSpc>
              <a:buNone/>
            </a:pPr>
            <a:r>
              <a:rPr lang="en-US" sz="1488" dirty="0">
                <a:solidFill>
                  <a:srgbClr val="413C58"/>
                </a:solidFill>
                <a:latin typeface="Arial" pitchFamily="34" charset="0"/>
                <a:ea typeface="Arial" pitchFamily="34" charset="-122"/>
                <a:cs typeface="Arial" pitchFamily="34" charset="-120"/>
              </a:rPr>
              <a:t>Сравнение показывает, что обе гипотезы описывают предбиологический этап, но акцентируют разные механизмы: компартментализацию и молекулярную информацию.
</a:t>
            </a:r>
            <a:endParaRPr lang="en-US" sz="1488" dirty="0"/>
          </a:p>
        </p:txBody>
      </p:sp>
      <p:sp>
        <p:nvSpPr>
          <p:cNvPr id="8"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10</a:t>
            </a:r>
            <a:endParaRPr lang="en-US" sz="2138"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4725" y="1157849"/>
            <a:ext cx="3345600" cy="32508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FDFFF4"/>
                </a:solidFill>
                <a:latin typeface="Arial" pitchFamily="34" charset="0"/>
                <a:ea typeface="Arial" pitchFamily="34" charset="-122"/>
                <a:cs typeface="Arial" pitchFamily="34" charset="-120"/>
              </a:rPr>
              <a:t>Гипотеза панспермии: жизнь из космоса
</a:t>
            </a:r>
            <a:endParaRPr lang="en-US" sz="3000" dirty="0"/>
          </a:p>
        </p:txBody>
      </p:sp>
      <p:sp>
        <p:nvSpPr>
          <p:cNvPr id="5" name="Text 1"/>
          <p:cNvSpPr txBox="1"/>
          <p:nvPr/>
        </p:nvSpPr>
        <p:spPr>
          <a:xfrm>
            <a:off x="4044925" y="1210961"/>
            <a:ext cx="2033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Истоки идеи
</a:t>
            </a:r>
            <a:endParaRPr lang="en-US" sz="1600" dirty="0"/>
          </a:p>
        </p:txBody>
      </p:sp>
      <p:sp>
        <p:nvSpPr>
          <p:cNvPr id="6" name="Text 2"/>
          <p:cNvSpPr txBox="1"/>
          <p:nvPr/>
        </p:nvSpPr>
        <p:spPr>
          <a:xfrm>
            <a:off x="4044925" y="1969075"/>
            <a:ext cx="2033100" cy="2233800"/>
          </a:xfrm>
          <a:prstGeom prst="rect">
            <a:avLst/>
          </a:prstGeom>
          <a:noFill/>
          <a:ln/>
        </p:spPr>
        <p:txBody>
          <a:bodyPr wrap="square" lIns="0" tIns="0" rIns="0" bIns="0" rtlCol="0" anchor="t"/>
          <a:lstStyle/>
          <a:p>
            <a:pPr algn="ctr" indent="0" marL="0">
              <a:lnSpc>
                <a:spcPct val="100000"/>
              </a:lnSpc>
              <a:buNone/>
            </a:pPr>
            <a:r>
              <a:rPr lang="en-US" sz="1503" dirty="0">
                <a:solidFill>
                  <a:srgbClr val="413C58"/>
                </a:solidFill>
                <a:latin typeface="Arial" pitchFamily="34" charset="0"/>
                <a:ea typeface="Arial" pitchFamily="34" charset="-122"/>
                <a:cs typeface="Arial" pitchFamily="34" charset="-120"/>
              </a:rPr>
              <a:t>Панспермия восходит к античным представлениям Анаксагора о «семенах жизни» во Вселенной. В XX веке Сванте Аррениус придал этой идее научную форму, связав её с переносом микробов и спор.
</a:t>
            </a:r>
            <a:endParaRPr lang="en-US" sz="1503" dirty="0"/>
          </a:p>
        </p:txBody>
      </p:sp>
      <p:sp>
        <p:nvSpPr>
          <p:cNvPr id="7" name="Text 3"/>
          <p:cNvSpPr txBox="1"/>
          <p:nvPr/>
        </p:nvSpPr>
        <p:spPr>
          <a:xfrm>
            <a:off x="6573750" y="1969075"/>
            <a:ext cx="2033100" cy="2233800"/>
          </a:xfrm>
          <a:prstGeom prst="rect">
            <a:avLst/>
          </a:prstGeom>
          <a:noFill/>
          <a:ln/>
        </p:spPr>
        <p:txBody>
          <a:bodyPr wrap="square" lIns="0" tIns="0" rIns="0" bIns="0" rtlCol="0" anchor="t"/>
          <a:lstStyle/>
          <a:p>
            <a:pPr algn="ctr" indent="0" marL="0">
              <a:lnSpc>
                <a:spcPct val="100000"/>
              </a:lnSpc>
              <a:buNone/>
            </a:pPr>
            <a:r>
              <a:rPr lang="en-US" sz="1466" dirty="0">
                <a:solidFill>
                  <a:srgbClr val="413C58"/>
                </a:solidFill>
                <a:latin typeface="Arial" pitchFamily="34" charset="0"/>
                <a:ea typeface="Arial" pitchFamily="34" charset="-122"/>
                <a:cs typeface="Arial" pitchFamily="34" charset="-120"/>
              </a:rPr>
              <a:t>В пользу гипотезы говорят аминокислоты и другие органические соединения в метеоритах, а также высокая устойчивость некоторых бактерий к вакууму и радиации. Однако прямого доказательства переноса жизни пока нет.
</a:t>
            </a:r>
            <a:endParaRPr lang="en-US" sz="1466" dirty="0"/>
          </a:p>
        </p:txBody>
      </p:sp>
      <p:sp>
        <p:nvSpPr>
          <p:cNvPr id="8" name="Text 4"/>
          <p:cNvSpPr txBox="1"/>
          <p:nvPr/>
        </p:nvSpPr>
        <p:spPr>
          <a:xfrm>
            <a:off x="6573750" y="1210961"/>
            <a:ext cx="2033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Что подтверждает гипотезу
</a:t>
            </a:r>
            <a:endParaRPr lang="en-US" sz="1600" dirty="0"/>
          </a:p>
        </p:txBody>
      </p:sp>
      <p:sp>
        <p:nvSpPr>
          <p:cNvPr id="9" name="Text 5"/>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248" b="1" dirty="0">
                <a:solidFill>
                  <a:srgbClr val="FDFFF4"/>
                </a:solidFill>
                <a:latin typeface="Arial" pitchFamily="34" charset="0"/>
                <a:ea typeface="Arial" pitchFamily="34" charset="-122"/>
                <a:cs typeface="Arial" pitchFamily="34" charset="-120"/>
              </a:rPr>
              <a:t>11</a:t>
            </a:r>
            <a:endParaRPr lang="en-US" sz="224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14000" y="1126466"/>
            <a:ext cx="2769600" cy="156871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187197" y="1126466"/>
            <a:ext cx="2769600" cy="156871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071553" y="1126466"/>
            <a:ext cx="2769600" cy="1568719"/>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35250" y="3458075"/>
            <a:ext cx="2327100" cy="1050300"/>
          </a:xfrm>
          <a:prstGeom prst="rect">
            <a:avLst/>
          </a:prstGeom>
          <a:noFill/>
          <a:ln/>
        </p:spPr>
        <p:txBody>
          <a:bodyPr wrap="square" lIns="0" tIns="0" rIns="0" bIns="0" rtlCol="0" anchor="t"/>
          <a:lstStyle/>
          <a:p>
            <a:pPr algn="ctr" indent="0" marL="0">
              <a:lnSpc>
                <a:spcPct val="100000"/>
              </a:lnSpc>
              <a:buNone/>
            </a:pPr>
            <a:r>
              <a:rPr lang="en-US" sz="877" dirty="0">
                <a:solidFill>
                  <a:srgbClr val="413C58"/>
                </a:solidFill>
                <a:latin typeface="Arial" pitchFamily="34" charset="0"/>
                <a:ea typeface="Arial" pitchFamily="34" charset="-122"/>
                <a:cs typeface="Arial" pitchFamily="34" charset="-120"/>
              </a:rPr>
              <a:t>Планета тогда была раскалённой и нестабильной: из недр поднимались вулканические газы, а в атмосфере почти не было кислорода. Метан, аммиак, водяной пар и водород создавали химически активную среду, где молнии и ультрафиолет могли запускать новые реакции. Именно такая комбинация делала раннюю Землю крайне непохожей на современную.
</a:t>
            </a:r>
            <a:endParaRPr lang="en-US" sz="877" dirty="0"/>
          </a:p>
        </p:txBody>
      </p:sp>
      <p:sp>
        <p:nvSpPr>
          <p:cNvPr id="10" name="Text 1"/>
          <p:cNvSpPr txBox="1"/>
          <p:nvPr/>
        </p:nvSpPr>
        <p:spPr>
          <a:xfrm>
            <a:off x="5352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Планета без кислорода
</a:t>
            </a:r>
            <a:endParaRPr lang="en-US" sz="1600" dirty="0"/>
          </a:p>
        </p:txBody>
      </p:sp>
      <p:sp>
        <p:nvSpPr>
          <p:cNvPr id="11" name="Text 2"/>
          <p:cNvSpPr txBox="1"/>
          <p:nvPr/>
        </p:nvSpPr>
        <p:spPr>
          <a:xfrm>
            <a:off x="3408450" y="3458075"/>
            <a:ext cx="2327100" cy="1050300"/>
          </a:xfrm>
          <a:prstGeom prst="rect">
            <a:avLst/>
          </a:prstGeom>
          <a:noFill/>
          <a:ln/>
        </p:spPr>
        <p:txBody>
          <a:bodyPr wrap="square" lIns="0" tIns="0" rIns="0" bIns="0" rtlCol="0" anchor="t"/>
          <a:lstStyle/>
          <a:p>
            <a:pPr algn="ctr" indent="0" marL="0">
              <a:lnSpc>
                <a:spcPct val="100000"/>
              </a:lnSpc>
              <a:buNone/>
            </a:pPr>
            <a:r>
              <a:rPr lang="en-US" sz="827" dirty="0">
                <a:solidFill>
                  <a:srgbClr val="413C58"/>
                </a:solidFill>
                <a:latin typeface="Arial" pitchFamily="34" charset="0"/>
                <a:ea typeface="Arial" pitchFamily="34" charset="-122"/>
                <a:cs typeface="Arial" pitchFamily="34" charset="-120"/>
              </a:rPr>
              <a:t>Первые океаны не были спокойными: вода смешивалась с растворёнными соединениями, а горячие берега постоянно менялись под ударами вулканизма. На таких поверхностях минеральные кристаллы могли концентрировать вещества и помогать образованию простых органических молекул. Именно поэтому ранняя Земля часто описывается как огромная естественная лаборатория для предбиологической химии.
</a:t>
            </a:r>
            <a:endParaRPr lang="en-US" sz="827" dirty="0"/>
          </a:p>
        </p:txBody>
      </p:sp>
      <p:sp>
        <p:nvSpPr>
          <p:cNvPr id="12" name="Text 3"/>
          <p:cNvSpPr txBox="1"/>
          <p:nvPr/>
        </p:nvSpPr>
        <p:spPr>
          <a:xfrm>
            <a:off x="34084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Океан, насыщенный веществами
</a:t>
            </a:r>
            <a:endParaRPr lang="en-US" sz="1600" dirty="0"/>
          </a:p>
        </p:txBody>
      </p:sp>
      <p:sp>
        <p:nvSpPr>
          <p:cNvPr id="13" name="Text 4"/>
          <p:cNvSpPr txBox="1"/>
          <p:nvPr/>
        </p:nvSpPr>
        <p:spPr>
          <a:xfrm>
            <a:off x="6281650" y="3458075"/>
            <a:ext cx="2327100" cy="1050300"/>
          </a:xfrm>
          <a:prstGeom prst="rect">
            <a:avLst/>
          </a:prstGeom>
          <a:noFill/>
          <a:ln/>
        </p:spPr>
        <p:txBody>
          <a:bodyPr wrap="square" lIns="0" tIns="0" rIns="0" bIns="0" rtlCol="0" anchor="t"/>
          <a:lstStyle/>
          <a:p>
            <a:pPr algn="ctr" indent="0" marL="0">
              <a:lnSpc>
                <a:spcPct val="100000"/>
              </a:lnSpc>
              <a:buNone/>
            </a:pPr>
            <a:r>
              <a:rPr lang="en-US" sz="827" dirty="0">
                <a:solidFill>
                  <a:srgbClr val="413C58"/>
                </a:solidFill>
                <a:latin typeface="Arial" pitchFamily="34" charset="0"/>
                <a:ea typeface="Arial" pitchFamily="34" charset="-122"/>
                <a:cs typeface="Arial" pitchFamily="34" charset="-120"/>
              </a:rPr>
              <a:t>Геохимические модели и анализ древних пород не дают полного ответа, но показывают, что синтез органики был реалистичен уже на ранних этапах истории Земли. Поэтому современные эксперименты стремятся воссоздать именно такие условия. Это позволяет проверять, какие молекулы могли появиться без участия живых организмов, и почему такие сценарии обсуждаются как реальные.
</a:t>
            </a:r>
            <a:endParaRPr lang="en-US" sz="827" dirty="0"/>
          </a:p>
        </p:txBody>
      </p:sp>
      <p:sp>
        <p:nvSpPr>
          <p:cNvPr id="14" name="Text 5"/>
          <p:cNvSpPr txBox="1"/>
          <p:nvPr/>
        </p:nvSpPr>
        <p:spPr>
          <a:xfrm>
            <a:off x="62816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Следы в древних породах
</a:t>
            </a:r>
            <a:endParaRPr lang="en-US" sz="1600" dirty="0"/>
          </a:p>
        </p:txBody>
      </p:sp>
      <p:sp>
        <p:nvSpPr>
          <p:cNvPr id="15" name="Text 6"/>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12</a:t>
            </a:r>
            <a:endParaRPr lang="en-US" sz="2138" dirty="0"/>
          </a:p>
        </p:txBody>
      </p:sp>
      <p:sp>
        <p:nvSpPr>
          <p:cNvPr id="16" name="Text 7"/>
          <p:cNvSpPr txBox="1"/>
          <p:nvPr/>
        </p:nvSpPr>
        <p:spPr>
          <a:xfrm>
            <a:off x="537150" y="351850"/>
            <a:ext cx="8083500" cy="450600"/>
          </a:xfrm>
          <a:prstGeom prst="rect">
            <a:avLst/>
          </a:prstGeom>
          <a:noFill/>
          <a:ln/>
        </p:spPr>
        <p:txBody>
          <a:bodyPr wrap="square" lIns="0" tIns="0" rIns="0" bIns="0" rtlCol="0" anchor="ctr"/>
          <a:lstStyle/>
          <a:p>
            <a:pPr algn="l" indent="0" marL="0">
              <a:lnSpc>
                <a:spcPct val="100000"/>
              </a:lnSpc>
              <a:buNone/>
            </a:pPr>
            <a:r>
              <a:rPr lang="en-US" sz="2930" b="1" dirty="0">
                <a:solidFill>
                  <a:srgbClr val="FDFFF4"/>
                </a:solidFill>
                <a:latin typeface="Arial" pitchFamily="34" charset="0"/>
                <a:ea typeface="Arial" pitchFamily="34" charset="-122"/>
                <a:cs typeface="Arial" pitchFamily="34" charset="-120"/>
              </a:rPr>
              <a:t>Ранняя Земля как химическая лаборатория
</a:t>
            </a:r>
            <a:endParaRPr lang="en-US" sz="293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09809" y="181000"/>
            <a:ext cx="4033682" cy="4786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37150" y="351850"/>
            <a:ext cx="5943000" cy="450600"/>
          </a:xfrm>
          <a:prstGeom prst="rect">
            <a:avLst/>
          </a:prstGeom>
          <a:noFill/>
          <a:ln/>
        </p:spPr>
        <p:txBody>
          <a:bodyPr wrap="square" lIns="0" tIns="0" rIns="0" bIns="0" rtlCol="0" anchor="ctr"/>
          <a:lstStyle/>
          <a:p>
            <a:pPr algn="l" indent="0" marL="0">
              <a:lnSpc>
                <a:spcPct val="100000"/>
              </a:lnSpc>
              <a:buNone/>
            </a:pPr>
            <a:r>
              <a:rPr lang="en-US" sz="1825" b="1" dirty="0">
                <a:solidFill>
                  <a:srgbClr val="413C58"/>
                </a:solidFill>
                <a:latin typeface="Arial" pitchFamily="34" charset="0"/>
                <a:ea typeface="Arial" pitchFamily="34" charset="-122"/>
                <a:cs typeface="Arial" pitchFamily="34" charset="-120"/>
              </a:rPr>
              <a:t>Эксперимент Миллера-Юри: химическая эволюция
</a:t>
            </a:r>
            <a:endParaRPr lang="en-US" sz="1825" dirty="0"/>
          </a:p>
        </p:txBody>
      </p:sp>
      <p:sp>
        <p:nvSpPr>
          <p:cNvPr id="5" name="Text 1"/>
          <p:cNvSpPr txBox="1"/>
          <p:nvPr/>
        </p:nvSpPr>
        <p:spPr>
          <a:xfrm>
            <a:off x="537150" y="1194250"/>
            <a:ext cx="4034700" cy="420000"/>
          </a:xfrm>
          <a:prstGeom prst="rect">
            <a:avLst/>
          </a:prstGeom>
          <a:noFill/>
          <a:ln/>
        </p:spPr>
        <p:txBody>
          <a:bodyPr wrap="square" lIns="0" tIns="0" rIns="0" bIns="0" rtlCol="0" anchor="ctr"/>
          <a:lstStyle/>
          <a:p>
            <a:pPr algn="l" indent="0" marL="0">
              <a:lnSpc>
                <a:spcPct val="100000"/>
              </a:lnSpc>
              <a:buNone/>
            </a:pPr>
            <a:r>
              <a:rPr lang="en-US" sz="1600" b="1" dirty="0">
                <a:solidFill>
                  <a:srgbClr val="FDFFF4"/>
                </a:solidFill>
                <a:latin typeface="Arial" pitchFamily="34" charset="0"/>
                <a:ea typeface="Arial" pitchFamily="34" charset="-122"/>
                <a:cs typeface="Arial" pitchFamily="34" charset="-120"/>
              </a:rPr>
              <a:t>Модель первичной атмосферы
</a:t>
            </a:r>
            <a:endParaRPr lang="en-US" sz="1600" dirty="0"/>
          </a:p>
        </p:txBody>
      </p:sp>
      <p:sp>
        <p:nvSpPr>
          <p:cNvPr id="6" name="Text 2"/>
          <p:cNvSpPr txBox="1"/>
          <p:nvPr/>
        </p:nvSpPr>
        <p:spPr>
          <a:xfrm>
            <a:off x="537150" y="1721375"/>
            <a:ext cx="4034700" cy="1097700"/>
          </a:xfrm>
          <a:prstGeom prst="rect">
            <a:avLst/>
          </a:prstGeom>
          <a:noFill/>
          <a:ln/>
        </p:spPr>
        <p:txBody>
          <a:bodyPr wrap="square" lIns="0" tIns="0" rIns="0" bIns="0" rtlCol="0" anchor="t"/>
          <a:lstStyle/>
          <a:p>
            <a:pPr algn="l" indent="0" marL="0">
              <a:lnSpc>
                <a:spcPct val="100000"/>
              </a:lnSpc>
              <a:buNone/>
            </a:pPr>
            <a:r>
              <a:rPr lang="en-US" sz="1584" dirty="0">
                <a:solidFill>
                  <a:srgbClr val="413C58"/>
                </a:solidFill>
                <a:latin typeface="Arial" pitchFamily="34" charset="0"/>
                <a:ea typeface="Arial" pitchFamily="34" charset="-122"/>
                <a:cs typeface="Arial" pitchFamily="34" charset="-120"/>
              </a:rPr>
              <a:t>В 1953 году Миллер и Юри собрали установку, имитирующую древнюю Землю. Смесь газов и водяного пара подвергали электрическим разрядам, воспроизводя молнии в атмосфере без кислорода.
</a:t>
            </a:r>
            <a:endParaRPr lang="en-US" sz="1584" dirty="0"/>
          </a:p>
        </p:txBody>
      </p:sp>
      <p:sp>
        <p:nvSpPr>
          <p:cNvPr id="7" name="Text 3"/>
          <p:cNvSpPr txBox="1"/>
          <p:nvPr/>
        </p:nvSpPr>
        <p:spPr>
          <a:xfrm>
            <a:off x="537150" y="2967231"/>
            <a:ext cx="4034700" cy="420000"/>
          </a:xfrm>
          <a:prstGeom prst="rect">
            <a:avLst/>
          </a:prstGeom>
          <a:noFill/>
          <a:ln/>
        </p:spPr>
        <p:txBody>
          <a:bodyPr wrap="square" lIns="0" tIns="0" rIns="0" bIns="0" rtlCol="0" anchor="ctr"/>
          <a:lstStyle/>
          <a:p>
            <a:pPr algn="l" indent="0" marL="0">
              <a:lnSpc>
                <a:spcPct val="100000"/>
              </a:lnSpc>
              <a:buNone/>
            </a:pPr>
            <a:r>
              <a:rPr lang="en-US" sz="1600" b="1" dirty="0">
                <a:solidFill>
                  <a:srgbClr val="FDFFF4"/>
                </a:solidFill>
                <a:latin typeface="Arial" pitchFamily="34" charset="0"/>
                <a:ea typeface="Arial" pitchFamily="34" charset="-122"/>
                <a:cs typeface="Arial" pitchFamily="34" charset="-120"/>
              </a:rPr>
              <a:t>Результат, изменивший дискуссию
</a:t>
            </a:r>
            <a:endParaRPr lang="en-US" sz="1600" dirty="0"/>
          </a:p>
        </p:txBody>
      </p:sp>
      <p:sp>
        <p:nvSpPr>
          <p:cNvPr id="8" name="Text 4"/>
          <p:cNvSpPr txBox="1"/>
          <p:nvPr/>
        </p:nvSpPr>
        <p:spPr>
          <a:xfrm>
            <a:off x="537150" y="3489574"/>
            <a:ext cx="4034700" cy="1097700"/>
          </a:xfrm>
          <a:prstGeom prst="rect">
            <a:avLst/>
          </a:prstGeom>
          <a:noFill/>
          <a:ln/>
        </p:spPr>
        <p:txBody>
          <a:bodyPr wrap="square" lIns="0" tIns="0" rIns="0" bIns="0" rtlCol="0" anchor="t"/>
          <a:lstStyle/>
          <a:p>
            <a:pPr algn="l" indent="0" marL="0">
              <a:lnSpc>
                <a:spcPct val="100000"/>
              </a:lnSpc>
              <a:buNone/>
            </a:pPr>
            <a:r>
              <a:rPr lang="en-US" sz="1439" dirty="0">
                <a:solidFill>
                  <a:srgbClr val="413C58"/>
                </a:solidFill>
                <a:latin typeface="Arial" pitchFamily="34" charset="0"/>
                <a:ea typeface="Arial" pitchFamily="34" charset="-122"/>
                <a:cs typeface="Arial" pitchFamily="34" charset="-120"/>
              </a:rPr>
              <a:t>Через несколько дней в системе появились аминокислоты и другие простые органические соединения. Эксперимент убедительно показал, что строительные блоки жизни могут возникать естественным путём из неорганических веществ.
</a:t>
            </a:r>
            <a:endParaRPr lang="en-US" sz="1439" dirty="0"/>
          </a:p>
        </p:txBody>
      </p:sp>
      <p:sp>
        <p:nvSpPr>
          <p:cNvPr id="9" name="Text 5"/>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13</a:t>
            </a:r>
            <a:endParaRPr lang="en-US" sz="2138"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14000" y="1125896"/>
            <a:ext cx="2769600" cy="153355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187197" y="1125896"/>
            <a:ext cx="2769600" cy="1533558"/>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071553" y="1125896"/>
            <a:ext cx="2769600" cy="1533558"/>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35250" y="3600228"/>
            <a:ext cx="2327100" cy="764400"/>
          </a:xfrm>
          <a:prstGeom prst="rect">
            <a:avLst/>
          </a:prstGeom>
          <a:noFill/>
          <a:ln/>
        </p:spPr>
        <p:txBody>
          <a:bodyPr wrap="square" lIns="0" tIns="0" rIns="0" bIns="0" rtlCol="0" anchor="t"/>
          <a:lstStyle/>
          <a:p>
            <a:pPr algn="ctr" indent="0" marL="0">
              <a:lnSpc>
                <a:spcPct val="100000"/>
              </a:lnSpc>
              <a:buNone/>
            </a:pPr>
            <a:r>
              <a:rPr lang="en-US" sz="736" dirty="0">
                <a:solidFill>
                  <a:srgbClr val="413C58"/>
                </a:solidFill>
                <a:latin typeface="Arial" pitchFamily="34" charset="0"/>
                <a:ea typeface="Arial" pitchFamily="34" charset="-122"/>
                <a:cs typeface="Arial" pitchFamily="34" charset="-120"/>
              </a:rPr>
              <a:t>На дне океана горячая вода вырывается через трещины, насыщаясь металлами и сероводородом. Когда струи встречаются с холодной морской водой, образуются минералы и резкие химические градиенты, способные поддерживать синтез простых органических соединений на стенках труб. Именно здесь природа снова и снова создаёт локальные «реакторы» для предбиологической химии.
</a:t>
            </a:r>
            <a:endParaRPr lang="en-US" sz="736" dirty="0"/>
          </a:p>
        </p:txBody>
      </p:sp>
      <p:sp>
        <p:nvSpPr>
          <p:cNvPr id="10" name="Text 1"/>
          <p:cNvSpPr txBox="1"/>
          <p:nvPr/>
        </p:nvSpPr>
        <p:spPr>
          <a:xfrm>
            <a:off x="5352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FDFFF4"/>
                </a:solidFill>
                <a:latin typeface="Arial" pitchFamily="34" charset="0"/>
                <a:ea typeface="Arial" pitchFamily="34" charset="-122"/>
                <a:cs typeface="Arial" pitchFamily="34" charset="-120"/>
              </a:rPr>
              <a:t>Минеральные трубы на дне океана
</a:t>
            </a:r>
            <a:endParaRPr lang="en-US" sz="1600" dirty="0"/>
          </a:p>
        </p:txBody>
      </p:sp>
      <p:sp>
        <p:nvSpPr>
          <p:cNvPr id="11" name="Text 2"/>
          <p:cNvSpPr txBox="1"/>
          <p:nvPr/>
        </p:nvSpPr>
        <p:spPr>
          <a:xfrm>
            <a:off x="3408450" y="3600228"/>
            <a:ext cx="2327100" cy="764400"/>
          </a:xfrm>
          <a:prstGeom prst="rect">
            <a:avLst/>
          </a:prstGeom>
          <a:noFill/>
          <a:ln/>
        </p:spPr>
        <p:txBody>
          <a:bodyPr wrap="square" lIns="0" tIns="0" rIns="0" bIns="0" rtlCol="0" anchor="t"/>
          <a:lstStyle/>
          <a:p>
            <a:pPr algn="ctr" indent="0" marL="0">
              <a:lnSpc>
                <a:spcPct val="100000"/>
              </a:lnSpc>
              <a:buNone/>
            </a:pPr>
            <a:r>
              <a:rPr lang="en-US" sz="731" dirty="0">
                <a:solidFill>
                  <a:srgbClr val="413C58"/>
                </a:solidFill>
                <a:latin typeface="Arial" pitchFamily="34" charset="0"/>
                <a:ea typeface="Arial" pitchFamily="34" charset="-122"/>
                <a:cs typeface="Arial" pitchFamily="34" charset="-120"/>
              </a:rPr>
              <a:t>В районах чёрных курильщиков обнаружены термофильные археи и бактерии, приспособленные к высоким температурам и давлению. Их существование показывает, что жизнь может использовать энергию химических реакций, а не только солнечный свет. Это делает гидротермальные зоны особенно убедительным примером для моделей зарождения жизни на ранней Земле.
</a:t>
            </a:r>
            <a:endParaRPr lang="en-US" sz="731" dirty="0"/>
          </a:p>
        </p:txBody>
      </p:sp>
      <p:sp>
        <p:nvSpPr>
          <p:cNvPr id="12" name="Text 3"/>
          <p:cNvSpPr txBox="1"/>
          <p:nvPr/>
        </p:nvSpPr>
        <p:spPr>
          <a:xfrm>
            <a:off x="34084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FDFFF4"/>
                </a:solidFill>
                <a:latin typeface="Arial" pitchFamily="34" charset="0"/>
                <a:ea typeface="Arial" pitchFamily="34" charset="-122"/>
                <a:cs typeface="Arial" pitchFamily="34" charset="-120"/>
              </a:rPr>
              <a:t>Микробы у кипящей воды
</a:t>
            </a:r>
            <a:endParaRPr lang="en-US" sz="1600" dirty="0"/>
          </a:p>
        </p:txBody>
      </p:sp>
      <p:sp>
        <p:nvSpPr>
          <p:cNvPr id="13" name="Text 4"/>
          <p:cNvSpPr txBox="1"/>
          <p:nvPr/>
        </p:nvSpPr>
        <p:spPr>
          <a:xfrm>
            <a:off x="6281650" y="3600228"/>
            <a:ext cx="2327100" cy="764400"/>
          </a:xfrm>
          <a:prstGeom prst="rect">
            <a:avLst/>
          </a:prstGeom>
          <a:noFill/>
          <a:ln/>
        </p:spPr>
        <p:txBody>
          <a:bodyPr wrap="square" lIns="0" tIns="0" rIns="0" bIns="0" rtlCol="0" anchor="t"/>
          <a:lstStyle/>
          <a:p>
            <a:pPr algn="ctr" indent="0" marL="0">
              <a:lnSpc>
                <a:spcPct val="100000"/>
              </a:lnSpc>
              <a:buNone/>
            </a:pPr>
            <a:r>
              <a:rPr lang="en-US" sz="752" dirty="0">
                <a:solidFill>
                  <a:srgbClr val="413C58"/>
                </a:solidFill>
                <a:latin typeface="Arial" pitchFamily="34" charset="0"/>
                <a:ea typeface="Arial" pitchFamily="34" charset="-122"/>
                <a:cs typeface="Arial" pitchFamily="34" charset="-120"/>
              </a:rPr>
              <a:t>В лабораториях учёные воспроизводят минеральные поверхности, давление и состав воды, похожие на гидротермальные системы. Такие опыты помогают проверять, могут ли из простых веществ возникать молекулы, важные для предбиологической эволюции. Так выясняют, какие каталитические пути были возможны без участия клеток и какие ограничения у такого синтеза.
</a:t>
            </a:r>
            <a:endParaRPr lang="en-US" sz="752" dirty="0"/>
          </a:p>
        </p:txBody>
      </p:sp>
      <p:sp>
        <p:nvSpPr>
          <p:cNvPr id="14" name="Text 5"/>
          <p:cNvSpPr txBox="1"/>
          <p:nvPr/>
        </p:nvSpPr>
        <p:spPr>
          <a:xfrm>
            <a:off x="62816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FDFFF4"/>
                </a:solidFill>
                <a:latin typeface="Arial" pitchFamily="34" charset="0"/>
                <a:ea typeface="Arial" pitchFamily="34" charset="-122"/>
                <a:cs typeface="Arial" pitchFamily="34" charset="-120"/>
              </a:rPr>
              <a:t>Лаборатория, повторяющая океан
</a:t>
            </a:r>
            <a:endParaRPr lang="en-US" sz="1600" dirty="0"/>
          </a:p>
        </p:txBody>
      </p:sp>
      <p:sp>
        <p:nvSpPr>
          <p:cNvPr id="15" name="Text 6"/>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14</a:t>
            </a:r>
            <a:endParaRPr lang="en-US" sz="2138" dirty="0"/>
          </a:p>
        </p:txBody>
      </p:sp>
      <p:sp>
        <p:nvSpPr>
          <p:cNvPr id="16" name="Text 7"/>
          <p:cNvSpPr txBox="1"/>
          <p:nvPr/>
        </p:nvSpPr>
        <p:spPr>
          <a:xfrm>
            <a:off x="537150" y="351850"/>
            <a:ext cx="8083500" cy="450600"/>
          </a:xfrm>
          <a:prstGeom prst="rect">
            <a:avLst/>
          </a:prstGeom>
          <a:noFill/>
          <a:ln/>
        </p:spPr>
        <p:txBody>
          <a:bodyPr wrap="square" lIns="0" tIns="0" rIns="0" bIns="0" rtlCol="0" anchor="ctr"/>
          <a:lstStyle/>
          <a:p>
            <a:pPr algn="l" indent="0" marL="0">
              <a:lnSpc>
                <a:spcPct val="100000"/>
              </a:lnSpc>
              <a:buNone/>
            </a:pPr>
            <a:r>
              <a:rPr lang="en-US" sz="2385" b="1" dirty="0">
                <a:solidFill>
                  <a:srgbClr val="FDFFF4"/>
                </a:solidFill>
                <a:latin typeface="Arial" pitchFamily="34" charset="0"/>
                <a:ea typeface="Arial" pitchFamily="34" charset="-122"/>
                <a:cs typeface="Arial" pitchFamily="34" charset="-120"/>
              </a:rPr>
              <a:t>Гидротермальные источники и возникновение жизни
</a:t>
            </a:r>
            <a:endParaRPr lang="en-US" sz="238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4725" y="1157849"/>
            <a:ext cx="3345600" cy="325085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2933" b="1" dirty="0">
                <a:solidFill>
                  <a:srgbClr val="FDFFF4"/>
                </a:solidFill>
                <a:latin typeface="Arial" pitchFamily="34" charset="0"/>
                <a:ea typeface="Arial" pitchFamily="34" charset="-122"/>
                <a:cs typeface="Arial" pitchFamily="34" charset="-120"/>
              </a:rPr>
              <a:t>Первые формы жизни и их доказательства
</a:t>
            </a:r>
            <a:endParaRPr lang="en-US" sz="2933" dirty="0"/>
          </a:p>
        </p:txBody>
      </p:sp>
      <p:sp>
        <p:nvSpPr>
          <p:cNvPr id="5" name="Text 1"/>
          <p:cNvSpPr txBox="1"/>
          <p:nvPr/>
        </p:nvSpPr>
        <p:spPr>
          <a:xfrm>
            <a:off x="4044925" y="1210961"/>
            <a:ext cx="2033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Древнейшие микроорганизмы
</a:t>
            </a:r>
            <a:endParaRPr lang="en-US" sz="1600" dirty="0"/>
          </a:p>
        </p:txBody>
      </p:sp>
      <p:sp>
        <p:nvSpPr>
          <p:cNvPr id="6" name="Text 2"/>
          <p:cNvSpPr txBox="1"/>
          <p:nvPr/>
        </p:nvSpPr>
        <p:spPr>
          <a:xfrm>
            <a:off x="4044925" y="1969075"/>
            <a:ext cx="2033100" cy="2233800"/>
          </a:xfrm>
          <a:prstGeom prst="rect">
            <a:avLst/>
          </a:prstGeom>
          <a:noFill/>
          <a:ln/>
        </p:spPr>
        <p:txBody>
          <a:bodyPr wrap="square" lIns="0" tIns="0" rIns="0" bIns="0" rtlCol="0" anchor="t"/>
          <a:lstStyle/>
          <a:p>
            <a:pPr algn="ctr" indent="0" marL="0">
              <a:lnSpc>
                <a:spcPct val="100000"/>
              </a:lnSpc>
              <a:buNone/>
            </a:pPr>
            <a:r>
              <a:rPr lang="en-US" sz="1466" dirty="0">
                <a:solidFill>
                  <a:srgbClr val="413C58"/>
                </a:solidFill>
                <a:latin typeface="Arial" pitchFamily="34" charset="0"/>
                <a:ea typeface="Arial" pitchFamily="34" charset="-122"/>
                <a:cs typeface="Arial" pitchFamily="34" charset="-120"/>
              </a:rPr>
              <a:t>Самые ранние надёжно известные формы жизни были прокариотами — древними археями и бактериями. Их возраст оценивают примерно в 3,5–3,8 миллиарда лет, то есть почти сразу после формирования планеты.
</a:t>
            </a:r>
            <a:endParaRPr lang="en-US" sz="1466" dirty="0"/>
          </a:p>
        </p:txBody>
      </p:sp>
      <p:sp>
        <p:nvSpPr>
          <p:cNvPr id="7" name="Text 3"/>
          <p:cNvSpPr txBox="1"/>
          <p:nvPr/>
        </p:nvSpPr>
        <p:spPr>
          <a:xfrm>
            <a:off x="6573750" y="1969075"/>
            <a:ext cx="2033100" cy="2233800"/>
          </a:xfrm>
          <a:prstGeom prst="rect">
            <a:avLst/>
          </a:prstGeom>
          <a:noFill/>
          <a:ln/>
        </p:spPr>
        <p:txBody>
          <a:bodyPr wrap="square" lIns="0" tIns="0" rIns="0" bIns="0" rtlCol="0" anchor="t"/>
          <a:lstStyle/>
          <a:p>
            <a:pPr algn="ctr" indent="0" marL="0">
              <a:lnSpc>
                <a:spcPct val="100000"/>
              </a:lnSpc>
              <a:buNone/>
            </a:pPr>
            <a:r>
              <a:rPr lang="en-US" sz="1400" dirty="0">
                <a:solidFill>
                  <a:srgbClr val="413C58"/>
                </a:solidFill>
                <a:latin typeface="Arial" pitchFamily="34" charset="0"/>
                <a:ea typeface="Arial" pitchFamily="34" charset="-122"/>
                <a:cs typeface="Arial" pitchFamily="34" charset="-120"/>
              </a:rPr>
              <a:t>Окаменелые строматолиты показывают, как цианобактерии создавали слоистые структуры в мелководьях. Позже их фотосинтез вызвал Великое кислородное событие, резко изменив атмосферу и открыв путь новым организмам.
</a:t>
            </a:r>
            <a:endParaRPr lang="en-US" sz="1400" dirty="0"/>
          </a:p>
        </p:txBody>
      </p:sp>
      <p:sp>
        <p:nvSpPr>
          <p:cNvPr id="8" name="Text 4"/>
          <p:cNvSpPr txBox="1"/>
          <p:nvPr/>
        </p:nvSpPr>
        <p:spPr>
          <a:xfrm>
            <a:off x="6573750" y="1210961"/>
            <a:ext cx="2033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Строматолиты и кислород
</a:t>
            </a:r>
            <a:endParaRPr lang="en-US" sz="1600" dirty="0"/>
          </a:p>
        </p:txBody>
      </p:sp>
      <p:sp>
        <p:nvSpPr>
          <p:cNvPr id="9" name="Text 5"/>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15</a:t>
            </a:r>
            <a:endParaRPr lang="en-US" sz="2138"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322050" y="1328555"/>
            <a:ext cx="754800" cy="60384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282894" y="1285325"/>
            <a:ext cx="604013" cy="6903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7067150" y="1295008"/>
            <a:ext cx="754800" cy="670933"/>
          </a:xfrm>
          <a:prstGeom prst="rect">
            <a:avLst/>
          </a:prstGeom>
        </p:spPr>
      </p:pic>
      <p:sp>
        <p:nvSpPr>
          <p:cNvPr id="12" name="Text 0"/>
          <p:cNvSpPr txBox="1"/>
          <p:nvPr/>
        </p:nvSpPr>
        <p:spPr>
          <a:xfrm>
            <a:off x="537150" y="351850"/>
            <a:ext cx="8095500" cy="450600"/>
          </a:xfrm>
          <a:prstGeom prst="rect">
            <a:avLst/>
          </a:prstGeom>
          <a:noFill/>
          <a:ln/>
        </p:spPr>
        <p:txBody>
          <a:bodyPr wrap="square" lIns="0" tIns="0" rIns="0" bIns="0" rtlCol="0" anchor="ctr"/>
          <a:lstStyle/>
          <a:p>
            <a:pPr algn="ctr" indent="0" marL="0">
              <a:lnSpc>
                <a:spcPct val="100000"/>
              </a:lnSpc>
              <a:buNone/>
            </a:pPr>
            <a:r>
              <a:rPr lang="en-US" sz="2681" b="1" dirty="0">
                <a:solidFill>
                  <a:srgbClr val="413C58"/>
                </a:solidFill>
                <a:latin typeface="Arial" pitchFamily="34" charset="0"/>
                <a:ea typeface="Arial" pitchFamily="34" charset="-122"/>
                <a:cs typeface="Arial" pitchFamily="34" charset="-120"/>
              </a:rPr>
              <a:t>Три ключевых аргумента теории эндосимбиоза
</a:t>
            </a:r>
            <a:endParaRPr lang="en-US" sz="2681" dirty="0"/>
          </a:p>
        </p:txBody>
      </p:sp>
      <p:sp>
        <p:nvSpPr>
          <p:cNvPr id="13" name="Text 1"/>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16</a:t>
            </a:r>
            <a:endParaRPr lang="en-US" sz="2138" dirty="0"/>
          </a:p>
        </p:txBody>
      </p:sp>
      <p:sp>
        <p:nvSpPr>
          <p:cNvPr id="14" name="Text 2"/>
          <p:cNvSpPr txBox="1"/>
          <p:nvPr/>
        </p:nvSpPr>
        <p:spPr>
          <a:xfrm>
            <a:off x="572211" y="2320343"/>
            <a:ext cx="2254500" cy="1822500"/>
          </a:xfrm>
          <a:prstGeom prst="rect">
            <a:avLst/>
          </a:prstGeom>
          <a:noFill/>
          <a:ln/>
        </p:spPr>
        <p:txBody>
          <a:bodyPr wrap="square" lIns="0" tIns="0" rIns="0" bIns="0" rtlCol="0" anchor="t"/>
          <a:lstStyle/>
          <a:p>
            <a:pPr algn="ctr" indent="0" marL="0">
              <a:lnSpc>
                <a:spcPct val="100000"/>
              </a:lnSpc>
              <a:buNone/>
            </a:pPr>
            <a:r>
              <a:rPr lang="en-US" sz="1303" b="1" dirty="0">
                <a:solidFill>
                  <a:srgbClr val="413C58"/>
                </a:solidFill>
                <a:latin typeface="Arial" pitchFamily="34" charset="0"/>
                <a:ea typeface="Arial" pitchFamily="34" charset="-122"/>
                <a:cs typeface="Arial" pitchFamily="34" charset="-120"/>
              </a:rPr>
              <a:t>Союз разных клеток
</a:t>
            </a:r>
            <a:pPr algn="ctr" indent="0" marL="0">
              <a:lnSpc>
                <a:spcPct val="100000"/>
              </a:lnSpc>
              <a:buNone/>
            </a:pPr>
            <a:r>
              <a:rPr lang="en-US" sz="1303" b="1" dirty="0">
                <a:solidFill>
                  <a:srgbClr val="413C58"/>
                </a:solidFill>
                <a:latin typeface="Arial" pitchFamily="34" charset="0"/>
                <a:ea typeface="Arial" pitchFamily="34" charset="-122"/>
                <a:cs typeface="Arial" pitchFamily="34" charset="-120"/>
              </a:rPr>
              <a:t>
</a:t>
            </a:r>
            <a:pPr algn="ctr" indent="0" marL="0">
              <a:lnSpc>
                <a:spcPct val="100000"/>
              </a:lnSpc>
              <a:buNone/>
            </a:pPr>
            <a:r>
              <a:rPr lang="en-US" sz="1303" dirty="0">
                <a:solidFill>
                  <a:srgbClr val="413C58"/>
                </a:solidFill>
                <a:latin typeface="Arial" pitchFamily="34" charset="0"/>
                <a:ea typeface="Arial" pitchFamily="34" charset="-122"/>
                <a:cs typeface="Arial" pitchFamily="34" charset="-120"/>
              </a:rPr>
              <a:t>Лин Маргулис показала, что эукариотическая клетка могла возникнуть из союза разных прокариот. Один партнёр обеспечил энергию, другой — новые функции и защиту, а вместе они дали более сложную организацию.
</a:t>
            </a:r>
            <a:endParaRPr lang="en-US" sz="1303" dirty="0"/>
          </a:p>
        </p:txBody>
      </p:sp>
      <p:sp>
        <p:nvSpPr>
          <p:cNvPr id="15" name="Text 3"/>
          <p:cNvSpPr txBox="1"/>
          <p:nvPr/>
        </p:nvSpPr>
        <p:spPr>
          <a:xfrm>
            <a:off x="3457567" y="2320343"/>
            <a:ext cx="2254500" cy="1822500"/>
          </a:xfrm>
          <a:prstGeom prst="rect">
            <a:avLst/>
          </a:prstGeom>
          <a:noFill/>
          <a:ln/>
        </p:spPr>
        <p:txBody>
          <a:bodyPr wrap="square" lIns="0" tIns="0" rIns="0" bIns="0" rtlCol="0" anchor="t"/>
          <a:lstStyle/>
          <a:p>
            <a:pPr algn="ctr" indent="0" marL="0">
              <a:lnSpc>
                <a:spcPct val="100000"/>
              </a:lnSpc>
              <a:buNone/>
            </a:pPr>
            <a:r>
              <a:rPr lang="en-US" sz="1103" b="1" dirty="0">
                <a:solidFill>
                  <a:srgbClr val="413C58"/>
                </a:solidFill>
                <a:latin typeface="Arial" pitchFamily="34" charset="0"/>
                <a:ea typeface="Arial" pitchFamily="34" charset="-122"/>
                <a:cs typeface="Arial" pitchFamily="34" charset="-120"/>
              </a:rPr>
              <a:t>Следы бактериального происхождения
</a:t>
            </a:r>
            <a:pPr algn="ctr" indent="0" marL="0">
              <a:lnSpc>
                <a:spcPct val="100000"/>
              </a:lnSpc>
              <a:buNone/>
            </a:pPr>
            <a:r>
              <a:rPr lang="en-US" sz="1103" b="1" dirty="0">
                <a:solidFill>
                  <a:srgbClr val="413C58"/>
                </a:solidFill>
                <a:latin typeface="Arial" pitchFamily="34" charset="0"/>
                <a:ea typeface="Arial" pitchFamily="34" charset="-122"/>
                <a:cs typeface="Arial" pitchFamily="34" charset="-120"/>
              </a:rPr>
              <a:t>
</a:t>
            </a:r>
            <a:pPr algn="ctr" indent="0" marL="0">
              <a:lnSpc>
                <a:spcPct val="100000"/>
              </a:lnSpc>
              <a:buNone/>
            </a:pPr>
            <a:r>
              <a:rPr lang="en-US" sz="1103" dirty="0">
                <a:solidFill>
                  <a:srgbClr val="413C58"/>
                </a:solidFill>
                <a:latin typeface="Arial" pitchFamily="34" charset="0"/>
                <a:ea typeface="Arial" pitchFamily="34" charset="-122"/>
                <a:cs typeface="Arial" pitchFamily="34" charset="-120"/>
              </a:rPr>
              <a:t>Митохондрии и хлоропласты имеют собственную ДНК и делятся независимо от ядра. Их строение и биохимия заметно напоминают бактерии, что служит важным доказательством гипотезы эндосимбиоза. Они продолжают работать как отдельные полунезависимые системы.
</a:t>
            </a:r>
            <a:endParaRPr lang="en-US" sz="1103" dirty="0"/>
          </a:p>
        </p:txBody>
      </p:sp>
      <p:sp>
        <p:nvSpPr>
          <p:cNvPr id="16" name="Text 4"/>
          <p:cNvSpPr txBox="1"/>
          <p:nvPr/>
        </p:nvSpPr>
        <p:spPr>
          <a:xfrm>
            <a:off x="6342923" y="2320343"/>
            <a:ext cx="2254500" cy="1822500"/>
          </a:xfrm>
          <a:prstGeom prst="rect">
            <a:avLst/>
          </a:prstGeom>
          <a:noFill/>
          <a:ln/>
        </p:spPr>
        <p:txBody>
          <a:bodyPr wrap="square" lIns="0" tIns="0" rIns="0" bIns="0" rtlCol="0" anchor="t"/>
          <a:lstStyle/>
          <a:p>
            <a:pPr algn="ctr" indent="0" marL="0">
              <a:lnSpc>
                <a:spcPct val="100000"/>
              </a:lnSpc>
              <a:buNone/>
            </a:pPr>
            <a:r>
              <a:rPr lang="en-US" sz="1303" b="1" dirty="0">
                <a:solidFill>
                  <a:srgbClr val="413C58"/>
                </a:solidFill>
                <a:latin typeface="Arial" pitchFamily="34" charset="0"/>
                <a:ea typeface="Arial" pitchFamily="34" charset="-122"/>
                <a:cs typeface="Arial" pitchFamily="34" charset="-120"/>
              </a:rPr>
              <a:t>Усложнение жизни
</a:t>
            </a:r>
            <a:pPr algn="ctr" indent="0" marL="0">
              <a:lnSpc>
                <a:spcPct val="100000"/>
              </a:lnSpc>
              <a:buNone/>
            </a:pPr>
            <a:r>
              <a:rPr lang="en-US" sz="1303" b="1" dirty="0">
                <a:solidFill>
                  <a:srgbClr val="413C58"/>
                </a:solidFill>
                <a:latin typeface="Arial" pitchFamily="34" charset="0"/>
                <a:ea typeface="Arial" pitchFamily="34" charset="-122"/>
                <a:cs typeface="Arial" pitchFamily="34" charset="-120"/>
              </a:rPr>
              <a:t>
</a:t>
            </a:r>
            <a:pPr algn="ctr" indent="0" marL="0">
              <a:lnSpc>
                <a:spcPct val="100000"/>
              </a:lnSpc>
              <a:buNone/>
            </a:pPr>
            <a:r>
              <a:rPr lang="en-US" sz="1303" dirty="0">
                <a:solidFill>
                  <a:srgbClr val="413C58"/>
                </a:solidFill>
                <a:latin typeface="Arial" pitchFamily="34" charset="0"/>
                <a:ea typeface="Arial" pitchFamily="34" charset="-122"/>
                <a:cs typeface="Arial" pitchFamily="34" charset="-120"/>
              </a:rPr>
              <a:t>Эндосимбиоз сделал возможным рост клеточной сложности, специализацию функций и, в дальнейшем, появление многоклеточных организмов. Так симбиоз стал одним из главных механизмов эволюции живого мира на Земле.
</a:t>
            </a:r>
            <a:endParaRPr lang="en-US" sz="1303"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109809" y="181000"/>
            <a:ext cx="4033682" cy="4786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37150" y="351850"/>
            <a:ext cx="5943000" cy="450600"/>
          </a:xfrm>
          <a:prstGeom prst="rect">
            <a:avLst/>
          </a:prstGeom>
          <a:noFill/>
          <a:ln/>
        </p:spPr>
        <p:txBody>
          <a:bodyPr wrap="square" lIns="0" tIns="0" rIns="0" bIns="0" rtlCol="0" anchor="ctr"/>
          <a:lstStyle/>
          <a:p>
            <a:pPr algn="l" indent="0" marL="0">
              <a:lnSpc>
                <a:spcPct val="100000"/>
              </a:lnSpc>
              <a:buNone/>
            </a:pPr>
            <a:r>
              <a:rPr lang="en-US" sz="1772" b="1" dirty="0">
                <a:solidFill>
                  <a:srgbClr val="413C58"/>
                </a:solidFill>
                <a:latin typeface="Arial" pitchFamily="34" charset="0"/>
                <a:ea typeface="Arial" pitchFamily="34" charset="-122"/>
                <a:cs typeface="Arial" pitchFamily="34" charset="-120"/>
              </a:rPr>
              <a:t>Экстремофилы: расширяя представления о возможностях жизни
</a:t>
            </a:r>
            <a:endParaRPr lang="en-US" sz="1772" dirty="0"/>
          </a:p>
        </p:txBody>
      </p:sp>
      <p:sp>
        <p:nvSpPr>
          <p:cNvPr id="5" name="Text 1"/>
          <p:cNvSpPr txBox="1"/>
          <p:nvPr/>
        </p:nvSpPr>
        <p:spPr>
          <a:xfrm>
            <a:off x="537150" y="1194250"/>
            <a:ext cx="4034700" cy="420000"/>
          </a:xfrm>
          <a:prstGeom prst="rect">
            <a:avLst/>
          </a:prstGeom>
          <a:noFill/>
          <a:ln/>
        </p:spPr>
        <p:txBody>
          <a:bodyPr wrap="square" lIns="0" tIns="0" rIns="0" bIns="0" rtlCol="0" anchor="ctr"/>
          <a:lstStyle/>
          <a:p>
            <a:pPr algn="l" indent="0" marL="0">
              <a:lnSpc>
                <a:spcPct val="100000"/>
              </a:lnSpc>
              <a:buNone/>
            </a:pPr>
            <a:r>
              <a:rPr lang="en-US" sz="1600" b="1" dirty="0">
                <a:solidFill>
                  <a:srgbClr val="FDFFF4"/>
                </a:solidFill>
                <a:latin typeface="Arial" pitchFamily="34" charset="0"/>
                <a:ea typeface="Arial" pitchFamily="34" charset="-122"/>
                <a:cs typeface="Arial" pitchFamily="34" charset="-120"/>
              </a:rPr>
              <a:t>Организмы на грани выживания
</a:t>
            </a:r>
            <a:endParaRPr lang="en-US" sz="1600" dirty="0"/>
          </a:p>
        </p:txBody>
      </p:sp>
      <p:sp>
        <p:nvSpPr>
          <p:cNvPr id="6" name="Text 2"/>
          <p:cNvSpPr txBox="1"/>
          <p:nvPr/>
        </p:nvSpPr>
        <p:spPr>
          <a:xfrm>
            <a:off x="537150" y="1721375"/>
            <a:ext cx="4034700" cy="1097700"/>
          </a:xfrm>
          <a:prstGeom prst="rect">
            <a:avLst/>
          </a:prstGeom>
          <a:noFill/>
          <a:ln/>
        </p:spPr>
        <p:txBody>
          <a:bodyPr wrap="square" lIns="0" tIns="0" rIns="0" bIns="0" rtlCol="0" anchor="t"/>
          <a:lstStyle/>
          <a:p>
            <a:pPr algn="l" indent="0" marL="0">
              <a:lnSpc>
                <a:spcPct val="100000"/>
              </a:lnSpc>
              <a:buNone/>
            </a:pPr>
            <a:r>
              <a:rPr lang="en-US" sz="1534" dirty="0">
                <a:solidFill>
                  <a:srgbClr val="413C58"/>
                </a:solidFill>
                <a:latin typeface="Arial" pitchFamily="34" charset="0"/>
                <a:ea typeface="Arial" pitchFamily="34" charset="-122"/>
                <a:cs typeface="Arial" pitchFamily="34" charset="-120"/>
              </a:rPr>
              <a:t>Экстремофилы живут там, где обычная жизнь кажется невозможной: в кипящих источниках, солёных озёрах, ледяных водах и под высоким давлением. Эти находки значительно расширили границы биологии.
</a:t>
            </a:r>
            <a:endParaRPr lang="en-US" sz="1534" dirty="0"/>
          </a:p>
        </p:txBody>
      </p:sp>
      <p:sp>
        <p:nvSpPr>
          <p:cNvPr id="7" name="Text 3"/>
          <p:cNvSpPr txBox="1"/>
          <p:nvPr/>
        </p:nvSpPr>
        <p:spPr>
          <a:xfrm>
            <a:off x="537150" y="2967231"/>
            <a:ext cx="4034700" cy="420000"/>
          </a:xfrm>
          <a:prstGeom prst="rect">
            <a:avLst/>
          </a:prstGeom>
          <a:noFill/>
          <a:ln/>
        </p:spPr>
        <p:txBody>
          <a:bodyPr wrap="square" lIns="0" tIns="0" rIns="0" bIns="0" rtlCol="0" anchor="ctr"/>
          <a:lstStyle/>
          <a:p>
            <a:pPr algn="l" indent="0" marL="0">
              <a:lnSpc>
                <a:spcPct val="100000"/>
              </a:lnSpc>
              <a:buNone/>
            </a:pPr>
            <a:r>
              <a:rPr lang="en-US" sz="1600" b="1" dirty="0">
                <a:solidFill>
                  <a:srgbClr val="FDFFF4"/>
                </a:solidFill>
                <a:latin typeface="Arial" pitchFamily="34" charset="0"/>
                <a:ea typeface="Arial" pitchFamily="34" charset="-122"/>
                <a:cs typeface="Arial" pitchFamily="34" charset="-120"/>
              </a:rPr>
              <a:t>Почему это важно
</a:t>
            </a:r>
            <a:endParaRPr lang="en-US" sz="1600" dirty="0"/>
          </a:p>
        </p:txBody>
      </p:sp>
      <p:sp>
        <p:nvSpPr>
          <p:cNvPr id="8" name="Text 4"/>
          <p:cNvSpPr txBox="1"/>
          <p:nvPr/>
        </p:nvSpPr>
        <p:spPr>
          <a:xfrm>
            <a:off x="537150" y="3489574"/>
            <a:ext cx="4034700" cy="1097700"/>
          </a:xfrm>
          <a:prstGeom prst="rect">
            <a:avLst/>
          </a:prstGeom>
          <a:noFill/>
          <a:ln/>
        </p:spPr>
        <p:txBody>
          <a:bodyPr wrap="square" lIns="0" tIns="0" rIns="0" bIns="0" rtlCol="0" anchor="t"/>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Если жизнь выдерживает столь жёсткие условия на Земле, похожие среды можно искать и на других небесных телах. Экстремофилы помогают понять, какие пределы у адаптации и эволюции.
</a:t>
            </a:r>
            <a:endParaRPr lang="en-US" sz="1600" dirty="0"/>
          </a:p>
        </p:txBody>
      </p:sp>
      <p:sp>
        <p:nvSpPr>
          <p:cNvPr id="9" name="Text 5"/>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17</a:t>
            </a:r>
            <a:endParaRPr lang="en-US" sz="2138"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397444" y="1285325"/>
            <a:ext cx="604013" cy="6903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269994" y="1285325"/>
            <a:ext cx="604013" cy="6903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7099400" y="1285325"/>
            <a:ext cx="690300" cy="690300"/>
          </a:xfrm>
          <a:prstGeom prst="rect">
            <a:avLst/>
          </a:prstGeom>
        </p:spPr>
      </p:pic>
      <p:sp>
        <p:nvSpPr>
          <p:cNvPr id="12" name="Text 0"/>
          <p:cNvSpPr txBox="1"/>
          <p:nvPr/>
        </p:nvSpPr>
        <p:spPr>
          <a:xfrm>
            <a:off x="537150" y="351850"/>
            <a:ext cx="8095500" cy="450600"/>
          </a:xfrm>
          <a:prstGeom prst="rect">
            <a:avLst/>
          </a:prstGeom>
          <a:noFill/>
          <a:ln/>
        </p:spPr>
        <p:txBody>
          <a:bodyPr wrap="square" lIns="0" tIns="0" rIns="0" bIns="0" rtlCol="0" anchor="ctr"/>
          <a:lstStyle/>
          <a:p>
            <a:pPr algn="ctr" indent="0" marL="0">
              <a:lnSpc>
                <a:spcPct val="100000"/>
              </a:lnSpc>
              <a:buNone/>
            </a:pPr>
            <a:r>
              <a:rPr lang="en-US" sz="3000" b="1" dirty="0">
                <a:solidFill>
                  <a:srgbClr val="413C58"/>
                </a:solidFill>
                <a:latin typeface="Arial" pitchFamily="34" charset="0"/>
                <a:ea typeface="Arial" pitchFamily="34" charset="-122"/>
                <a:cs typeface="Arial" pitchFamily="34" charset="-120"/>
              </a:rPr>
              <a:t>Где сегодня ищут признаки жизни
</a:t>
            </a:r>
            <a:endParaRPr lang="en-US" sz="3000" dirty="0"/>
          </a:p>
        </p:txBody>
      </p:sp>
      <p:sp>
        <p:nvSpPr>
          <p:cNvPr id="13" name="Text 1"/>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18</a:t>
            </a:r>
            <a:endParaRPr lang="en-US" sz="2138" dirty="0"/>
          </a:p>
        </p:txBody>
      </p:sp>
      <p:sp>
        <p:nvSpPr>
          <p:cNvPr id="14" name="Text 2"/>
          <p:cNvSpPr txBox="1"/>
          <p:nvPr/>
        </p:nvSpPr>
        <p:spPr>
          <a:xfrm>
            <a:off x="572211" y="2320343"/>
            <a:ext cx="2254500" cy="1822500"/>
          </a:xfrm>
          <a:prstGeom prst="rect">
            <a:avLst/>
          </a:prstGeom>
          <a:noFill/>
          <a:ln/>
        </p:spPr>
        <p:txBody>
          <a:bodyPr wrap="square" lIns="0" tIns="0" rIns="0" bIns="0" rtlCol="0" anchor="t"/>
          <a:lstStyle/>
          <a:p>
            <a:pPr algn="ctr" indent="0" marL="0">
              <a:lnSpc>
                <a:spcPct val="100000"/>
              </a:lnSpc>
              <a:buNone/>
            </a:pPr>
            <a:r>
              <a:rPr lang="en-US" sz="1303" b="1" dirty="0">
                <a:solidFill>
                  <a:srgbClr val="FDFFF4"/>
                </a:solidFill>
                <a:latin typeface="Arial" pitchFamily="34" charset="0"/>
                <a:ea typeface="Arial" pitchFamily="34" charset="-122"/>
                <a:cs typeface="Arial" pitchFamily="34" charset="-120"/>
              </a:rPr>
              <a:t>Поиски на Марсе
</a:t>
            </a:r>
            <a:pPr algn="ctr" indent="0" marL="0">
              <a:lnSpc>
                <a:spcPct val="100000"/>
              </a:lnSpc>
              <a:buNone/>
            </a:pPr>
            <a:r>
              <a:rPr lang="en-US" sz="1303" b="1" dirty="0">
                <a:solidFill>
                  <a:srgbClr val="FDFFF4"/>
                </a:solidFill>
                <a:latin typeface="Arial" pitchFamily="34" charset="0"/>
                <a:ea typeface="Arial" pitchFamily="34" charset="-122"/>
                <a:cs typeface="Arial" pitchFamily="34" charset="-120"/>
              </a:rPr>
              <a:t>
</a:t>
            </a:r>
            <a:pPr algn="ctr" indent="0" marL="0">
              <a:lnSpc>
                <a:spcPct val="100000"/>
              </a:lnSpc>
              <a:buNone/>
            </a:pPr>
            <a:r>
              <a:rPr lang="en-US" sz="1303" dirty="0">
                <a:solidFill>
                  <a:srgbClr val="FDFFF4"/>
                </a:solidFill>
                <a:latin typeface="Arial" pitchFamily="34" charset="0"/>
                <a:ea typeface="Arial" pitchFamily="34" charset="-122"/>
                <a:cs typeface="Arial" pitchFamily="34" charset="-120"/>
              </a:rPr>
              <a:t>Марсоход Perseverance исследует древние осадочные породы и собирает образцы, где могут сохраняться следы органики. Эти данные помогают понять, была ли на Марсе среда, пригодная для жизни.
</a:t>
            </a:r>
            <a:endParaRPr lang="en-US" sz="1303" dirty="0"/>
          </a:p>
        </p:txBody>
      </p:sp>
      <p:sp>
        <p:nvSpPr>
          <p:cNvPr id="15" name="Text 3"/>
          <p:cNvSpPr txBox="1"/>
          <p:nvPr/>
        </p:nvSpPr>
        <p:spPr>
          <a:xfrm>
            <a:off x="3457567" y="2320343"/>
            <a:ext cx="2254500" cy="1822500"/>
          </a:xfrm>
          <a:prstGeom prst="rect">
            <a:avLst/>
          </a:prstGeom>
          <a:noFill/>
          <a:ln/>
        </p:spPr>
        <p:txBody>
          <a:bodyPr wrap="square" lIns="0" tIns="0" rIns="0" bIns="0" rtlCol="0" anchor="t"/>
          <a:lstStyle/>
          <a:p>
            <a:pPr algn="ctr" indent="0" marL="0">
              <a:lnSpc>
                <a:spcPct val="100000"/>
              </a:lnSpc>
              <a:buNone/>
            </a:pPr>
            <a:r>
              <a:rPr lang="en-US" sz="1222" b="1" dirty="0">
                <a:solidFill>
                  <a:srgbClr val="FDFFF4"/>
                </a:solidFill>
                <a:latin typeface="Arial" pitchFamily="34" charset="0"/>
                <a:ea typeface="Arial" pitchFamily="34" charset="-122"/>
                <a:cs typeface="Arial" pitchFamily="34" charset="-120"/>
              </a:rPr>
              <a:t>Ледяные океаны Европы и Энцелада
</a:t>
            </a:r>
            <a:pPr algn="ctr" indent="0" marL="0">
              <a:lnSpc>
                <a:spcPct val="100000"/>
              </a:lnSpc>
              <a:buNone/>
            </a:pPr>
            <a:r>
              <a:rPr lang="en-US" sz="1222" b="1" dirty="0">
                <a:solidFill>
                  <a:srgbClr val="FDFFF4"/>
                </a:solidFill>
                <a:latin typeface="Arial" pitchFamily="34" charset="0"/>
                <a:ea typeface="Arial" pitchFamily="34" charset="-122"/>
                <a:cs typeface="Arial" pitchFamily="34" charset="-120"/>
              </a:rPr>
              <a:t>
</a:t>
            </a:r>
            <a:pPr algn="ctr" indent="0" marL="0">
              <a:lnSpc>
                <a:spcPct val="100000"/>
              </a:lnSpc>
              <a:buNone/>
            </a:pPr>
            <a:r>
              <a:rPr lang="en-US" sz="1222" dirty="0">
                <a:solidFill>
                  <a:srgbClr val="FDFFF4"/>
                </a:solidFill>
                <a:latin typeface="Arial" pitchFamily="34" charset="0"/>
                <a:ea typeface="Arial" pitchFamily="34" charset="-122"/>
                <a:cs typeface="Arial" pitchFamily="34" charset="-120"/>
              </a:rPr>
              <a:t>Спутники Юпитера и Сатурна интересны скрытыми подлёдными океанами и возможными выбросами воды через трещины в коре. Именно там могут существовать условия для химической энергии и микробной жизни.
</a:t>
            </a:r>
            <a:endParaRPr lang="en-US" sz="1222" dirty="0"/>
          </a:p>
        </p:txBody>
      </p:sp>
      <p:sp>
        <p:nvSpPr>
          <p:cNvPr id="16" name="Text 4"/>
          <p:cNvSpPr txBox="1"/>
          <p:nvPr/>
        </p:nvSpPr>
        <p:spPr>
          <a:xfrm>
            <a:off x="6342923" y="2320343"/>
            <a:ext cx="2254500" cy="1822500"/>
          </a:xfrm>
          <a:prstGeom prst="rect">
            <a:avLst/>
          </a:prstGeom>
          <a:noFill/>
          <a:ln/>
        </p:spPr>
        <p:txBody>
          <a:bodyPr wrap="square" lIns="0" tIns="0" rIns="0" bIns="0" rtlCol="0" anchor="t"/>
          <a:lstStyle/>
          <a:p>
            <a:pPr algn="ctr" indent="0" marL="0">
              <a:lnSpc>
                <a:spcPct val="100000"/>
              </a:lnSpc>
              <a:buNone/>
            </a:pPr>
            <a:r>
              <a:rPr lang="en-US" sz="1303" b="1" dirty="0">
                <a:solidFill>
                  <a:srgbClr val="FDFFF4"/>
                </a:solidFill>
                <a:latin typeface="Arial" pitchFamily="34" charset="0"/>
                <a:ea typeface="Arial" pitchFamily="34" charset="-122"/>
                <a:cs typeface="Arial" pitchFamily="34" charset="-120"/>
              </a:rPr>
              <a:t>Миссии и приборы
</a:t>
            </a:r>
            <a:pPr algn="ctr" indent="0" marL="0">
              <a:lnSpc>
                <a:spcPct val="100000"/>
              </a:lnSpc>
              <a:buNone/>
            </a:pPr>
            <a:r>
              <a:rPr lang="en-US" sz="1303" b="1" dirty="0">
                <a:solidFill>
                  <a:srgbClr val="FDFFF4"/>
                </a:solidFill>
                <a:latin typeface="Arial" pitchFamily="34" charset="0"/>
                <a:ea typeface="Arial" pitchFamily="34" charset="-122"/>
                <a:cs typeface="Arial" pitchFamily="34" charset="-120"/>
              </a:rPr>
              <a:t>
</a:t>
            </a:r>
            <a:pPr algn="ctr" indent="0" marL="0">
              <a:lnSpc>
                <a:spcPct val="100000"/>
              </a:lnSpc>
              <a:buNone/>
            </a:pPr>
            <a:r>
              <a:rPr lang="en-US" sz="1303" dirty="0">
                <a:solidFill>
                  <a:srgbClr val="FDFFF4"/>
                </a:solidFill>
                <a:latin typeface="Arial" pitchFamily="34" charset="0"/>
                <a:ea typeface="Arial" pitchFamily="34" charset="-122"/>
                <a:cs typeface="Arial" pitchFamily="34" charset="-120"/>
              </a:rPr>
              <a:t>Миссия JUICE и другие орбитальные аппараты изучают состав льда, воды и атмосферы удалённых миров. Наземные лаборатории NASA и ESA проверяют, какие сигналы могут указывать на органические молекулы.
</a:t>
            </a:r>
            <a:endParaRPr lang="en-US" sz="1303"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2660" b="1" dirty="0">
                <a:solidFill>
                  <a:srgbClr val="FDFFF4"/>
                </a:solidFill>
                <a:latin typeface="Arial" pitchFamily="34" charset="0"/>
                <a:ea typeface="Arial" pitchFamily="34" charset="-122"/>
                <a:cs typeface="Arial" pitchFamily="34" charset="-120"/>
              </a:rPr>
              <a:t>Философские и культурные аспекты проблемы
</a:t>
            </a:r>
            <a:endParaRPr lang="en-US" sz="2660" dirty="0"/>
          </a:p>
        </p:txBody>
      </p:sp>
      <p:sp>
        <p:nvSpPr>
          <p:cNvPr id="5" name="Text 1"/>
          <p:cNvSpPr txBox="1"/>
          <p:nvPr/>
        </p:nvSpPr>
        <p:spPr>
          <a:xfrm>
            <a:off x="1432500" y="1261923"/>
            <a:ext cx="7174200" cy="715500"/>
          </a:xfrm>
          <a:prstGeom prst="rect">
            <a:avLst/>
          </a:prstGeom>
          <a:noFill/>
          <a:ln/>
        </p:spPr>
        <p:txBody>
          <a:bodyPr wrap="square" lIns="0" tIns="0" rIns="0" bIns="0" rtlCol="0" anchor="ctr"/>
          <a:lstStyle/>
          <a:p>
            <a:pPr algn="l" indent="0" marL="0">
              <a:lnSpc>
                <a:spcPct val="100000"/>
              </a:lnSpc>
              <a:buNone/>
            </a:pPr>
            <a:r>
              <a:rPr lang="en-US" sz="1517" dirty="0">
                <a:solidFill>
                  <a:srgbClr val="413C58"/>
                </a:solidFill>
                <a:latin typeface="Arial" pitchFamily="34" charset="0"/>
                <a:ea typeface="Arial" pitchFamily="34" charset="-122"/>
                <a:cs typeface="Arial" pitchFamily="34" charset="-120"/>
              </a:rPr>
              <a:t>Проблема происхождения жизни объединяет религиозные, философские и научные объяснения, показывая, как меняется мировоззрение общества в разных эпохах. Она учит отличать веру, предположение и проверяемое знание.
</a:t>
            </a:r>
            <a:endParaRPr lang="en-US" sz="1517" dirty="0"/>
          </a:p>
        </p:txBody>
      </p:sp>
      <p:sp>
        <p:nvSpPr>
          <p:cNvPr id="6" name="Text 2"/>
          <p:cNvSpPr txBox="1"/>
          <p:nvPr/>
        </p:nvSpPr>
        <p:spPr>
          <a:xfrm>
            <a:off x="1432500" y="2402771"/>
            <a:ext cx="7174200" cy="715500"/>
          </a:xfrm>
          <a:prstGeom prst="rect">
            <a:avLst/>
          </a:prstGeom>
          <a:noFill/>
          <a:ln/>
        </p:spPr>
        <p:txBody>
          <a:bodyPr wrap="square" lIns="0" tIns="0" rIns="0" bIns="0" rtlCol="0" anchor="ctr"/>
          <a:lstStyle/>
          <a:p>
            <a:pPr algn="l" indent="0" marL="0">
              <a:lnSpc>
                <a:spcPct val="100000"/>
              </a:lnSpc>
              <a:buNone/>
            </a:pPr>
            <a:r>
              <a:rPr lang="en-US" sz="1492" dirty="0">
                <a:solidFill>
                  <a:srgbClr val="413C58"/>
                </a:solidFill>
                <a:latin typeface="Arial" pitchFamily="34" charset="0"/>
                <a:ea typeface="Arial" pitchFamily="34" charset="-122"/>
                <a:cs typeface="Arial" pitchFamily="34" charset="-120"/>
              </a:rPr>
              <a:t>Сегодня вопрос затрагивает синтетическую биологию, генетику и биотехнологии, поэтому особенно важны границы допустимого вмешательства. Любое новое решение требует не только точности, но и общественной ответственности.
</a:t>
            </a:r>
            <a:endParaRPr lang="en-US" sz="1492" dirty="0"/>
          </a:p>
        </p:txBody>
      </p:sp>
      <p:sp>
        <p:nvSpPr>
          <p:cNvPr id="7" name="Text 3"/>
          <p:cNvSpPr txBox="1"/>
          <p:nvPr/>
        </p:nvSpPr>
        <p:spPr>
          <a:xfrm>
            <a:off x="1432500" y="3536458"/>
            <a:ext cx="7174200" cy="7155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Для культуры и образования эта тема важна как пример большого научного поиска, где нет простых ответов. Она помогает подготовиться к будущим открытиям и к их этическим последствиям.
</a:t>
            </a:r>
            <a:endParaRPr lang="en-US" sz="1600" dirty="0"/>
          </a:p>
        </p:txBody>
      </p:sp>
      <p:sp>
        <p:nvSpPr>
          <p:cNvPr id="8"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19</a:t>
            </a:r>
            <a:endParaRPr lang="en-US" sz="2138"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0675" y="2255925"/>
            <a:ext cx="5233800" cy="2633400"/>
          </a:xfrm>
          <a:prstGeom prst="rect">
            <a:avLst/>
          </a:prstGeom>
          <a:noFill/>
          <a:ln/>
        </p:spPr>
        <p:txBody>
          <a:bodyPr wrap="square" lIns="0" tIns="0" rIns="0" bIns="0" rtlCol="0" anchor="b"/>
          <a:lstStyle/>
          <a:p>
            <a:pPr algn="l" indent="0" marL="0">
              <a:lnSpc>
                <a:spcPct val="100000"/>
              </a:lnSpc>
              <a:buNone/>
            </a:pPr>
            <a:r>
              <a:rPr lang="en-US" sz="3708" b="1" dirty="0">
                <a:solidFill>
                  <a:srgbClr val="413C58"/>
                </a:solidFill>
                <a:latin typeface="Arial" pitchFamily="34" charset="0"/>
                <a:ea typeface="Arial" pitchFamily="34" charset="-122"/>
                <a:cs typeface="Arial" pitchFamily="34" charset="-120"/>
              </a:rPr>
              <a:t>Выводы: происхождение жизни как открытый вопрос
</a:t>
            </a:r>
            <a:pPr algn="l" indent="0" marL="0">
              <a:lnSpc>
                <a:spcPct val="100000"/>
              </a:lnSpc>
              <a:buNone/>
            </a:pPr>
            <a:r>
              <a:rPr lang="en-US" sz="1348"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348" dirty="0">
                <a:solidFill>
                  <a:srgbClr val="413C58"/>
                </a:solidFill>
                <a:latin typeface="Arial" pitchFamily="34" charset="0"/>
                <a:ea typeface="Arial" pitchFamily="34" charset="-122"/>
                <a:cs typeface="Arial" pitchFamily="34" charset="-120"/>
              </a:rPr>
              <a:t>История представлений о происхождении жизни показывает, как наука постепенно заменяла догадки проверяемыми моделями. Самые важные ответы ещё впереди, и именно поэтому исследование этой темы остаётся актуальным.
</a:t>
            </a:r>
            <a:endParaRPr lang="en-US" sz="3708"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2026-05-10T03:15:24Z</dcterms:created>
  <dcterms:modified xsi:type="dcterms:W3CDTF">2026-05-10T03:15:24Z</dcterms:modified>
</cp:coreProperties>
</file>