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XVI–начала XVII века: власть короля, Реформация и борьба за моря
</a:t>
            </a:r>
            <a:endParaRPr lang="en-US" sz="1315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Англия стала сильнее, протестантской и морской державой.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594" y="440187"/>
            <a:ext cx="4083937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Англия быстро менялась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положение, приход Тюдоров после войны Алой и Белой розы и европейская Реформация сделали Англию особенно чувствительной к переменам во власти, вере и морской политике.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Тюдоры и укрепление королевской власти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1485 года Генрих VII ослабил влияние крупных феодалов, усилил контроль над страной и пополнил королевскую казну, чтобы сделать власть династии устойчивой и менее зависимой от знати.
</a:t>
            </a:r>
            <a:endParaRPr lang="en-US" sz="1243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монарха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Генрих VIII опирался на советников, чиновников и парламент, но решения всё чаще исходили от короны. Это сделало управление более централизованным и подчёркнуло ведущую роль короля.
</a:t>
            </a:r>
            <a:endParaRPr lang="en-US" sz="1243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4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чёткое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Елизавете I государственный аппарат стал работать согласованнее: корона следила за законами, церковью и внешней политикой, а решения принимались быстрее и последовательнее.
</a:t>
            </a:r>
            <a:endParaRPr lang="en-US" sz="1243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династию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Тюдоры стремились не только править, но и удержать порядок после смуты. Поэтому они укрепляли авторитет монарха, чтобы страна меньше зависела от влияния отдельных вельмож.
</a:t>
            </a:r>
            <a:endParaRPr lang="en-US" sz="12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3973" y="418575"/>
            <a:ext cx="4447655" cy="4345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Генрих VIII и разрыв с Римом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463753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 поводов разрыва стал отказ папы римского разрешить развод Генриха VIII с Екатериной Арагонской. Это превратило личный вопрос в крупный государственный спор.
</a:t>
            </a:r>
            <a:endParaRPr lang="en-US" sz="84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199022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конфликта
</a:t>
            </a:r>
            <a:endParaRPr lang="en-US" sz="93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35989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1534 году король был объявлен главой английской церкви. Тем самым религиозная власть в стране перешла от папы к монарху и его окружению.
</a:t>
            </a:r>
            <a:endParaRPr lang="en-US" sz="84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095164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 о супрематии
</a:t>
            </a:r>
            <a:endParaRPr lang="en-US" sz="932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25602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были распущены, а их земли и имущество перешли к короне. Часть владений получила новая знать, поддерживавшая королевскую политику и реформы.
</a:t>
            </a:r>
            <a:endParaRPr lang="en-US" sz="84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9129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Закрытие монастырей
</a:t>
            </a:r>
            <a:endParaRPr lang="en-US" sz="932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4152156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 Римом дал Генриху VIII новые ресурсы и усилил зависимость церкви от государства. Это стало важным шагом к более самостоятельной английской политике.
</a:t>
            </a:r>
            <a:endParaRPr lang="en-US" sz="84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88742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короны
</a:t>
            </a:r>
            <a:endParaRPr lang="en-US" sz="9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в Англии: что изменилось в жизни людей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59950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церковь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Англиканская церковь сохранила епископов, службы и часть обрядов, но перестала подчиняться папе римскому. Для многих жителей перемены были заметны прежде всего в управлении церковью.
</a:t>
            </a:r>
            <a:endParaRPr lang="en-US" sz="1102" dirty="0"/>
          </a:p>
        </p:txBody>
      </p:sp>
      <p:sp>
        <p:nvSpPr>
          <p:cNvPr id="12" name="Text 3"/>
          <p:cNvSpPr txBox="1"/>
          <p:nvPr/>
        </p:nvSpPr>
        <p:spPr>
          <a:xfrm>
            <a:off x="2489674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Понятнее служба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богослужение и чтение Библии стали вести на английском языке. Это сделало религию ближе и понятнее тем, кто раньше не понимал латинских текстов и молитв.
</a:t>
            </a:r>
            <a:endParaRPr lang="en-US" sz="1102" dirty="0"/>
          </a:p>
        </p:txBody>
      </p:sp>
      <p:sp>
        <p:nvSpPr>
          <p:cNvPr id="13" name="Text 4"/>
          <p:cNvSpPr txBox="1"/>
          <p:nvPr/>
        </p:nvSpPr>
        <p:spPr>
          <a:xfrm>
            <a:off x="4619399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владельцы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Продажа бывших монастырских владений усилила тех, кто поддерживал короля. Земля стала не только источником дохода, но и способом укрепить верность новым порядкам.
</a:t>
            </a:r>
            <a:endParaRPr lang="en-US" sz="1102" dirty="0"/>
          </a:p>
        </p:txBody>
      </p:sp>
      <p:sp>
        <p:nvSpPr>
          <p:cNvPr id="14" name="Text 5"/>
          <p:cNvSpPr txBox="1"/>
          <p:nvPr/>
        </p:nvSpPr>
        <p:spPr>
          <a:xfrm>
            <a:off x="6749117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перемены затронули школы, обряды и церковную жизнь общин. Люди постепенно привыкали к новой вере, хотя не все принимали её без споров.
</a:t>
            </a:r>
            <a:endParaRPr lang="en-US" sz="11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Правители Тюдорской Англии и главные события их правления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правление меняло баланс между церковью, властью и внешней политикой, поэтому история Тюдоров выглядит как последовательность поворотов.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смены монархов Англия переходила от укрепления династии к религиозным реформам и морскому усилению.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Англии эпохи Тюдоров, 1485–1603 годы; общеизвестные исторические сведения.
</a:t>
            </a:r>
            <a:endParaRPr lang="en-US" sz="68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Елизаветинское урегулирование религии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352550"/>
            <a:ext cx="2728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1559 года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Акты о верховенстве и единообразии закрепили главенство королевы в церкви и установили единый порядок богослужения. Это создало прочную правовую основу для религиозной политики.
</a:t>
            </a:r>
            <a:endParaRPr lang="en-US" sz="1343" dirty="0"/>
          </a:p>
        </p:txBody>
      </p:sp>
      <p:sp>
        <p:nvSpPr>
          <p:cNvPr id="10" name="Text 3"/>
          <p:cNvSpPr txBox="1"/>
          <p:nvPr/>
        </p:nvSpPr>
        <p:spPr>
          <a:xfrm>
            <a:off x="3207750" y="2352563"/>
            <a:ext cx="2728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компромисса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Елизавета I не стала резко ломать привычный уклад. Англия осталась протестантской страной, но многие знакомые формы службы сохранились, чтобы не усиливать сопротивление населения.
</a:t>
            </a:r>
            <a:endParaRPr lang="en-US" sz="1343" dirty="0"/>
          </a:p>
        </p:txBody>
      </p:sp>
      <p:sp>
        <p:nvSpPr>
          <p:cNvPr id="11" name="Text 4"/>
          <p:cNvSpPr txBox="1"/>
          <p:nvPr/>
        </p:nvSpPr>
        <p:spPr>
          <a:xfrm>
            <a:off x="6055500" y="2352563"/>
            <a:ext cx="2728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конфликтов
</a:t>
            </a:r>
            <a:pPr algn="l" indent="0" marL="0">
              <a:lnSpc>
                <a:spcPct val="115000"/>
              </a:lnSpc>
              <a:buNone/>
            </a:pPr>
            <a:r>
              <a:rPr lang="en-US" sz="62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курс помог уменьшить острые споры между сторонниками разных вероисповеданий. Благодаря этому корона получила больше устойчивости и могла сосредоточиться на управлении страной.
</a:t>
            </a:r>
            <a:endParaRPr lang="en-US" sz="12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072618"/>
            <a:ext cx="4491900" cy="16580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Англия, Испания и Нидерланды: сравнение морских сил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успех на море зависел не только от численности флота, но и от организации, торговли и качества кораблей.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Побеждал тот, кто быстрее строил корабли, умел их вооружать и находил деньги для длительной морской борьбы.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 учебным историческим сведениям об Англии, Испании и Нидерландах XVI века.
</a:t>
            </a:r>
            <a:endParaRPr lang="en-US" sz="62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2100" y="420113"/>
            <a:ext cx="4451400" cy="43427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море стало главным полем соперничества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463753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океаны перевозили специи, серебро, сахар и другие ценные грузы. За владение такими товарами государства готовы были вести долгую и дорогую борьбу.
</a:t>
            </a:r>
            <a:endParaRPr lang="en-US" sz="84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199022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Дорогие товары
</a:t>
            </a:r>
            <a:endParaRPr lang="en-US" sz="93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35989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управлял морскими маршрутами, получал не только прибыль, но и политическое влияние. Морская дорога могла быть важнее целой крепости на суше.
</a:t>
            </a:r>
            <a:endParaRPr lang="en-US" sz="84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095164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путей
</a:t>
            </a:r>
            <a:endParaRPr lang="en-US" sz="932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25602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владела огромными колониями и старалась удержать торговые потоки под своим контролем. Это мешало другим странам свободно участвовать в мировой торговле.
</a:t>
            </a:r>
            <a:endParaRPr lang="en-US" sz="84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9129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монополия
</a:t>
            </a:r>
            <a:endParaRPr lang="en-US" sz="932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4152156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купцы и мореплаватели искали новые маршруты и способы ослабить испанское превосходство. Морская экспансия стала способом и заработать, и усилить государство.
</a:t>
            </a:r>
            <a:endParaRPr lang="en-US" sz="84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88742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интерес
</a:t>
            </a:r>
            <a:endParaRPr lang="en-US" sz="9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торговля привела Англию к созданию сильного флота
</a:t>
            </a:r>
            <a:endParaRPr lang="en-US" sz="1697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торговля, каперство и государственная поддержка усилили английское мореходство.
</a:t>
            </a:r>
            <a:endParaRPr lang="en-US" sz="9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9217" y="1377911"/>
            <a:ext cx="350400" cy="35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9217" y="2308815"/>
            <a:ext cx="350400" cy="3114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59217" y="3200787"/>
            <a:ext cx="350400" cy="350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59217" y="4131839"/>
            <a:ext cx="350400" cy="311467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Френсис Дрейк и английские корсары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16" name="Text 2"/>
          <p:cNvSpPr txBox="1"/>
          <p:nvPr/>
        </p:nvSpPr>
        <p:spPr>
          <a:xfrm>
            <a:off x="360000" y="114250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Кругосветное плавание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1577–1580 годах Френсис Дрейк совершил кругосветное путешествие и прославился как один из самых известных английских мореплавателей своего времени.
</a:t>
            </a:r>
            <a:endParaRPr lang="en-US" sz="982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2053935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Каперские рейды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корсары нападали на испанские суда по разрешению короны. Их добыча помогала пополнять казну и одновременно ослабляла главного соперника Англии.
</a:t>
            </a:r>
            <a:endParaRPr lang="en-US" sz="982" dirty="0"/>
          </a:p>
        </p:txBody>
      </p:sp>
      <p:sp>
        <p:nvSpPr>
          <p:cNvPr id="18" name="Text 4"/>
          <p:cNvSpPr txBox="1"/>
          <p:nvPr/>
        </p:nvSpPr>
        <p:spPr>
          <a:xfrm>
            <a:off x="360000" y="296537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Захваченные грузы, серебро и товары приносили доход не только самим морякам, но и государству, которое поддерживало такие морские походы.
</a:t>
            </a:r>
            <a:endParaRPr lang="en-US" sz="982" dirty="0"/>
          </a:p>
        </p:txBody>
      </p:sp>
      <p:sp>
        <p:nvSpPr>
          <p:cNvPr id="19" name="Text 5"/>
          <p:cNvSpPr txBox="1"/>
          <p:nvPr/>
        </p:nvSpPr>
        <p:spPr>
          <a:xfrm>
            <a:off x="360000" y="3876953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Дрейка и других корсаров показывали, что Англия может бросать вызов Испании на море и защищать свои интересы далеко от родных берегов.
</a:t>
            </a:r>
            <a:endParaRPr lang="en-US" sz="9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Испанская Армада потерпела поражение в 1588 году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Армада должна была обеспечить высадку войск в Англии, но столкнулась с растянутым походом, трудностями снабжения и сильным сопротивлением у британских берегов.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стало результатом сразу нескольких факторов: погоды, тактики и ошибок управления. Испания не смогла навязать Англии решающее сражение на своих условиях.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истории; обобщение причин поражения Непобедимой армады, 1588 год.
</a:t>
            </a:r>
            <a:endParaRPr lang="en-US" sz="7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1588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символом морской победы Англии над Испанией.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 этого события возросли авторитет Елизаветы I, уверенность англичан и вера в то, что страна может защитить себя на море.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Англии XVI века; победа над Непобедимой армадой.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795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Англии к заморской экспансии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Поиски северо-западного прохода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мореплаватели пытались найти краткий путь в Азию через северные моря. Эти экспедиции расширяли знания о далёких водах, льдах и берегах.
</a:t>
            </a:r>
            <a:endParaRPr lang="en-US" sz="1102" dirty="0"/>
          </a:p>
        </p:txBody>
      </p:sp>
      <p:sp>
        <p:nvSpPr>
          <p:cNvPr id="11" name="Text 3"/>
          <p:cNvSpPr txBox="1"/>
          <p:nvPr/>
        </p:nvSpPr>
        <p:spPr>
          <a:xfrm>
            <a:off x="3199473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в Северной Америке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первые планы английских поселений за океаном. Многие из них не увенчались успехом, но показали интерес Англии к новым землям.
</a:t>
            </a:r>
            <a:endParaRPr lang="en-US" sz="1102" dirty="0"/>
          </a:p>
        </p:txBody>
      </p:sp>
      <p:sp>
        <p:nvSpPr>
          <p:cNvPr id="12" name="Text 4"/>
          <p:cNvSpPr txBox="1"/>
          <p:nvPr/>
        </p:nvSpPr>
        <p:spPr>
          <a:xfrm>
            <a:off x="6038950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Неудачи не остановили путешественников: они учились составлять карты, лучше управлять кораблями и планировать дальние рейсы. Так складывалась основа будущей колониальной политики.
</a:t>
            </a:r>
            <a:endParaRPr lang="en-US" sz="11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5455" y="1311375"/>
            <a:ext cx="6293091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Англия усиливала свой флот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 усиливали не одной мерой, а целой системой: деньги, корабли, порты и оружие работали вместе. Это делало морскую политику Англии устойчивой.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показаны меры, которые помогали английскому флоту становиться сильнее и организованнее.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Англии XVI века.
</a:t>
            </a:r>
            <a:endParaRPr lang="en-US" sz="8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 морской Англии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5997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Лондон, Плимут и Дартмут стали местами, где встречались купцы, моряки и ремесленники. Здесь продавали товары, чинили суда и нанимали команды для дальних плаваний.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248969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и заработок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служба давала людям работу и шанс на добычу, но была очень опасной. Штормы, болезни и сражения делали каждое плавание испытанием.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461941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ожидании рейса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моряков часто жили в тревоге: корабль мог не вернуться месяцами. Поэтому успехи на море ценились особенно высоко и обсуждались всей страной.
</a:t>
            </a:r>
            <a:endParaRPr lang="en-US" sz="1102" dirty="0"/>
          </a:p>
        </p:txBody>
      </p:sp>
      <p:sp>
        <p:nvSpPr>
          <p:cNvPr id="15" name="Text 5"/>
          <p:cNvSpPr txBox="1"/>
          <p:nvPr/>
        </p:nvSpPr>
        <p:spPr>
          <a:xfrm>
            <a:off x="6749129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тема в 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о путешествиях, песни, рисунки и даже одежда отражали интерес англичан к морю. Морские победы становились частью национальной гордости.
</a:t>
            </a:r>
            <a:endParaRPr lang="en-US" sz="11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правления Елизаветы I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Елизаветинская эпоха запомнилась не только победой над Испанией, но и укреплением управления, торговли и внутреннего порядка в стране.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успехи королевы были связаны между собой. Сильная власть и морская политика вместе сделали Англию заметно устойчивее.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Англии XVI века; итоги правления Елизаветы I.
</a:t>
            </a:r>
            <a:endParaRPr lang="en-US" sz="8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успеха: налоги, споры и религиозные конфликты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59988" y="1454562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реформы католики оказались в более трудном положении. Часть из них не принимала новые порядки и сохраняла верность старой церкви.
</a:t>
            </a:r>
            <a:endParaRPr lang="en-US" sz="931" dirty="0"/>
          </a:p>
        </p:txBody>
      </p:sp>
      <p:sp>
        <p:nvSpPr>
          <p:cNvPr id="9" name="Text 3"/>
          <p:cNvSpPr txBox="1"/>
          <p:nvPr/>
        </p:nvSpPr>
        <p:spPr>
          <a:xfrm>
            <a:off x="359988" y="1189625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католиков
</a:t>
            </a:r>
            <a:endParaRPr lang="en-US" sz="1031" dirty="0"/>
          </a:p>
        </p:txBody>
      </p:sp>
      <p:sp>
        <p:nvSpPr>
          <p:cNvPr id="10" name="Text 4"/>
          <p:cNvSpPr txBox="1"/>
          <p:nvPr/>
        </p:nvSpPr>
        <p:spPr>
          <a:xfrm>
            <a:off x="359988" y="2351399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не всегда соглашался с короной, особенно когда речь шла о налогах и расходах на войну. Это показывало, что власть монарха не была безграничной.
</a:t>
            </a:r>
            <a:endParaRPr lang="en-US" sz="931" dirty="0"/>
          </a:p>
        </p:txBody>
      </p:sp>
      <p:sp>
        <p:nvSpPr>
          <p:cNvPr id="11" name="Text 5"/>
          <p:cNvSpPr txBox="1"/>
          <p:nvPr/>
        </p:nvSpPr>
        <p:spPr>
          <a:xfrm>
            <a:off x="359988" y="2086463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с парламентом
</a:t>
            </a:r>
            <a:endParaRPr lang="en-US" sz="1031" dirty="0"/>
          </a:p>
        </p:txBody>
      </p:sp>
      <p:sp>
        <p:nvSpPr>
          <p:cNvPr id="12" name="Text 6"/>
          <p:cNvSpPr txBox="1"/>
          <p:nvPr/>
        </p:nvSpPr>
        <p:spPr>
          <a:xfrm>
            <a:off x="359988" y="3248225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с Испанией требовало больших денег на флот, оружие и снабжение. Поэтому даже победы обходились Англии очень дорого.
</a:t>
            </a:r>
            <a:endParaRPr lang="en-US" sz="931" dirty="0"/>
          </a:p>
        </p:txBody>
      </p:sp>
      <p:sp>
        <p:nvSpPr>
          <p:cNvPr id="13" name="Text 7"/>
          <p:cNvSpPr txBox="1"/>
          <p:nvPr/>
        </p:nvSpPr>
        <p:spPr>
          <a:xfrm>
            <a:off x="359988" y="2983289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Дорогие войны
</a:t>
            </a:r>
            <a:endParaRPr lang="en-US" sz="1031" dirty="0"/>
          </a:p>
        </p:txBody>
      </p:sp>
      <p:sp>
        <p:nvSpPr>
          <p:cNvPr id="14" name="Text 8"/>
          <p:cNvSpPr txBox="1"/>
          <p:nvPr/>
        </p:nvSpPr>
        <p:spPr>
          <a:xfrm>
            <a:off x="359988" y="4145052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королевской власти помогало управлять страной, но одновременно вызывало новые споры. Англия развивалась, однако внутренние противоречия не исчезали.
</a:t>
            </a:r>
            <a:endParaRPr lang="en-US" sz="931" dirty="0"/>
          </a:p>
        </p:txBody>
      </p:sp>
      <p:sp>
        <p:nvSpPr>
          <p:cNvPr id="15" name="Text 9"/>
          <p:cNvSpPr txBox="1"/>
          <p:nvPr/>
        </p:nvSpPr>
        <p:spPr>
          <a:xfrm>
            <a:off x="359988" y="3880115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в обществе
</a:t>
            </a:r>
            <a:endParaRPr lang="en-US" sz="10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политика, вера и море подняли Англию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решения Тюдоров привели к росту морской силы и началу колониальной экспансии.
</a:t>
            </a:r>
            <a:endParaRPr lang="en-US" sz="9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7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изменилась: от внутренних споров к морской державе
</a:t>
            </a:r>
            <a:endParaRPr lang="en-US" sz="1974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XVI века Англия стала более единой, сильной и уверенной в себе. Реформация укрепила корону, а победы на море открыли путь к будущему расширению влияния.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2026-06-02T07:21:35Z</dcterms:created>
  <dcterms:modified xsi:type="dcterms:W3CDTF">2026-06-02T07:21:35Z</dcterms:modified>
</cp:coreProperties>
</file>