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slideLayout" Target="../slideLayouts/slideLayout1.xml"/><Relationship Id="rId3"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image" Target="../media/image-2-3.png"/><Relationship Id="rId4" Type="http://schemas.openxmlformats.org/officeDocument/2006/relationships/slideLayout" Target="../slideLayouts/slideLayout1.xml"/><Relationship Id="rId5"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image" Target="../media/image-3-6.png"/><Relationship Id="rId7" Type="http://schemas.openxmlformats.org/officeDocument/2006/relationships/slideLayout" Target="../slideLayouts/slideLayout1.xml"/><Relationship Id="rId8"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jpe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image" Target="../media/image-4-4.png"/><Relationship Id="rId5" Type="http://schemas.openxmlformats.org/officeDocument/2006/relationships/image" Target="../media/image-4-5.png"/><Relationship Id="rId6" Type="http://schemas.openxmlformats.org/officeDocument/2006/relationships/image" Target="../media/image-4-6.png"/><Relationship Id="rId7" Type="http://schemas.openxmlformats.org/officeDocument/2006/relationships/slideLayout" Target="../slideLayouts/slideLayout1.xml"/><Relationship Id="rId8"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slideLayout" Target="../slideLayouts/slideLayout1.xml"/><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slideLayout" Target="../slideLayouts/slideLayout1.xml"/><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image" Target="../media/image-7-4.png"/><Relationship Id="rId5" Type="http://schemas.openxmlformats.org/officeDocument/2006/relationships/slideLayout" Target="../slideLayouts/slideLayout1.xml"/><Relationship Id="rId6"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slideLayout" Target="../slideLayouts/slideLayout1.xml"/><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jpeg"/><Relationship Id="rId3" Type="http://schemas.openxmlformats.org/officeDocument/2006/relationships/image" Target="../media/image-9-3.jpeg"/><Relationship Id="rId4" Type="http://schemas.openxmlformats.org/officeDocument/2006/relationships/image" Target="../media/image-9-4.png"/><Relationship Id="rId5" Type="http://schemas.openxmlformats.org/officeDocument/2006/relationships/slideLayout" Target="../slideLayouts/slideLayout1.xml"/><Relationship Id="rId6"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slideLayout" Target="../slideLayouts/slideLayout1.xml"/><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jpe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image" Target="../media/image-11-4.png"/><Relationship Id="rId5" Type="http://schemas.openxmlformats.org/officeDocument/2006/relationships/image" Target="../media/image-11-5.png"/><Relationship Id="rId6" Type="http://schemas.openxmlformats.org/officeDocument/2006/relationships/slideLayout" Target="../slideLayouts/slideLayout1.xml"/><Relationship Id="rId7"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slideLayout" Target="../slideLayouts/slideLayout1.xml"/><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slideLayout" Target="../slideLayouts/slideLayout1.xml"/><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jpe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image" Target="../media/image-14-4.png"/><Relationship Id="rId5" Type="http://schemas.openxmlformats.org/officeDocument/2006/relationships/image" Target="../media/image-14-5.png"/><Relationship Id="rId6" Type="http://schemas.openxmlformats.org/officeDocument/2006/relationships/image" Target="../media/image-14-6.png"/><Relationship Id="rId7" Type="http://schemas.openxmlformats.org/officeDocument/2006/relationships/slideLayout" Target="../slideLayouts/slideLayout1.xml"/><Relationship Id="rId8"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slideLayout" Target="../slideLayouts/slideLayout1.xml"/><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jpe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image" Target="../media/image-16-5.png"/><Relationship Id="rId6" Type="http://schemas.openxmlformats.org/officeDocument/2006/relationships/slideLayout" Target="../slideLayouts/slideLayout1.xml"/><Relationship Id="rId7"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image" Target="../media/image-17-4.png"/><Relationship Id="rId5" Type="http://schemas.openxmlformats.org/officeDocument/2006/relationships/image" Target="../media/image-17-5.png"/><Relationship Id="rId6" Type="http://schemas.openxmlformats.org/officeDocument/2006/relationships/image" Target="../media/image-17-6.png"/><Relationship Id="rId7" Type="http://schemas.openxmlformats.org/officeDocument/2006/relationships/slideLayout" Target="../slideLayouts/slideLayout1.xml"/><Relationship Id="rId8"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slideLayout" Target="../slideLayouts/slideLayout1.xml"/><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slideLayout" Target="../slideLayouts/slideLayout1.xml"/><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slideLayout" Target="../slideLayouts/slideLayout1.xml"/><Relationship Id="rId3"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1010950" y="1295208"/>
            <a:ext cx="7122000" cy="1572000"/>
          </a:xfrm>
          <a:prstGeom prst="rect">
            <a:avLst/>
          </a:prstGeom>
          <a:noFill/>
          <a:ln/>
        </p:spPr>
        <p:txBody>
          <a:bodyPr wrap="square" lIns="0" tIns="0" rIns="0" bIns="0" rtlCol="0" anchor="t"/>
          <a:lstStyle/>
          <a:p>
            <a:pPr algn="l" indent="0" marL="0">
              <a:lnSpc>
                <a:spcPct val="100000"/>
              </a:lnSpc>
              <a:buNone/>
            </a:pPr>
            <a:r>
              <a:rPr lang="en-US" sz="3700" b="1" dirty="0">
                <a:solidFill>
                  <a:srgbClr val="FFFFFF"/>
                </a:solidFill>
                <a:latin typeface="Arial" pitchFamily="34" charset="0"/>
                <a:ea typeface="Arial" pitchFamily="34" charset="-122"/>
                <a:cs typeface="Arial" pitchFamily="34" charset="-120"/>
              </a:rPr>
              <a:t>Свойства окружности: основные элементы и важные связи
</a:t>
            </a:r>
            <a:endParaRPr lang="en-US" sz="3700" dirty="0"/>
          </a:p>
        </p:txBody>
      </p:sp>
      <p:sp>
        <p:nvSpPr>
          <p:cNvPr id="4" name="Text 1"/>
          <p:cNvSpPr txBox="1"/>
          <p:nvPr/>
        </p:nvSpPr>
        <p:spPr>
          <a:xfrm>
            <a:off x="1010950" y="3050264"/>
            <a:ext cx="4395600" cy="1144200"/>
          </a:xfrm>
          <a:prstGeom prst="rect">
            <a:avLst/>
          </a:prstGeom>
          <a:noFill/>
          <a:ln/>
        </p:spPr>
        <p:txBody>
          <a:bodyPr wrap="square" lIns="0" tIns="0" rIns="0" bIns="0" rtlCol="0" anchor="b"/>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Окружность: центр, радиус, диаметр и касательная.
</a:t>
            </a:r>
            <a:endParaRPr lang="en-US" sz="1000" dirty="0"/>
          </a:p>
        </p:txBody>
      </p:sp>
      <p:sp>
        <p:nvSpPr>
          <p:cNvPr id="5" name="Text 2"/>
          <p:cNvSpPr txBox="1"/>
          <p:nvPr/>
        </p:nvSpPr>
        <p:spPr>
          <a:xfrm>
            <a:off x="1010950" y="940375"/>
            <a:ext cx="2872500" cy="192600"/>
          </a:xfrm>
          <a:prstGeom prst="rect">
            <a:avLst/>
          </a:prstGeom>
          <a:noFill/>
          <a:ln/>
        </p:spPr>
        <p:txBody>
          <a:bodyPr wrap="square" lIns="0" tIns="0" rIns="0" bIns="0" rtlCol="0" anchor="ctr"/>
          <a:lstStyle/>
          <a:p>
            <a:pPr algn="l" indent="0" marL="0">
              <a:lnSpc>
                <a:spcPct val="115000"/>
              </a:lnSpc>
              <a:buNone/>
            </a:pPr>
            <a:r>
              <a:rPr lang="en-US" sz="746" dirty="0">
                <a:solidFill>
                  <a:srgbClr val="FFFFFF"/>
                </a:solidFill>
                <a:latin typeface="Arial" pitchFamily="34" charset="0"/>
                <a:ea typeface="Arial" pitchFamily="34" charset="-122"/>
                <a:cs typeface="Arial" pitchFamily="34" charset="-120"/>
              </a:rPr>
              <a:t>
</a:t>
            </a:r>
            <a:endParaRPr lang="en-US" sz="746"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753311" y="305650"/>
            <a:ext cx="4069277" cy="45441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934400" y="1026950"/>
            <a:ext cx="3240000" cy="804600"/>
          </a:xfrm>
          <a:prstGeom prst="rect">
            <a:avLst/>
          </a:prstGeom>
          <a:noFill/>
          <a:ln/>
        </p:spPr>
        <p:txBody>
          <a:bodyPr wrap="square" lIns="0" tIns="0" rIns="0" bIns="0" rtlCol="0" anchor="t"/>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Почему окружность встречается повсюду
</a:t>
            </a:r>
            <a:endParaRPr lang="en-US" sz="2000" dirty="0"/>
          </a:p>
        </p:txBody>
      </p:sp>
      <p:sp>
        <p:nvSpPr>
          <p:cNvPr id="6" name="Text 1"/>
          <p:cNvSpPr txBox="1"/>
          <p:nvPr/>
        </p:nvSpPr>
        <p:spPr>
          <a:xfrm>
            <a:off x="934400" y="2983848"/>
            <a:ext cx="3240000" cy="1182300"/>
          </a:xfrm>
          <a:prstGeom prst="rect">
            <a:avLst/>
          </a:prstGeom>
          <a:noFill/>
          <a:ln/>
        </p:spPr>
        <p:txBody>
          <a:bodyPr wrap="square" lIns="0" tIns="0" rIns="0" bIns="0" rtlCol="0" anchor="b"/>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Круглые предметы окружают нас каждый день: колёса, часы, монеты, тарелки и мишени. В геометрии свойства окружности помогают точно строить фигуры, находить неизвестные отрезки и распознавать важные связи на чертежах.
</a:t>
            </a:r>
            <a:endParaRPr lang="en-US" sz="1000" dirty="0"/>
          </a:p>
        </p:txBody>
      </p:sp>
      <p:sp>
        <p:nvSpPr>
          <p:cNvPr id="7" name="Text 2"/>
          <p:cNvSpPr txBox="1"/>
          <p:nvPr/>
        </p:nvSpPr>
        <p:spPr>
          <a:xfrm>
            <a:off x="8502171" y="4758850"/>
            <a:ext cx="398700" cy="90900"/>
          </a:xfrm>
          <a:prstGeom prst="rect">
            <a:avLst/>
          </a:prstGeom>
          <a:noFill/>
          <a:ln/>
        </p:spPr>
        <p:txBody>
          <a:bodyPr wrap="square" lIns="0" tIns="0" rIns="0" bIns="0" rtlCol="0" anchor="t"/>
          <a:lstStyle/>
          <a:p>
            <a:pPr algn="ctr" indent="0" marL="0">
              <a:lnSpc>
                <a:spcPct val="115000"/>
              </a:lnSpc>
              <a:buNone/>
            </a:pPr>
            <a:r>
              <a:rPr lang="en-US" sz="622" dirty="0">
                <a:solidFill>
                  <a:srgbClr val="4285F4"/>
                </a:solidFill>
                <a:latin typeface="Arial" pitchFamily="34" charset="0"/>
                <a:ea typeface="Arial" pitchFamily="34" charset="-122"/>
                <a:cs typeface="Arial" pitchFamily="34" charset="-120"/>
              </a:rPr>
              <a:t>2</a:t>
            </a:r>
            <a:endParaRPr lang="en-US" sz="622"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8502171" y="4758850"/>
            <a:ext cx="398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3</a:t>
            </a:r>
            <a:endParaRPr lang="en-US" sz="622" dirty="0"/>
          </a:p>
        </p:txBody>
      </p:sp>
      <p:sp>
        <p:nvSpPr>
          <p:cNvPr id="9" name="Text 1"/>
          <p:cNvSpPr txBox="1"/>
          <p:nvPr/>
        </p:nvSpPr>
        <p:spPr>
          <a:xfrm>
            <a:off x="775200" y="544625"/>
            <a:ext cx="7569900" cy="681900"/>
          </a:xfrm>
          <a:prstGeom prst="rect">
            <a:avLst/>
          </a:prstGeom>
          <a:noFill/>
          <a:ln/>
        </p:spPr>
        <p:txBody>
          <a:bodyPr wrap="square" lIns="0" tIns="0" rIns="0" bIns="0" rtlCol="0" anchor="ctr"/>
          <a:lstStyle/>
          <a:p>
            <a:pPr algn="l" indent="0" marL="0">
              <a:lnSpc>
                <a:spcPct val="100000"/>
              </a:lnSpc>
              <a:buNone/>
            </a:pPr>
            <a:r>
              <a:rPr lang="en-US" sz="2200" b="1" dirty="0">
                <a:solidFill>
                  <a:srgbClr val="F3F3F3"/>
                </a:solidFill>
                <a:latin typeface="Arial" pitchFamily="34" charset="0"/>
                <a:ea typeface="Arial" pitchFamily="34" charset="-122"/>
                <a:cs typeface="Arial" pitchFamily="34" charset="-120"/>
              </a:rPr>
              <a:t>Основные элементы окружности
</a:t>
            </a:r>
            <a:endParaRPr lang="en-US" sz="2200" dirty="0"/>
          </a:p>
        </p:txBody>
      </p:sp>
      <p:sp>
        <p:nvSpPr>
          <p:cNvPr id="10" name="Text 2"/>
          <p:cNvSpPr txBox="1"/>
          <p:nvPr/>
        </p:nvSpPr>
        <p:spPr>
          <a:xfrm>
            <a:off x="775200" y="1836175"/>
            <a:ext cx="5201700" cy="429900"/>
          </a:xfrm>
          <a:prstGeom prst="rect">
            <a:avLst/>
          </a:prstGeom>
          <a:noFill/>
          <a:ln/>
        </p:spPr>
        <p:txBody>
          <a:bodyPr wrap="square" lIns="0" tIns="0" rIns="0" bIns="0" rtlCol="0" anchor="ctr"/>
          <a:lstStyle/>
          <a:p>
            <a:pPr algn="l" indent="0" marL="0">
              <a:lnSpc>
                <a:spcPct val="115000"/>
              </a:lnSpc>
              <a:buNone/>
            </a:pPr>
            <a:r>
              <a:rPr lang="en-US" sz="892" b="1" dirty="0">
                <a:solidFill>
                  <a:srgbClr val="F3F3F3"/>
                </a:solidFill>
                <a:latin typeface="Arial" pitchFamily="34" charset="0"/>
                <a:ea typeface="Arial" pitchFamily="34" charset="-122"/>
                <a:cs typeface="Arial" pitchFamily="34" charset="-120"/>
              </a:rPr>
              <a:t>Центр
</a:t>
            </a:r>
            <a:pPr algn="l" indent="0" marL="0">
              <a:lnSpc>
                <a:spcPct val="115000"/>
              </a:lnSpc>
              <a:buNone/>
            </a:pPr>
            <a:r>
              <a:rPr lang="en-US" sz="267" dirty="0">
                <a:solidFill>
                  <a:srgbClr val="F3F3F3"/>
                </a:solidFill>
                <a:latin typeface="Arial" pitchFamily="34" charset="0"/>
                <a:ea typeface="Arial" pitchFamily="34" charset="-122"/>
                <a:cs typeface="Arial" pitchFamily="34" charset="-120"/>
              </a:rPr>
              <a:t>
</a:t>
            </a:r>
            <a:pPr algn="l" indent="0" marL="0">
              <a:lnSpc>
                <a:spcPct val="115000"/>
              </a:lnSpc>
              <a:buNone/>
            </a:pPr>
            <a:r>
              <a:rPr lang="en-US" sz="892" dirty="0">
                <a:solidFill>
                  <a:srgbClr val="F3F3F3"/>
                </a:solidFill>
                <a:latin typeface="Arial" pitchFamily="34" charset="0"/>
                <a:ea typeface="Arial" pitchFamily="34" charset="-122"/>
                <a:cs typeface="Arial" pitchFamily="34" charset="-120"/>
              </a:rPr>
              <a:t>Центр окружности — это точка, от которой до любой точки окружности одинаковое расстояние. Именно она задаёт положение всей фигуры на плоскости.
</a:t>
            </a:r>
            <a:endParaRPr lang="en-US" sz="892" dirty="0"/>
          </a:p>
        </p:txBody>
      </p:sp>
      <p:sp>
        <p:nvSpPr>
          <p:cNvPr id="11" name="Text 3"/>
          <p:cNvSpPr txBox="1"/>
          <p:nvPr/>
        </p:nvSpPr>
        <p:spPr>
          <a:xfrm>
            <a:off x="775200" y="2374785"/>
            <a:ext cx="5201700" cy="429900"/>
          </a:xfrm>
          <a:prstGeom prst="rect">
            <a:avLst/>
          </a:prstGeom>
          <a:noFill/>
          <a:ln/>
        </p:spPr>
        <p:txBody>
          <a:bodyPr wrap="square" lIns="0" tIns="0" rIns="0" bIns="0" rtlCol="0" anchor="ctr"/>
          <a:lstStyle/>
          <a:p>
            <a:pPr algn="l" indent="0" marL="0">
              <a:lnSpc>
                <a:spcPct val="115000"/>
              </a:lnSpc>
              <a:buNone/>
            </a:pPr>
            <a:r>
              <a:rPr lang="en-US" sz="892" b="1" dirty="0">
                <a:solidFill>
                  <a:srgbClr val="F3F3F3"/>
                </a:solidFill>
                <a:latin typeface="Arial" pitchFamily="34" charset="0"/>
                <a:ea typeface="Arial" pitchFamily="34" charset="-122"/>
                <a:cs typeface="Arial" pitchFamily="34" charset="-120"/>
              </a:rPr>
              <a:t>Радиус
</a:t>
            </a:r>
            <a:pPr algn="l" indent="0" marL="0">
              <a:lnSpc>
                <a:spcPct val="115000"/>
              </a:lnSpc>
              <a:buNone/>
            </a:pPr>
            <a:r>
              <a:rPr lang="en-US" sz="267" dirty="0">
                <a:solidFill>
                  <a:srgbClr val="F3F3F3"/>
                </a:solidFill>
                <a:latin typeface="Arial" pitchFamily="34" charset="0"/>
                <a:ea typeface="Arial" pitchFamily="34" charset="-122"/>
                <a:cs typeface="Arial" pitchFamily="34" charset="-120"/>
              </a:rPr>
              <a:t>
</a:t>
            </a:r>
            <a:pPr algn="l" indent="0" marL="0">
              <a:lnSpc>
                <a:spcPct val="115000"/>
              </a:lnSpc>
              <a:buNone/>
            </a:pPr>
            <a:r>
              <a:rPr lang="en-US" sz="892" dirty="0">
                <a:solidFill>
                  <a:srgbClr val="F3F3F3"/>
                </a:solidFill>
                <a:latin typeface="Arial" pitchFamily="34" charset="0"/>
                <a:ea typeface="Arial" pitchFamily="34" charset="-122"/>
                <a:cs typeface="Arial" pitchFamily="34" charset="-120"/>
              </a:rPr>
              <a:t>Радиусом называют отрезок, соединяющий центр окружности с любой точкой на ней. У одной окружности все радиусы имеют одинаковую длину.
</a:t>
            </a:r>
            <a:endParaRPr lang="en-US" sz="892" dirty="0"/>
          </a:p>
        </p:txBody>
      </p:sp>
      <p:sp>
        <p:nvSpPr>
          <p:cNvPr id="12" name="Text 4"/>
          <p:cNvSpPr txBox="1"/>
          <p:nvPr/>
        </p:nvSpPr>
        <p:spPr>
          <a:xfrm>
            <a:off x="775200" y="2913396"/>
            <a:ext cx="5201700" cy="429900"/>
          </a:xfrm>
          <a:prstGeom prst="rect">
            <a:avLst/>
          </a:prstGeom>
          <a:noFill/>
          <a:ln/>
        </p:spPr>
        <p:txBody>
          <a:bodyPr wrap="square" lIns="0" tIns="0" rIns="0" bIns="0" rtlCol="0" anchor="ctr"/>
          <a:lstStyle/>
          <a:p>
            <a:pPr algn="l" indent="0" marL="0">
              <a:lnSpc>
                <a:spcPct val="115000"/>
              </a:lnSpc>
              <a:buNone/>
            </a:pPr>
            <a:r>
              <a:rPr lang="en-US" sz="892" b="1" dirty="0">
                <a:solidFill>
                  <a:srgbClr val="F3F3F3"/>
                </a:solidFill>
                <a:latin typeface="Arial" pitchFamily="34" charset="0"/>
                <a:ea typeface="Arial" pitchFamily="34" charset="-122"/>
                <a:cs typeface="Arial" pitchFamily="34" charset="-120"/>
              </a:rPr>
              <a:t>Диаметр
</a:t>
            </a:r>
            <a:pPr algn="l" indent="0" marL="0">
              <a:lnSpc>
                <a:spcPct val="115000"/>
              </a:lnSpc>
              <a:buNone/>
            </a:pPr>
            <a:r>
              <a:rPr lang="en-US" sz="267" dirty="0">
                <a:solidFill>
                  <a:srgbClr val="F3F3F3"/>
                </a:solidFill>
                <a:latin typeface="Arial" pitchFamily="34" charset="0"/>
                <a:ea typeface="Arial" pitchFamily="34" charset="-122"/>
                <a:cs typeface="Arial" pitchFamily="34" charset="-120"/>
              </a:rPr>
              <a:t>
</a:t>
            </a:r>
            <a:pPr algn="l" indent="0" marL="0">
              <a:lnSpc>
                <a:spcPct val="115000"/>
              </a:lnSpc>
              <a:buNone/>
            </a:pPr>
            <a:r>
              <a:rPr lang="en-US" sz="892" dirty="0">
                <a:solidFill>
                  <a:srgbClr val="F3F3F3"/>
                </a:solidFill>
                <a:latin typeface="Arial" pitchFamily="34" charset="0"/>
                <a:ea typeface="Arial" pitchFamily="34" charset="-122"/>
                <a:cs typeface="Arial" pitchFamily="34" charset="-120"/>
              </a:rPr>
              <a:t>Диаметр — это отрезок, который проходит через центр и соединяет две точки окружности. Он состоит из двух радиусов, лежащих на одной прямой.
</a:t>
            </a:r>
            <a:endParaRPr lang="en-US" sz="892" dirty="0"/>
          </a:p>
        </p:txBody>
      </p:sp>
      <p:sp>
        <p:nvSpPr>
          <p:cNvPr id="13" name="Text 5"/>
          <p:cNvSpPr txBox="1"/>
          <p:nvPr/>
        </p:nvSpPr>
        <p:spPr>
          <a:xfrm>
            <a:off x="775200" y="3451994"/>
            <a:ext cx="5201700" cy="429900"/>
          </a:xfrm>
          <a:prstGeom prst="rect">
            <a:avLst/>
          </a:prstGeom>
          <a:noFill/>
          <a:ln/>
        </p:spPr>
        <p:txBody>
          <a:bodyPr wrap="square" lIns="0" tIns="0" rIns="0" bIns="0" rtlCol="0" anchor="ctr"/>
          <a:lstStyle/>
          <a:p>
            <a:pPr algn="l" indent="0" marL="0">
              <a:lnSpc>
                <a:spcPct val="115000"/>
              </a:lnSpc>
              <a:buNone/>
            </a:pPr>
            <a:r>
              <a:rPr lang="en-US" sz="892" b="1" dirty="0">
                <a:solidFill>
                  <a:srgbClr val="F3F3F3"/>
                </a:solidFill>
                <a:latin typeface="Arial" pitchFamily="34" charset="0"/>
                <a:ea typeface="Arial" pitchFamily="34" charset="-122"/>
                <a:cs typeface="Arial" pitchFamily="34" charset="-120"/>
              </a:rPr>
              <a:t>Хорда
</a:t>
            </a:r>
            <a:pPr algn="l" indent="0" marL="0">
              <a:lnSpc>
                <a:spcPct val="115000"/>
              </a:lnSpc>
              <a:buNone/>
            </a:pPr>
            <a:r>
              <a:rPr lang="en-US" sz="267" dirty="0">
                <a:solidFill>
                  <a:srgbClr val="F3F3F3"/>
                </a:solidFill>
                <a:latin typeface="Arial" pitchFamily="34" charset="0"/>
                <a:ea typeface="Arial" pitchFamily="34" charset="-122"/>
                <a:cs typeface="Arial" pitchFamily="34" charset="-120"/>
              </a:rPr>
              <a:t>
</a:t>
            </a:r>
            <a:pPr algn="l" indent="0" marL="0">
              <a:lnSpc>
                <a:spcPct val="115000"/>
              </a:lnSpc>
              <a:buNone/>
            </a:pPr>
            <a:r>
              <a:rPr lang="en-US" sz="892" dirty="0">
                <a:solidFill>
                  <a:srgbClr val="F3F3F3"/>
                </a:solidFill>
                <a:latin typeface="Arial" pitchFamily="34" charset="0"/>
                <a:ea typeface="Arial" pitchFamily="34" charset="-122"/>
                <a:cs typeface="Arial" pitchFamily="34" charset="-120"/>
              </a:rPr>
              <a:t>Хорда соединяет две точки окружности, но, в отличие от диаметра, не обязана проходить через центр. Поэтому хорды могут быть разной длины.
</a:t>
            </a:r>
            <a:endParaRPr lang="en-US" sz="892" dirty="0"/>
          </a:p>
        </p:txBody>
      </p:sp>
      <p:sp>
        <p:nvSpPr>
          <p:cNvPr id="14" name="Text 6"/>
          <p:cNvSpPr txBox="1"/>
          <p:nvPr/>
        </p:nvSpPr>
        <p:spPr>
          <a:xfrm>
            <a:off x="775200" y="3990601"/>
            <a:ext cx="5201700" cy="429900"/>
          </a:xfrm>
          <a:prstGeom prst="rect">
            <a:avLst/>
          </a:prstGeom>
          <a:noFill/>
          <a:ln/>
        </p:spPr>
        <p:txBody>
          <a:bodyPr wrap="square" lIns="0" tIns="0" rIns="0" bIns="0" rtlCol="0" anchor="ctr"/>
          <a:lstStyle/>
          <a:p>
            <a:pPr algn="l" indent="0" marL="0">
              <a:lnSpc>
                <a:spcPct val="115000"/>
              </a:lnSpc>
              <a:buNone/>
            </a:pPr>
            <a:r>
              <a:rPr lang="en-US" sz="892" b="1" dirty="0">
                <a:solidFill>
                  <a:srgbClr val="F3F3F3"/>
                </a:solidFill>
                <a:latin typeface="Arial" pitchFamily="34" charset="0"/>
                <a:ea typeface="Arial" pitchFamily="34" charset="-122"/>
                <a:cs typeface="Arial" pitchFamily="34" charset="-120"/>
              </a:rPr>
              <a:t>Дуга
</a:t>
            </a:r>
            <a:pPr algn="l" indent="0" marL="0">
              <a:lnSpc>
                <a:spcPct val="115000"/>
              </a:lnSpc>
              <a:buNone/>
            </a:pPr>
            <a:r>
              <a:rPr lang="en-US" sz="267" dirty="0">
                <a:solidFill>
                  <a:srgbClr val="F3F3F3"/>
                </a:solidFill>
                <a:latin typeface="Arial" pitchFamily="34" charset="0"/>
                <a:ea typeface="Arial" pitchFamily="34" charset="-122"/>
                <a:cs typeface="Arial" pitchFamily="34" charset="-120"/>
              </a:rPr>
              <a:t>
</a:t>
            </a:r>
            <a:pPr algn="l" indent="0" marL="0">
              <a:lnSpc>
                <a:spcPct val="115000"/>
              </a:lnSpc>
              <a:buNone/>
            </a:pPr>
            <a:r>
              <a:rPr lang="en-US" sz="892" dirty="0">
                <a:solidFill>
                  <a:srgbClr val="F3F3F3"/>
                </a:solidFill>
                <a:latin typeface="Arial" pitchFamily="34" charset="0"/>
                <a:ea typeface="Arial" pitchFamily="34" charset="-122"/>
                <a:cs typeface="Arial" pitchFamily="34" charset="-120"/>
              </a:rPr>
              <a:t>Дуга — часть окружности между двумя её точками. Она помогает описывать меньшие и большие участки границы окружности на чертежах.
</a:t>
            </a:r>
            <a:endParaRPr lang="en-US" sz="892"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266500" y="1455728"/>
            <a:ext cx="5238300" cy="3391595"/>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8502171" y="4758850"/>
            <a:ext cx="398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4</a:t>
            </a:r>
            <a:endParaRPr lang="en-US" sz="622" dirty="0"/>
          </a:p>
        </p:txBody>
      </p:sp>
      <p:sp>
        <p:nvSpPr>
          <p:cNvPr id="9" name="Text 1"/>
          <p:cNvSpPr txBox="1"/>
          <p:nvPr/>
        </p:nvSpPr>
        <p:spPr>
          <a:xfrm>
            <a:off x="775200" y="544625"/>
            <a:ext cx="7569900" cy="681900"/>
          </a:xfrm>
          <a:prstGeom prst="rect">
            <a:avLst/>
          </a:prstGeom>
          <a:noFill/>
          <a:ln/>
        </p:spPr>
        <p:txBody>
          <a:bodyPr wrap="square" lIns="0" tIns="0" rIns="0" bIns="0" rtlCol="0" anchor="ctr"/>
          <a:lstStyle/>
          <a:p>
            <a:pPr algn="l" indent="0" marL="0">
              <a:lnSpc>
                <a:spcPct val="100000"/>
              </a:lnSpc>
              <a:buNone/>
            </a:pPr>
            <a:r>
              <a:rPr lang="en-US" sz="2200" b="1" dirty="0">
                <a:solidFill>
                  <a:srgbClr val="F3F3F3"/>
                </a:solidFill>
                <a:latin typeface="Arial" pitchFamily="34" charset="0"/>
                <a:ea typeface="Arial" pitchFamily="34" charset="-122"/>
                <a:cs typeface="Arial" pitchFamily="34" charset="-120"/>
              </a:rPr>
              <a:t>Радиус и диаметр на схеме
</a:t>
            </a:r>
            <a:endParaRPr lang="en-US" sz="2200" dirty="0"/>
          </a:p>
        </p:txBody>
      </p:sp>
      <p:sp>
        <p:nvSpPr>
          <p:cNvPr id="10" name="Text 2"/>
          <p:cNvSpPr txBox="1"/>
          <p:nvPr/>
        </p:nvSpPr>
        <p:spPr>
          <a:xfrm>
            <a:off x="5910825" y="1929425"/>
            <a:ext cx="2531100" cy="727800"/>
          </a:xfrm>
          <a:prstGeom prst="rect">
            <a:avLst/>
          </a:prstGeom>
          <a:noFill/>
          <a:ln/>
        </p:spPr>
        <p:txBody>
          <a:bodyPr wrap="square" lIns="0" tIns="0" rIns="0" bIns="0" rtlCol="0" anchor="ctr"/>
          <a:lstStyle/>
          <a:p>
            <a:pPr algn="l" indent="0" marL="0">
              <a:lnSpc>
                <a:spcPct val="115000"/>
              </a:lnSpc>
              <a:buNone/>
            </a:pPr>
            <a:r>
              <a:rPr lang="en-US" sz="963" b="1" dirty="0">
                <a:solidFill>
                  <a:srgbClr val="F3F3F3"/>
                </a:solidFill>
                <a:latin typeface="Arial" pitchFamily="34" charset="0"/>
                <a:ea typeface="Arial" pitchFamily="34" charset="-122"/>
                <a:cs typeface="Arial" pitchFamily="34" charset="-120"/>
              </a:rPr>
              <a:t>Главная связь
</a:t>
            </a:r>
            <a:pPr algn="l" indent="0" marL="0">
              <a:lnSpc>
                <a:spcPct val="115000"/>
              </a:lnSpc>
              <a:buNone/>
            </a:pPr>
            <a:r>
              <a:rPr lang="en-US" sz="385" dirty="0">
                <a:solidFill>
                  <a:srgbClr val="F3F3F3"/>
                </a:solidFill>
                <a:latin typeface="Arial" pitchFamily="34" charset="0"/>
                <a:ea typeface="Arial" pitchFamily="34" charset="-122"/>
                <a:cs typeface="Arial" pitchFamily="34" charset="-120"/>
              </a:rPr>
              <a:t>
</a:t>
            </a:r>
            <a:pPr algn="l" indent="0" marL="0">
              <a:lnSpc>
                <a:spcPct val="115000"/>
              </a:lnSpc>
              <a:buNone/>
            </a:pPr>
            <a:r>
              <a:rPr lang="en-US" sz="963" dirty="0">
                <a:solidFill>
                  <a:srgbClr val="F3F3F3"/>
                </a:solidFill>
                <a:latin typeface="Arial" pitchFamily="34" charset="0"/>
                <a:ea typeface="Arial" pitchFamily="34" charset="-122"/>
                <a:cs typeface="Arial" pitchFamily="34" charset="-120"/>
              </a:rPr>
              <a:t>Диаметр всегда в два раза больше радиуса. Это правило записывают формулой d = 2r и используют для быстрых вычислений.
</a:t>
            </a:r>
            <a:endParaRPr lang="en-US" sz="963" dirty="0"/>
          </a:p>
        </p:txBody>
      </p:sp>
      <p:sp>
        <p:nvSpPr>
          <p:cNvPr id="11" name="Text 3"/>
          <p:cNvSpPr txBox="1"/>
          <p:nvPr/>
        </p:nvSpPr>
        <p:spPr>
          <a:xfrm>
            <a:off x="5910825" y="2764476"/>
            <a:ext cx="2531100" cy="727800"/>
          </a:xfrm>
          <a:prstGeom prst="rect">
            <a:avLst/>
          </a:prstGeom>
          <a:noFill/>
          <a:ln/>
        </p:spPr>
        <p:txBody>
          <a:bodyPr wrap="square" lIns="0" tIns="0" rIns="0" bIns="0" rtlCol="0" anchor="ctr"/>
          <a:lstStyle/>
          <a:p>
            <a:pPr algn="l" indent="0" marL="0">
              <a:lnSpc>
                <a:spcPct val="115000"/>
              </a:lnSpc>
              <a:buNone/>
            </a:pPr>
            <a:r>
              <a:rPr lang="en-US" sz="922" b="1" dirty="0">
                <a:solidFill>
                  <a:srgbClr val="F3F3F3"/>
                </a:solidFill>
                <a:latin typeface="Arial" pitchFamily="34" charset="0"/>
                <a:ea typeface="Arial" pitchFamily="34" charset="-122"/>
                <a:cs typeface="Arial" pitchFamily="34" charset="-120"/>
              </a:rPr>
              <a:t>Как найти радиус
</a:t>
            </a:r>
            <a:pPr algn="l" indent="0" marL="0">
              <a:lnSpc>
                <a:spcPct val="115000"/>
              </a:lnSpc>
              <a:buNone/>
            </a:pPr>
            <a:r>
              <a:rPr lang="en-US" sz="369" dirty="0">
                <a:solidFill>
                  <a:srgbClr val="F3F3F3"/>
                </a:solidFill>
                <a:latin typeface="Arial" pitchFamily="34" charset="0"/>
                <a:ea typeface="Arial" pitchFamily="34" charset="-122"/>
                <a:cs typeface="Arial" pitchFamily="34" charset="-120"/>
              </a:rPr>
              <a:t>
</a:t>
            </a:r>
            <a:pPr algn="l" indent="0" marL="0">
              <a:lnSpc>
                <a:spcPct val="115000"/>
              </a:lnSpc>
              <a:buNone/>
            </a:pPr>
            <a:r>
              <a:rPr lang="en-US" sz="922" dirty="0">
                <a:solidFill>
                  <a:srgbClr val="F3F3F3"/>
                </a:solidFill>
                <a:latin typeface="Arial" pitchFamily="34" charset="0"/>
                <a:ea typeface="Arial" pitchFamily="34" charset="-122"/>
                <a:cs typeface="Arial" pitchFamily="34" charset="-120"/>
              </a:rPr>
              <a:t>Если известен диаметр, радиус находят делением на два: r = d/2. Такая операция часто встречается в простых задачах и построениях.
</a:t>
            </a:r>
            <a:endParaRPr lang="en-US" sz="922" dirty="0"/>
          </a:p>
        </p:txBody>
      </p:sp>
      <p:sp>
        <p:nvSpPr>
          <p:cNvPr id="12" name="Text 4"/>
          <p:cNvSpPr txBox="1"/>
          <p:nvPr/>
        </p:nvSpPr>
        <p:spPr>
          <a:xfrm>
            <a:off x="5910825" y="3599533"/>
            <a:ext cx="2531100" cy="727800"/>
          </a:xfrm>
          <a:prstGeom prst="rect">
            <a:avLst/>
          </a:prstGeom>
          <a:noFill/>
          <a:ln/>
        </p:spPr>
        <p:txBody>
          <a:bodyPr wrap="square" lIns="0" tIns="0" rIns="0" bIns="0" rtlCol="0" anchor="ctr"/>
          <a:lstStyle/>
          <a:p>
            <a:pPr algn="l" indent="0" marL="0">
              <a:lnSpc>
                <a:spcPct val="115000"/>
              </a:lnSpc>
              <a:buNone/>
            </a:pPr>
            <a:r>
              <a:rPr lang="en-US" sz="922" b="1" dirty="0">
                <a:solidFill>
                  <a:srgbClr val="F3F3F3"/>
                </a:solidFill>
                <a:latin typeface="Arial" pitchFamily="34" charset="0"/>
                <a:ea typeface="Arial" pitchFamily="34" charset="-122"/>
                <a:cs typeface="Arial" pitchFamily="34" charset="-120"/>
              </a:rPr>
              <a:t>Зачем это нужно
</a:t>
            </a:r>
            <a:pPr algn="l" indent="0" marL="0">
              <a:lnSpc>
                <a:spcPct val="115000"/>
              </a:lnSpc>
              <a:buNone/>
            </a:pPr>
            <a:r>
              <a:rPr lang="en-US" sz="369" dirty="0">
                <a:solidFill>
                  <a:srgbClr val="F3F3F3"/>
                </a:solidFill>
                <a:latin typeface="Arial" pitchFamily="34" charset="0"/>
                <a:ea typeface="Arial" pitchFamily="34" charset="-122"/>
                <a:cs typeface="Arial" pitchFamily="34" charset="-120"/>
              </a:rPr>
              <a:t>
</a:t>
            </a:r>
            <a:pPr algn="l" indent="0" marL="0">
              <a:lnSpc>
                <a:spcPct val="115000"/>
              </a:lnSpc>
              <a:buNone/>
            </a:pPr>
            <a:r>
              <a:rPr lang="en-US" sz="922" dirty="0">
                <a:solidFill>
                  <a:srgbClr val="F3F3F3"/>
                </a:solidFill>
                <a:latin typeface="Arial" pitchFamily="34" charset="0"/>
                <a:ea typeface="Arial" pitchFamily="34" charset="-122"/>
                <a:cs typeface="Arial" pitchFamily="34" charset="-120"/>
              </a:rPr>
              <a:t>Знание связи между радиусом и диаметром помогает проверять рисунки, сравнивать отрезки на окружности и уверенно выполнять геометрические построения.
</a:t>
            </a:r>
            <a:endParaRPr lang="en-US" sz="922"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775200" y="2071217"/>
            <a:ext cx="4120500" cy="1967360"/>
          </a:xfrm>
          <a:prstGeom prst="rect">
            <a:avLst/>
          </a:prstGeom>
        </p:spPr>
      </p:pic>
      <p:sp>
        <p:nvSpPr>
          <p:cNvPr id="4" name="Text 0"/>
          <p:cNvSpPr txBox="1"/>
          <p:nvPr/>
        </p:nvSpPr>
        <p:spPr>
          <a:xfrm>
            <a:off x="5951418" y="2069400"/>
            <a:ext cx="2400300" cy="1044900"/>
          </a:xfrm>
          <a:prstGeom prst="rect">
            <a:avLst/>
          </a:prstGeom>
          <a:noFill/>
          <a:ln/>
        </p:spPr>
        <p:txBody>
          <a:bodyPr wrap="square" lIns="0" tIns="0" rIns="0" bIns="0" rtlCol="0" anchor="b"/>
          <a:lstStyle/>
          <a:p>
            <a:pPr algn="l" indent="0" marL="0">
              <a:lnSpc>
                <a:spcPct val="115000"/>
              </a:lnSpc>
              <a:buNone/>
            </a:pPr>
            <a:r>
              <a:rPr lang="en-US" sz="900" dirty="0">
                <a:solidFill>
                  <a:srgbClr val="F3F3F3"/>
                </a:solidFill>
                <a:latin typeface="Arial" pitchFamily="34" charset="0"/>
                <a:ea typeface="Arial" pitchFamily="34" charset="-122"/>
                <a:cs typeface="Arial" pitchFamily="34" charset="-120"/>
              </a:rPr>
              <a:t>Диаграмма помогает быстро увидеть, какие элементы проходят через центр, а какие только соприкасаются с окружностью.
</a:t>
            </a:r>
            <a:endParaRPr lang="en-US" sz="900" dirty="0"/>
          </a:p>
        </p:txBody>
      </p:sp>
      <p:sp>
        <p:nvSpPr>
          <p:cNvPr id="5" name="Text 1"/>
          <p:cNvSpPr txBox="1"/>
          <p:nvPr/>
        </p:nvSpPr>
        <p:spPr>
          <a:xfrm>
            <a:off x="8502171" y="4758850"/>
            <a:ext cx="398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5</a:t>
            </a:r>
            <a:endParaRPr lang="en-US" sz="622" dirty="0"/>
          </a:p>
        </p:txBody>
      </p:sp>
      <p:sp>
        <p:nvSpPr>
          <p:cNvPr id="6" name="Text 2"/>
          <p:cNvSpPr txBox="1"/>
          <p:nvPr/>
        </p:nvSpPr>
        <p:spPr>
          <a:xfrm>
            <a:off x="775200" y="544625"/>
            <a:ext cx="7569900" cy="681900"/>
          </a:xfrm>
          <a:prstGeom prst="rect">
            <a:avLst/>
          </a:prstGeom>
          <a:noFill/>
          <a:ln/>
        </p:spPr>
        <p:txBody>
          <a:bodyPr wrap="square" lIns="0" tIns="0" rIns="0" bIns="0" rtlCol="0" anchor="ctr"/>
          <a:lstStyle/>
          <a:p>
            <a:pPr algn="l" indent="0" marL="0">
              <a:lnSpc>
                <a:spcPct val="100000"/>
              </a:lnSpc>
              <a:buNone/>
            </a:pPr>
            <a:r>
              <a:rPr lang="en-US" sz="2200" b="1" dirty="0">
                <a:solidFill>
                  <a:srgbClr val="F3F3F3"/>
                </a:solidFill>
                <a:latin typeface="Arial" pitchFamily="34" charset="0"/>
                <a:ea typeface="Arial" pitchFamily="34" charset="-122"/>
                <a:cs typeface="Arial" pitchFamily="34" charset="-120"/>
              </a:rPr>
              <a:t>Сравнение элементов окружности
</a:t>
            </a:r>
            <a:endParaRPr lang="en-US" sz="2200" dirty="0"/>
          </a:p>
        </p:txBody>
      </p:sp>
      <p:sp>
        <p:nvSpPr>
          <p:cNvPr id="7" name="Text 3"/>
          <p:cNvSpPr txBox="1"/>
          <p:nvPr/>
        </p:nvSpPr>
        <p:spPr>
          <a:xfrm>
            <a:off x="5951418" y="3264647"/>
            <a:ext cx="2400300" cy="1044900"/>
          </a:xfrm>
          <a:prstGeom prst="rect">
            <a:avLst/>
          </a:prstGeom>
          <a:noFill/>
          <a:ln/>
        </p:spPr>
        <p:txBody>
          <a:bodyPr wrap="square" lIns="0" tIns="0" rIns="0" bIns="0" rtlCol="0" anchor="t"/>
          <a:lstStyle/>
          <a:p>
            <a:pPr algn="l" indent="0" marL="0">
              <a:lnSpc>
                <a:spcPct val="115000"/>
              </a:lnSpc>
              <a:buNone/>
            </a:pPr>
            <a:r>
              <a:rPr lang="en-US" sz="900" dirty="0">
                <a:solidFill>
                  <a:srgbClr val="F3F3F3"/>
                </a:solidFill>
                <a:latin typeface="Arial" pitchFamily="34" charset="0"/>
                <a:ea typeface="Arial" pitchFamily="34" charset="-122"/>
                <a:cs typeface="Arial" pitchFamily="34" charset="-120"/>
              </a:rPr>
              <a:t>Диаметр выделяется как самый связанный с центром элемент, а касательная — как линия с одной общей точкой.
</a:t>
            </a:r>
            <a:endParaRPr lang="en-US" sz="900" dirty="0"/>
          </a:p>
        </p:txBody>
      </p:sp>
      <p:sp>
        <p:nvSpPr>
          <p:cNvPr id="8" name="Text 4"/>
          <p:cNvSpPr txBox="1"/>
          <p:nvPr/>
        </p:nvSpPr>
        <p:spPr>
          <a:xfrm>
            <a:off x="775200" y="4130424"/>
            <a:ext cx="3648600" cy="179100"/>
          </a:xfrm>
          <a:prstGeom prst="rect">
            <a:avLst/>
          </a:prstGeom>
          <a:noFill/>
          <a:ln/>
        </p:spPr>
        <p:txBody>
          <a:bodyPr wrap="square" lIns="0" tIns="0" rIns="0" bIns="0" rtlCol="0" anchor="ctr"/>
          <a:lstStyle/>
          <a:p>
            <a:pPr algn="l" indent="0" marL="0">
              <a:lnSpc>
                <a:spcPct val="115000"/>
              </a:lnSpc>
              <a:buNone/>
            </a:pPr>
            <a:r>
              <a:rPr lang="en-US" sz="700" dirty="0">
                <a:solidFill>
                  <a:srgbClr val="F3F3F3"/>
                </a:solidFill>
                <a:latin typeface="Arial" pitchFamily="34" charset="0"/>
                <a:ea typeface="Arial" pitchFamily="34" charset="-122"/>
                <a:cs typeface="Arial" pitchFamily="34" charset="-120"/>
              </a:rPr>
              <a:t>Схематическое сравнение по определениям элементов окружности, 7 класс
</a:t>
            </a:r>
            <a:endParaRPr lang="en-US" sz="7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775200" y="2613867"/>
            <a:ext cx="4418400" cy="922666"/>
          </a:xfrm>
          <a:prstGeom prst="rect">
            <a:avLst/>
          </a:prstGeom>
        </p:spPr>
      </p:pic>
      <p:sp>
        <p:nvSpPr>
          <p:cNvPr id="4" name="Text 0"/>
          <p:cNvSpPr txBox="1"/>
          <p:nvPr/>
        </p:nvSpPr>
        <p:spPr>
          <a:xfrm>
            <a:off x="5511525" y="2089700"/>
            <a:ext cx="2833500" cy="1044900"/>
          </a:xfrm>
          <a:prstGeom prst="rect">
            <a:avLst/>
          </a:prstGeom>
          <a:noFill/>
          <a:ln/>
        </p:spPr>
        <p:txBody>
          <a:bodyPr wrap="square" lIns="0" tIns="0" rIns="0" bIns="0" rtlCol="0" anchor="b"/>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Таблица показывает, как связаны определение элемента, его главное свойство и короткий пример использования.
</a:t>
            </a:r>
            <a:endParaRPr lang="en-US" sz="900" dirty="0"/>
          </a:p>
        </p:txBody>
      </p:sp>
      <p:sp>
        <p:nvSpPr>
          <p:cNvPr id="5" name="Text 1"/>
          <p:cNvSpPr txBox="1"/>
          <p:nvPr/>
        </p:nvSpPr>
        <p:spPr>
          <a:xfrm>
            <a:off x="8502171" y="4758850"/>
            <a:ext cx="398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6</a:t>
            </a:r>
            <a:endParaRPr lang="en-US" sz="622" dirty="0"/>
          </a:p>
        </p:txBody>
      </p:sp>
      <p:sp>
        <p:nvSpPr>
          <p:cNvPr id="6" name="Text 2"/>
          <p:cNvSpPr txBox="1"/>
          <p:nvPr/>
        </p:nvSpPr>
        <p:spPr>
          <a:xfrm>
            <a:off x="775200" y="544625"/>
            <a:ext cx="7569900" cy="681900"/>
          </a:xfrm>
          <a:prstGeom prst="rect">
            <a:avLst/>
          </a:prstGeom>
          <a:noFill/>
          <a:ln/>
        </p:spPr>
        <p:txBody>
          <a:bodyPr wrap="square" lIns="0" tIns="0" rIns="0" bIns="0" rtlCol="0" anchor="ctr"/>
          <a:lstStyle/>
          <a:p>
            <a:pPr algn="l" indent="0" marL="0">
              <a:lnSpc>
                <a:spcPct val="100000"/>
              </a:lnSpc>
              <a:buNone/>
            </a:pPr>
            <a:r>
              <a:rPr lang="en-US" sz="2200" b="1" dirty="0">
                <a:solidFill>
                  <a:srgbClr val="FFFFFF"/>
                </a:solidFill>
                <a:latin typeface="Arial" pitchFamily="34" charset="0"/>
                <a:ea typeface="Arial" pitchFamily="34" charset="-122"/>
                <a:cs typeface="Arial" pitchFamily="34" charset="-120"/>
              </a:rPr>
              <a:t>Главные свойства элементов окружности
</a:t>
            </a:r>
            <a:endParaRPr lang="en-US" sz="2200" dirty="0"/>
          </a:p>
        </p:txBody>
      </p:sp>
      <p:sp>
        <p:nvSpPr>
          <p:cNvPr id="7" name="Text 3"/>
          <p:cNvSpPr txBox="1"/>
          <p:nvPr/>
        </p:nvSpPr>
        <p:spPr>
          <a:xfrm>
            <a:off x="5511525" y="3284956"/>
            <a:ext cx="2833500" cy="1044900"/>
          </a:xfrm>
          <a:prstGeom prst="rect">
            <a:avLst/>
          </a:prstGeom>
          <a:noFill/>
          <a:ln/>
        </p:spPr>
        <p:txBody>
          <a:bodyPr wrap="square" lIns="0" tIns="0" rIns="0" bIns="0" rtlCol="0" anchor="t"/>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Радиус и диаметр тесно связаны, а касательная узнаётся по одной точке касания и прямому углу с радиусом.
</a:t>
            </a:r>
            <a:endParaRPr lang="en-US" sz="900" dirty="0"/>
          </a:p>
        </p:txBody>
      </p:sp>
      <p:sp>
        <p:nvSpPr>
          <p:cNvPr id="8" name="Text 4"/>
          <p:cNvSpPr txBox="1"/>
          <p:nvPr/>
        </p:nvSpPr>
        <p:spPr>
          <a:xfrm>
            <a:off x="775200" y="4150728"/>
            <a:ext cx="3648600" cy="179100"/>
          </a:xfrm>
          <a:prstGeom prst="rect">
            <a:avLst/>
          </a:prstGeom>
          <a:noFill/>
          <a:ln/>
        </p:spPr>
        <p:txBody>
          <a:bodyPr wrap="square" lIns="0" tIns="0" rIns="0" bIns="0" rtlCol="0" anchor="ctr"/>
          <a:lstStyle/>
          <a:p>
            <a:pPr algn="l" indent="0" marL="0">
              <a:lnSpc>
                <a:spcPct val="115000"/>
              </a:lnSpc>
              <a:buNone/>
            </a:pPr>
            <a:r>
              <a:rPr lang="en-US" sz="700" dirty="0">
                <a:solidFill>
                  <a:srgbClr val="FFFFFF"/>
                </a:solidFill>
                <a:latin typeface="Arial" pitchFamily="34" charset="0"/>
                <a:ea typeface="Arial" pitchFamily="34" charset="-122"/>
                <a:cs typeface="Arial" pitchFamily="34" charset="-120"/>
              </a:rPr>
              <a:t>Школьные определения и свойства окружности
</a:t>
            </a:r>
            <a:endParaRPr lang="en-US" sz="7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775200" y="544625"/>
            <a:ext cx="7569900" cy="681900"/>
          </a:xfrm>
          <a:prstGeom prst="rect">
            <a:avLst/>
          </a:prstGeom>
          <a:noFill/>
          <a:ln/>
        </p:spPr>
        <p:txBody>
          <a:bodyPr wrap="square" lIns="0" tIns="0" rIns="0" bIns="0" rtlCol="0" anchor="ctr"/>
          <a:lstStyle/>
          <a:p>
            <a:pPr algn="l" indent="0" marL="0">
              <a:lnSpc>
                <a:spcPct val="100000"/>
              </a:lnSpc>
              <a:buNone/>
            </a:pPr>
            <a:r>
              <a:rPr lang="en-US" sz="2200" b="1" dirty="0">
                <a:solidFill>
                  <a:srgbClr val="FFFFFF"/>
                </a:solidFill>
                <a:latin typeface="Arial" pitchFamily="34" charset="0"/>
                <a:ea typeface="Arial" pitchFamily="34" charset="-122"/>
                <a:cs typeface="Arial" pitchFamily="34" charset="-120"/>
              </a:rPr>
              <a:t>Равенство радиусов и симметрия окружности
</a:t>
            </a:r>
            <a:endParaRPr lang="en-US" sz="2200" dirty="0"/>
          </a:p>
        </p:txBody>
      </p:sp>
      <p:sp>
        <p:nvSpPr>
          <p:cNvPr id="7" name="Text 1"/>
          <p:cNvSpPr txBox="1"/>
          <p:nvPr/>
        </p:nvSpPr>
        <p:spPr>
          <a:xfrm>
            <a:off x="8502171" y="4758850"/>
            <a:ext cx="398700" cy="90900"/>
          </a:xfrm>
          <a:prstGeom prst="rect">
            <a:avLst/>
          </a:prstGeom>
          <a:noFill/>
          <a:ln/>
        </p:spPr>
        <p:txBody>
          <a:bodyPr wrap="square" lIns="0" tIns="0" rIns="0" bIns="0" rtlCol="0" anchor="t"/>
          <a:lstStyle/>
          <a:p>
            <a:pPr algn="ctr" indent="0" marL="0">
              <a:lnSpc>
                <a:spcPct val="115000"/>
              </a:lnSpc>
              <a:buNone/>
            </a:pPr>
            <a:r>
              <a:rPr lang="en-US" sz="622" dirty="0">
                <a:solidFill>
                  <a:srgbClr val="4285F4"/>
                </a:solidFill>
                <a:latin typeface="Arial" pitchFamily="34" charset="0"/>
                <a:ea typeface="Arial" pitchFamily="34" charset="-122"/>
                <a:cs typeface="Arial" pitchFamily="34" charset="-120"/>
              </a:rPr>
              <a:t>7</a:t>
            </a:r>
            <a:endParaRPr lang="en-US" sz="622" dirty="0"/>
          </a:p>
        </p:txBody>
      </p:sp>
      <p:sp>
        <p:nvSpPr>
          <p:cNvPr id="8" name="Text 2"/>
          <p:cNvSpPr txBox="1"/>
          <p:nvPr/>
        </p:nvSpPr>
        <p:spPr>
          <a:xfrm>
            <a:off x="1173400" y="1652955"/>
            <a:ext cx="4755600" cy="720300"/>
          </a:xfrm>
          <a:prstGeom prst="rect">
            <a:avLst/>
          </a:prstGeom>
          <a:noFill/>
          <a:ln/>
        </p:spPr>
        <p:txBody>
          <a:bodyPr wrap="square" lIns="0" tIns="0" rIns="0" bIns="0" rtlCol="0" anchor="ctr"/>
          <a:lstStyle/>
          <a:p>
            <a:pPr algn="l" indent="0" marL="0">
              <a:lnSpc>
                <a:spcPct val="115000"/>
              </a:lnSpc>
              <a:buNone/>
            </a:pPr>
            <a:r>
              <a:rPr lang="en-US" sz="1150" b="1" dirty="0">
                <a:solidFill>
                  <a:srgbClr val="F3F3F3"/>
                </a:solidFill>
                <a:latin typeface="Arial" pitchFamily="34" charset="0"/>
                <a:ea typeface="Arial" pitchFamily="34" charset="-122"/>
                <a:cs typeface="Arial" pitchFamily="34" charset="-120"/>
              </a:rPr>
              <a:t>Одинаковая длина
</a:t>
            </a:r>
            <a:pPr algn="l" indent="0" marL="0">
              <a:lnSpc>
                <a:spcPct val="115000"/>
              </a:lnSpc>
              <a:buNone/>
            </a:pPr>
            <a:r>
              <a:rPr lang="en-US" sz="329" dirty="0">
                <a:solidFill>
                  <a:srgbClr val="F3F3F3"/>
                </a:solidFill>
                <a:latin typeface="Arial" pitchFamily="34" charset="0"/>
                <a:ea typeface="Arial" pitchFamily="34" charset="-122"/>
                <a:cs typeface="Arial" pitchFamily="34" charset="-120"/>
              </a:rPr>
              <a:t>
</a:t>
            </a:r>
            <a:pPr algn="l" indent="0" marL="0">
              <a:lnSpc>
                <a:spcPct val="115000"/>
              </a:lnSpc>
              <a:buNone/>
            </a:pPr>
            <a:r>
              <a:rPr lang="en-US" sz="1150" dirty="0">
                <a:solidFill>
                  <a:srgbClr val="F3F3F3"/>
                </a:solidFill>
                <a:latin typeface="Arial" pitchFamily="34" charset="0"/>
                <a:ea typeface="Arial" pitchFamily="34" charset="-122"/>
                <a:cs typeface="Arial" pitchFamily="34" charset="-120"/>
              </a:rPr>
              <a:t>Все радиусы одной окружности равны, потому что каждая её точка удалена от центра на одно и то же расстояние. Это основное свойство задаёт форму окружности.
</a:t>
            </a:r>
            <a:endParaRPr lang="en-US" sz="1150" dirty="0"/>
          </a:p>
        </p:txBody>
      </p:sp>
      <p:sp>
        <p:nvSpPr>
          <p:cNvPr id="9" name="Text 3"/>
          <p:cNvSpPr txBox="1"/>
          <p:nvPr/>
        </p:nvSpPr>
        <p:spPr>
          <a:xfrm>
            <a:off x="1173400" y="2778655"/>
            <a:ext cx="4755600" cy="720300"/>
          </a:xfrm>
          <a:prstGeom prst="rect">
            <a:avLst/>
          </a:prstGeom>
          <a:noFill/>
          <a:ln/>
        </p:spPr>
        <p:txBody>
          <a:bodyPr wrap="square" lIns="0" tIns="0" rIns="0" bIns="0" rtlCol="0" anchor="ctr"/>
          <a:lstStyle/>
          <a:p>
            <a:pPr algn="l" indent="0" marL="0">
              <a:lnSpc>
                <a:spcPct val="115000"/>
              </a:lnSpc>
              <a:buNone/>
            </a:pPr>
            <a:r>
              <a:rPr lang="en-US" sz="1150" b="1" dirty="0">
                <a:solidFill>
                  <a:srgbClr val="F3F3F3"/>
                </a:solidFill>
                <a:latin typeface="Arial" pitchFamily="34" charset="0"/>
                <a:ea typeface="Arial" pitchFamily="34" charset="-122"/>
                <a:cs typeface="Arial" pitchFamily="34" charset="-120"/>
              </a:rPr>
              <a:t>Ось симметрии
</a:t>
            </a:r>
            <a:pPr algn="l" indent="0" marL="0">
              <a:lnSpc>
                <a:spcPct val="115000"/>
              </a:lnSpc>
              <a:buNone/>
            </a:pPr>
            <a:r>
              <a:rPr lang="en-US" sz="329" dirty="0">
                <a:solidFill>
                  <a:srgbClr val="F3F3F3"/>
                </a:solidFill>
                <a:latin typeface="Arial" pitchFamily="34" charset="0"/>
                <a:ea typeface="Arial" pitchFamily="34" charset="-122"/>
                <a:cs typeface="Arial" pitchFamily="34" charset="-120"/>
              </a:rPr>
              <a:t>
</a:t>
            </a:r>
            <a:pPr algn="l" indent="0" marL="0">
              <a:lnSpc>
                <a:spcPct val="115000"/>
              </a:lnSpc>
              <a:buNone/>
            </a:pPr>
            <a:r>
              <a:rPr lang="en-US" sz="1150" dirty="0">
                <a:solidFill>
                  <a:srgbClr val="F3F3F3"/>
                </a:solidFill>
                <a:latin typeface="Arial" pitchFamily="34" charset="0"/>
                <a:ea typeface="Arial" pitchFamily="34" charset="-122"/>
                <a:cs typeface="Arial" pitchFamily="34" charset="-120"/>
              </a:rPr>
              <a:t>Любая прямая, проходящая через центр, делит окружность на две одинаковые части. Такая прямая является осью симметрии и помогает видеть равные фрагменты фигуры.
</a:t>
            </a:r>
            <a:endParaRPr lang="en-US" sz="1150" dirty="0"/>
          </a:p>
        </p:txBody>
      </p:sp>
      <p:sp>
        <p:nvSpPr>
          <p:cNvPr id="10" name="Text 4"/>
          <p:cNvSpPr txBox="1"/>
          <p:nvPr/>
        </p:nvSpPr>
        <p:spPr>
          <a:xfrm>
            <a:off x="1206700" y="3904355"/>
            <a:ext cx="4755600" cy="720300"/>
          </a:xfrm>
          <a:prstGeom prst="rect">
            <a:avLst/>
          </a:prstGeom>
          <a:noFill/>
          <a:ln/>
        </p:spPr>
        <p:txBody>
          <a:bodyPr wrap="square" lIns="0" tIns="0" rIns="0" bIns="0" rtlCol="0" anchor="ctr"/>
          <a:lstStyle/>
          <a:p>
            <a:pPr algn="l" indent="0" marL="0">
              <a:lnSpc>
                <a:spcPct val="115000"/>
              </a:lnSpc>
              <a:buNone/>
            </a:pPr>
            <a:r>
              <a:rPr lang="en-US" sz="1150" b="1" dirty="0">
                <a:solidFill>
                  <a:srgbClr val="F3F3F3"/>
                </a:solidFill>
                <a:latin typeface="Arial" pitchFamily="34" charset="0"/>
                <a:ea typeface="Arial" pitchFamily="34" charset="-122"/>
                <a:cs typeface="Arial" pitchFamily="34" charset="-120"/>
              </a:rPr>
              <a:t>Диаметр как особый случай
</a:t>
            </a:r>
            <a:pPr algn="l" indent="0" marL="0">
              <a:lnSpc>
                <a:spcPct val="115000"/>
              </a:lnSpc>
              <a:buNone/>
            </a:pPr>
            <a:r>
              <a:rPr lang="en-US" sz="329" dirty="0">
                <a:solidFill>
                  <a:srgbClr val="F3F3F3"/>
                </a:solidFill>
                <a:latin typeface="Arial" pitchFamily="34" charset="0"/>
                <a:ea typeface="Arial" pitchFamily="34" charset="-122"/>
                <a:cs typeface="Arial" pitchFamily="34" charset="-120"/>
              </a:rPr>
              <a:t>
</a:t>
            </a:r>
            <a:pPr algn="l" indent="0" marL="0">
              <a:lnSpc>
                <a:spcPct val="115000"/>
              </a:lnSpc>
              <a:buNone/>
            </a:pPr>
            <a:r>
              <a:rPr lang="en-US" sz="1150" dirty="0">
                <a:solidFill>
                  <a:srgbClr val="F3F3F3"/>
                </a:solidFill>
                <a:latin typeface="Arial" pitchFamily="34" charset="0"/>
                <a:ea typeface="Arial" pitchFamily="34" charset="-122"/>
                <a:cs typeface="Arial" pitchFamily="34" charset="-120"/>
              </a:rPr>
              <a:t>Диаметр тоже проходит через центр, поэтому он является осью симметрии. Кроме того, среди всех хорд именно диаметр имеет наибольшую длину.
</a:t>
            </a:r>
            <a:endParaRPr lang="en-US" sz="11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822923" y="2022025"/>
            <a:ext cx="7474453" cy="2206200"/>
          </a:xfrm>
          <a:prstGeom prst="rect">
            <a:avLst/>
          </a:prstGeom>
        </p:spPr>
      </p:pic>
      <p:sp>
        <p:nvSpPr>
          <p:cNvPr id="4" name="Text 0"/>
          <p:cNvSpPr txBox="1"/>
          <p:nvPr/>
        </p:nvSpPr>
        <p:spPr>
          <a:xfrm>
            <a:off x="8502171" y="4758850"/>
            <a:ext cx="398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8</a:t>
            </a:r>
            <a:endParaRPr lang="en-US" sz="622" dirty="0"/>
          </a:p>
        </p:txBody>
      </p:sp>
      <p:sp>
        <p:nvSpPr>
          <p:cNvPr id="5" name="Text 1"/>
          <p:cNvSpPr txBox="1"/>
          <p:nvPr/>
        </p:nvSpPr>
        <p:spPr>
          <a:xfrm>
            <a:off x="775200" y="544625"/>
            <a:ext cx="7569900" cy="367500"/>
          </a:xfrm>
          <a:prstGeom prst="rect">
            <a:avLst/>
          </a:prstGeom>
          <a:noFill/>
          <a:ln/>
        </p:spPr>
        <p:txBody>
          <a:bodyPr wrap="square" lIns="0" tIns="0" rIns="0" bIns="0" rtlCol="0" anchor="b"/>
          <a:lstStyle/>
          <a:p>
            <a:pPr algn="l" indent="0" marL="0">
              <a:lnSpc>
                <a:spcPct val="100000"/>
              </a:lnSpc>
              <a:buNone/>
            </a:pPr>
            <a:r>
              <a:rPr lang="en-US" sz="1800" b="1" dirty="0">
                <a:solidFill>
                  <a:srgbClr val="F3F3F3"/>
                </a:solidFill>
                <a:latin typeface="Arial" pitchFamily="34" charset="0"/>
                <a:ea typeface="Arial" pitchFamily="34" charset="-122"/>
                <a:cs typeface="Arial" pitchFamily="34" charset="-120"/>
              </a:rPr>
              <a:t>Признаки касательной к окружности
</a:t>
            </a:r>
            <a:endParaRPr lang="en-US" sz="1800" dirty="0"/>
          </a:p>
        </p:txBody>
      </p:sp>
      <p:sp>
        <p:nvSpPr>
          <p:cNvPr id="6" name="Text 2"/>
          <p:cNvSpPr txBox="1"/>
          <p:nvPr/>
        </p:nvSpPr>
        <p:spPr>
          <a:xfrm>
            <a:off x="775200" y="977775"/>
            <a:ext cx="7569900" cy="204900"/>
          </a:xfrm>
          <a:prstGeom prst="rect">
            <a:avLst/>
          </a:prstGeom>
          <a:noFill/>
          <a:ln/>
        </p:spPr>
        <p:txBody>
          <a:bodyPr wrap="square" lIns="0" tIns="0" rIns="0" bIns="0" rtlCol="0" anchor="t"/>
          <a:lstStyle/>
          <a:p>
            <a:pPr algn="l" indent="0" marL="0">
              <a:lnSpc>
                <a:spcPct val="80000"/>
              </a:lnSpc>
              <a:buNone/>
            </a:pPr>
            <a:r>
              <a:rPr lang="en-US" sz="1000" b="1" dirty="0">
                <a:solidFill>
                  <a:srgbClr val="F3F3F3"/>
                </a:solidFill>
                <a:latin typeface="Arial" pitchFamily="34" charset="0"/>
                <a:ea typeface="Arial" pitchFamily="34" charset="-122"/>
                <a:cs typeface="Arial" pitchFamily="34" charset="-120"/>
              </a:rPr>
              <a:t>Последовательность основана на определении касательной и связи с радиусом в точке касания.
</a:t>
            </a:r>
            <a:endParaRPr lang="en-US" sz="1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00350" y="2959309"/>
            <a:ext cx="4270500" cy="1855833"/>
          </a:xfrm>
          <a:prstGeom prst="rect">
            <a:avLst/>
          </a:prstGeom>
        </p:spPr>
      </p:pic>
      <p:pic>
        <p:nvPicPr>
          <p:cNvPr id="4" name="Image 2" descr="preencoded.png">    </p:cNvPr>
          <p:cNvPicPr>
            <a:picLocks noChangeAspect="1"/>
          </p:cNvPicPr>
          <p:nvPr/>
        </p:nvPicPr>
        <p:blipFill>
          <a:blip r:embed="rId3"/>
          <a:stretch>
            <a:fillRect/>
          </a:stretch>
        </p:blipFill>
        <p:spPr>
          <a:xfrm>
            <a:off x="4570850" y="2958281"/>
            <a:ext cx="4256100" cy="1857887"/>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775200" y="526332"/>
            <a:ext cx="7569900" cy="350100"/>
          </a:xfrm>
          <a:prstGeom prst="rect">
            <a:avLst/>
          </a:prstGeom>
          <a:noFill/>
          <a:ln/>
        </p:spPr>
        <p:txBody>
          <a:bodyPr wrap="square" lIns="0" tIns="0" rIns="0" bIns="0" rtlCol="0" anchor="ctr"/>
          <a:lstStyle/>
          <a:p>
            <a:pPr algn="l" indent="0" marL="0">
              <a:lnSpc>
                <a:spcPct val="100000"/>
              </a:lnSpc>
              <a:buNone/>
            </a:pPr>
            <a:r>
              <a:rPr lang="en-US" sz="1800" b="1" dirty="0">
                <a:solidFill>
                  <a:srgbClr val="FFFFFF"/>
                </a:solidFill>
                <a:latin typeface="Arial" pitchFamily="34" charset="0"/>
                <a:ea typeface="Arial" pitchFamily="34" charset="-122"/>
                <a:cs typeface="Arial" pitchFamily="34" charset="-120"/>
              </a:rPr>
              <a:t>Хорды на разном расстоянии от центра
</a:t>
            </a:r>
            <a:endParaRPr lang="en-US" sz="1800" dirty="0"/>
          </a:p>
        </p:txBody>
      </p:sp>
      <p:sp>
        <p:nvSpPr>
          <p:cNvPr id="7" name="Text 1"/>
          <p:cNvSpPr txBox="1"/>
          <p:nvPr/>
        </p:nvSpPr>
        <p:spPr>
          <a:xfrm>
            <a:off x="775196" y="1453475"/>
            <a:ext cx="3342300" cy="1116300"/>
          </a:xfrm>
          <a:prstGeom prst="rect">
            <a:avLst/>
          </a:prstGeom>
          <a:noFill/>
          <a:ln/>
        </p:spPr>
        <p:txBody>
          <a:bodyPr wrap="square" lIns="0" tIns="0" rIns="0" bIns="0" rtlCol="0" anchor="ctr"/>
          <a:lstStyle/>
          <a:p>
            <a:pPr algn="l" indent="0" marL="0">
              <a:lnSpc>
                <a:spcPct val="115000"/>
              </a:lnSpc>
              <a:buNone/>
            </a:pPr>
            <a:r>
              <a:rPr lang="en-US" sz="1038" b="1" dirty="0">
                <a:solidFill>
                  <a:srgbClr val="FFFFFF"/>
                </a:solidFill>
                <a:latin typeface="Arial" pitchFamily="34" charset="0"/>
                <a:ea typeface="Arial" pitchFamily="34" charset="-122"/>
                <a:cs typeface="Arial" pitchFamily="34" charset="-120"/>
              </a:rPr>
              <a:t>Короткая хорда у края
</a:t>
            </a:r>
            <a:pPr algn="l" indent="0" marL="0">
              <a:lnSpc>
                <a:spcPct val="115000"/>
              </a:lnSpc>
              <a:buNone/>
            </a:pPr>
            <a:r>
              <a:rPr lang="en-US" sz="66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38" dirty="0">
                <a:solidFill>
                  <a:srgbClr val="FFFFFF"/>
                </a:solidFill>
                <a:latin typeface="Arial" pitchFamily="34" charset="0"/>
                <a:ea typeface="Arial" pitchFamily="34" charset="-122"/>
                <a:cs typeface="Arial" pitchFamily="34" charset="-120"/>
              </a:rPr>
              <a:t>Когда хорда расположена далеко от центра, она получается короче. На рисунке это удобно показать двумя отрезками, лежащими на разной высоте внутри окружности. Такое сравнение помогает заметить, как меняется длина хорды при перемещении к центру.
</a:t>
            </a:r>
            <a:endParaRPr lang="en-US" sz="1038" dirty="0"/>
          </a:p>
        </p:txBody>
      </p:sp>
      <p:sp>
        <p:nvSpPr>
          <p:cNvPr id="8" name="Text 2"/>
          <p:cNvSpPr txBox="1"/>
          <p:nvPr/>
        </p:nvSpPr>
        <p:spPr>
          <a:xfrm>
            <a:off x="5009564" y="1453475"/>
            <a:ext cx="3342300" cy="1116300"/>
          </a:xfrm>
          <a:prstGeom prst="rect">
            <a:avLst/>
          </a:prstGeom>
          <a:noFill/>
          <a:ln/>
        </p:spPr>
        <p:txBody>
          <a:bodyPr wrap="square" lIns="0" tIns="0" rIns="0" bIns="0" rtlCol="0" anchor="ctr"/>
          <a:lstStyle/>
          <a:p>
            <a:pPr algn="l" indent="0" marL="0">
              <a:lnSpc>
                <a:spcPct val="115000"/>
              </a:lnSpc>
              <a:buNone/>
            </a:pPr>
            <a:r>
              <a:rPr lang="en-US" sz="1074" b="1" dirty="0">
                <a:solidFill>
                  <a:srgbClr val="FFFFFF"/>
                </a:solidFill>
                <a:latin typeface="Arial" pitchFamily="34" charset="0"/>
                <a:ea typeface="Arial" pitchFamily="34" charset="-122"/>
                <a:cs typeface="Arial" pitchFamily="34" charset="-120"/>
              </a:rPr>
              <a:t>Длинная хорда ближе к центру
</a:t>
            </a:r>
            <a:pPr algn="l" indent="0" marL="0">
              <a:lnSpc>
                <a:spcPct val="115000"/>
              </a:lnSpc>
              <a:buNone/>
            </a:pPr>
            <a:r>
              <a:rPr lang="en-US" sz="684"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74" dirty="0">
                <a:solidFill>
                  <a:srgbClr val="FFFFFF"/>
                </a:solidFill>
                <a:latin typeface="Arial" pitchFamily="34" charset="0"/>
                <a:ea typeface="Arial" pitchFamily="34" charset="-122"/>
                <a:cs typeface="Arial" pitchFamily="34" charset="-120"/>
              </a:rPr>
              <a:t>Хорда, расположенная ближе к центру, оказывается длиннее. Если провести несколько хорд на одинаковом расстоянии от центра, они будут равны. Диаметр здесь выступает как самый длинный случай, потому что он проходит прямо через центр.
</a:t>
            </a:r>
            <a:endParaRPr lang="en-US" sz="1074" dirty="0"/>
          </a:p>
        </p:txBody>
      </p:sp>
      <p:sp>
        <p:nvSpPr>
          <p:cNvPr id="9" name="Text 3"/>
          <p:cNvSpPr txBox="1"/>
          <p:nvPr/>
        </p:nvSpPr>
        <p:spPr>
          <a:xfrm>
            <a:off x="8502171" y="4758850"/>
            <a:ext cx="398700" cy="90900"/>
          </a:xfrm>
          <a:prstGeom prst="rect">
            <a:avLst/>
          </a:prstGeom>
          <a:noFill/>
          <a:ln/>
        </p:spPr>
        <p:txBody>
          <a:bodyPr wrap="square" lIns="0" tIns="0" rIns="0" bIns="0" rtlCol="0" anchor="t"/>
          <a:lstStyle/>
          <a:p>
            <a:pPr algn="ctr" indent="0" marL="0">
              <a:lnSpc>
                <a:spcPct val="115000"/>
              </a:lnSpc>
              <a:buNone/>
            </a:pPr>
            <a:r>
              <a:rPr lang="en-US" sz="622" dirty="0">
                <a:solidFill>
                  <a:srgbClr val="4285F4"/>
                </a:solidFill>
                <a:latin typeface="Arial" pitchFamily="34" charset="0"/>
                <a:ea typeface="Arial" pitchFamily="34" charset="-122"/>
                <a:cs typeface="Arial" pitchFamily="34" charset="-120"/>
              </a:rPr>
              <a:t>9</a:t>
            </a:r>
            <a:endParaRPr lang="en-US" sz="622"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775200" y="2071217"/>
            <a:ext cx="4120500" cy="1967360"/>
          </a:xfrm>
          <a:prstGeom prst="rect">
            <a:avLst/>
          </a:prstGeom>
        </p:spPr>
      </p:pic>
      <p:sp>
        <p:nvSpPr>
          <p:cNvPr id="4" name="Text 0"/>
          <p:cNvSpPr txBox="1"/>
          <p:nvPr/>
        </p:nvSpPr>
        <p:spPr>
          <a:xfrm>
            <a:off x="5951418" y="2069400"/>
            <a:ext cx="2400300" cy="1044900"/>
          </a:xfrm>
          <a:prstGeom prst="rect">
            <a:avLst/>
          </a:prstGeom>
          <a:noFill/>
          <a:ln/>
        </p:spPr>
        <p:txBody>
          <a:bodyPr wrap="square" lIns="0" tIns="0" rIns="0" bIns="0" rtlCol="0" anchor="b"/>
          <a:lstStyle/>
          <a:p>
            <a:pPr algn="l" indent="0" marL="0">
              <a:lnSpc>
                <a:spcPct val="115000"/>
              </a:lnSpc>
              <a:buNone/>
            </a:pPr>
            <a:r>
              <a:rPr lang="en-US" sz="900" dirty="0">
                <a:solidFill>
                  <a:srgbClr val="F3F3F3"/>
                </a:solidFill>
                <a:latin typeface="Arial" pitchFamily="34" charset="0"/>
                <a:ea typeface="Arial" pitchFamily="34" charset="-122"/>
                <a:cs typeface="Arial" pitchFamily="34" charset="-120"/>
              </a:rPr>
              <a:t>График показывает только общую тенденцию: при приближении к центру хорда становится длиннее.
</a:t>
            </a:r>
            <a:endParaRPr lang="en-US" sz="900" dirty="0"/>
          </a:p>
        </p:txBody>
      </p:sp>
      <p:sp>
        <p:nvSpPr>
          <p:cNvPr id="5" name="Text 1"/>
          <p:cNvSpPr txBox="1"/>
          <p:nvPr/>
        </p:nvSpPr>
        <p:spPr>
          <a:xfrm>
            <a:off x="8502171" y="4758850"/>
            <a:ext cx="398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10</a:t>
            </a:r>
            <a:endParaRPr lang="en-US" sz="622" dirty="0"/>
          </a:p>
        </p:txBody>
      </p:sp>
      <p:sp>
        <p:nvSpPr>
          <p:cNvPr id="6" name="Text 2"/>
          <p:cNvSpPr txBox="1"/>
          <p:nvPr/>
        </p:nvSpPr>
        <p:spPr>
          <a:xfrm>
            <a:off x="775200" y="544625"/>
            <a:ext cx="7569900" cy="681900"/>
          </a:xfrm>
          <a:prstGeom prst="rect">
            <a:avLst/>
          </a:prstGeom>
          <a:noFill/>
          <a:ln/>
        </p:spPr>
        <p:txBody>
          <a:bodyPr wrap="square" lIns="0" tIns="0" rIns="0" bIns="0" rtlCol="0" anchor="ctr"/>
          <a:lstStyle/>
          <a:p>
            <a:pPr algn="l" indent="0" marL="0">
              <a:lnSpc>
                <a:spcPct val="100000"/>
              </a:lnSpc>
              <a:buNone/>
            </a:pPr>
            <a:r>
              <a:rPr lang="en-US" sz="2200" b="1" dirty="0">
                <a:solidFill>
                  <a:srgbClr val="F3F3F3"/>
                </a:solidFill>
                <a:latin typeface="Arial" pitchFamily="34" charset="0"/>
                <a:ea typeface="Arial" pitchFamily="34" charset="-122"/>
                <a:cs typeface="Arial" pitchFamily="34" charset="-120"/>
              </a:rPr>
              <a:t>Как меняется длина хорды
</a:t>
            </a:r>
            <a:endParaRPr lang="en-US" sz="2200" dirty="0"/>
          </a:p>
        </p:txBody>
      </p:sp>
      <p:sp>
        <p:nvSpPr>
          <p:cNvPr id="7" name="Text 3"/>
          <p:cNvSpPr txBox="1"/>
          <p:nvPr/>
        </p:nvSpPr>
        <p:spPr>
          <a:xfrm>
            <a:off x="5951418" y="3264647"/>
            <a:ext cx="2400300" cy="1044900"/>
          </a:xfrm>
          <a:prstGeom prst="rect">
            <a:avLst/>
          </a:prstGeom>
          <a:noFill/>
          <a:ln/>
        </p:spPr>
        <p:txBody>
          <a:bodyPr wrap="square" lIns="0" tIns="0" rIns="0" bIns="0" rtlCol="0" anchor="t"/>
          <a:lstStyle/>
          <a:p>
            <a:pPr algn="l" indent="0" marL="0">
              <a:lnSpc>
                <a:spcPct val="115000"/>
              </a:lnSpc>
              <a:buNone/>
            </a:pPr>
            <a:r>
              <a:rPr lang="en-US" sz="900" dirty="0">
                <a:solidFill>
                  <a:srgbClr val="F3F3F3"/>
                </a:solidFill>
                <a:latin typeface="Arial" pitchFamily="34" charset="0"/>
                <a:ea typeface="Arial" pitchFamily="34" charset="-122"/>
                <a:cs typeface="Arial" pitchFamily="34" charset="-120"/>
              </a:rPr>
              <a:t>Чем меньше расстояние до центра, тем больше длина хорды; максимум соответствует диаметру.
</a:t>
            </a:r>
            <a:endParaRPr lang="en-US" sz="900" dirty="0"/>
          </a:p>
        </p:txBody>
      </p:sp>
      <p:sp>
        <p:nvSpPr>
          <p:cNvPr id="8" name="Text 4"/>
          <p:cNvSpPr txBox="1"/>
          <p:nvPr/>
        </p:nvSpPr>
        <p:spPr>
          <a:xfrm>
            <a:off x="775200" y="4130424"/>
            <a:ext cx="3648600" cy="179100"/>
          </a:xfrm>
          <a:prstGeom prst="rect">
            <a:avLst/>
          </a:prstGeom>
          <a:noFill/>
          <a:ln/>
        </p:spPr>
        <p:txBody>
          <a:bodyPr wrap="square" lIns="0" tIns="0" rIns="0" bIns="0" rtlCol="0" anchor="ctr"/>
          <a:lstStyle/>
          <a:p>
            <a:pPr algn="l" indent="0" marL="0">
              <a:lnSpc>
                <a:spcPct val="115000"/>
              </a:lnSpc>
              <a:buNone/>
            </a:pPr>
            <a:r>
              <a:rPr lang="en-US" sz="700" dirty="0">
                <a:solidFill>
                  <a:srgbClr val="F3F3F3"/>
                </a:solidFill>
                <a:latin typeface="Arial" pitchFamily="34" charset="0"/>
                <a:ea typeface="Arial" pitchFamily="34" charset="-122"/>
                <a:cs typeface="Arial" pitchFamily="34" charset="-120"/>
              </a:rPr>
              <a:t>Схематическая зависимость по свойству хорд окружности
</a:t>
            </a:r>
            <a:endParaRPr lang="en-US" sz="7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119000" y="1455018"/>
            <a:ext cx="3704100" cy="3393013"/>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8502171" y="4758850"/>
            <a:ext cx="398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11</a:t>
            </a:r>
            <a:endParaRPr lang="en-US" sz="622" dirty="0"/>
          </a:p>
        </p:txBody>
      </p:sp>
      <p:sp>
        <p:nvSpPr>
          <p:cNvPr id="8" name="Text 1"/>
          <p:cNvSpPr txBox="1"/>
          <p:nvPr/>
        </p:nvSpPr>
        <p:spPr>
          <a:xfrm>
            <a:off x="775200" y="544625"/>
            <a:ext cx="7569900" cy="681900"/>
          </a:xfrm>
          <a:prstGeom prst="rect">
            <a:avLst/>
          </a:prstGeom>
          <a:noFill/>
          <a:ln/>
        </p:spPr>
        <p:txBody>
          <a:bodyPr wrap="square" lIns="0" tIns="0" rIns="0" bIns="0" rtlCol="0" anchor="ctr"/>
          <a:lstStyle/>
          <a:p>
            <a:pPr algn="l" indent="0" marL="0">
              <a:lnSpc>
                <a:spcPct val="100000"/>
              </a:lnSpc>
              <a:buNone/>
            </a:pPr>
            <a:r>
              <a:rPr lang="en-US" sz="2200" b="1" dirty="0">
                <a:solidFill>
                  <a:srgbClr val="F3F3F3"/>
                </a:solidFill>
                <a:latin typeface="Arial" pitchFamily="34" charset="0"/>
                <a:ea typeface="Arial" pitchFamily="34" charset="-122"/>
                <a:cs typeface="Arial" pitchFamily="34" charset="-120"/>
              </a:rPr>
              <a:t>Дуга и центральный угол
</a:t>
            </a:r>
            <a:endParaRPr lang="en-US" sz="2200" dirty="0"/>
          </a:p>
        </p:txBody>
      </p:sp>
      <p:sp>
        <p:nvSpPr>
          <p:cNvPr id="9" name="Text 2"/>
          <p:cNvSpPr txBox="1"/>
          <p:nvPr/>
        </p:nvSpPr>
        <p:spPr>
          <a:xfrm>
            <a:off x="775200" y="1942753"/>
            <a:ext cx="3849600" cy="687600"/>
          </a:xfrm>
          <a:prstGeom prst="rect">
            <a:avLst/>
          </a:prstGeom>
          <a:noFill/>
          <a:ln/>
        </p:spPr>
        <p:txBody>
          <a:bodyPr wrap="square" lIns="0" tIns="0" rIns="0" bIns="0" rtlCol="0" anchor="ctr"/>
          <a:lstStyle/>
          <a:p>
            <a:pPr algn="l" indent="0" marL="0">
              <a:lnSpc>
                <a:spcPct val="115000"/>
              </a:lnSpc>
              <a:buNone/>
            </a:pPr>
            <a:r>
              <a:rPr lang="en-US" sz="1017" b="1" dirty="0">
                <a:solidFill>
                  <a:srgbClr val="F3F3F3"/>
                </a:solidFill>
                <a:latin typeface="Arial" pitchFamily="34" charset="0"/>
                <a:ea typeface="Arial" pitchFamily="34" charset="-122"/>
                <a:cs typeface="Arial" pitchFamily="34" charset="-120"/>
              </a:rPr>
              <a:t>Что такое дуга
</a:t>
            </a:r>
            <a:pPr algn="l" indent="0" marL="0">
              <a:lnSpc>
                <a:spcPct val="115000"/>
              </a:lnSpc>
              <a:buNone/>
            </a:pPr>
            <a:r>
              <a:rPr lang="en-US" sz="424" dirty="0">
                <a:solidFill>
                  <a:srgbClr val="F3F3F3"/>
                </a:solidFill>
                <a:latin typeface="Arial" pitchFamily="34" charset="0"/>
                <a:ea typeface="Arial" pitchFamily="34" charset="-122"/>
                <a:cs typeface="Arial" pitchFamily="34" charset="-120"/>
              </a:rPr>
              <a:t>
</a:t>
            </a:r>
            <a:pPr algn="l" indent="0" marL="0">
              <a:lnSpc>
                <a:spcPct val="115000"/>
              </a:lnSpc>
              <a:buNone/>
            </a:pPr>
            <a:r>
              <a:rPr lang="en-US" sz="1017" dirty="0">
                <a:solidFill>
                  <a:srgbClr val="F3F3F3"/>
                </a:solidFill>
                <a:latin typeface="Arial" pitchFamily="34" charset="0"/>
                <a:ea typeface="Arial" pitchFamily="34" charset="-122"/>
                <a:cs typeface="Arial" pitchFamily="34" charset="-120"/>
              </a:rPr>
              <a:t>Дуга — это часть окружности между двумя точками на ней. Она может быть маленькой или большой, а её размер зависит от того, насколько далеко расположены концы дуги друг от друга.
</a:t>
            </a:r>
            <a:endParaRPr lang="en-US" sz="1017" dirty="0"/>
          </a:p>
        </p:txBody>
      </p:sp>
      <p:sp>
        <p:nvSpPr>
          <p:cNvPr id="10" name="Text 3"/>
          <p:cNvSpPr txBox="1"/>
          <p:nvPr/>
        </p:nvSpPr>
        <p:spPr>
          <a:xfrm>
            <a:off x="775200" y="2804551"/>
            <a:ext cx="3849600" cy="687600"/>
          </a:xfrm>
          <a:prstGeom prst="rect">
            <a:avLst/>
          </a:prstGeom>
          <a:noFill/>
          <a:ln/>
        </p:spPr>
        <p:txBody>
          <a:bodyPr wrap="square" lIns="0" tIns="0" rIns="0" bIns="0" rtlCol="0" anchor="ctr"/>
          <a:lstStyle/>
          <a:p>
            <a:pPr algn="l" indent="0" marL="0">
              <a:lnSpc>
                <a:spcPct val="115000"/>
              </a:lnSpc>
              <a:buNone/>
            </a:pPr>
            <a:r>
              <a:rPr lang="en-US" sz="902" b="1" dirty="0">
                <a:solidFill>
                  <a:srgbClr val="F3F3F3"/>
                </a:solidFill>
                <a:latin typeface="Arial" pitchFamily="34" charset="0"/>
                <a:ea typeface="Arial" pitchFamily="34" charset="-122"/>
                <a:cs typeface="Arial" pitchFamily="34" charset="-120"/>
              </a:rPr>
              <a:t>Центральный угол
</a:t>
            </a:r>
            <a:pPr algn="l" indent="0" marL="0">
              <a:lnSpc>
                <a:spcPct val="115000"/>
              </a:lnSpc>
              <a:buNone/>
            </a:pPr>
            <a:r>
              <a:rPr lang="en-US" sz="376" dirty="0">
                <a:solidFill>
                  <a:srgbClr val="F3F3F3"/>
                </a:solidFill>
                <a:latin typeface="Arial" pitchFamily="34" charset="0"/>
                <a:ea typeface="Arial" pitchFamily="34" charset="-122"/>
                <a:cs typeface="Arial" pitchFamily="34" charset="-120"/>
              </a:rPr>
              <a:t>
</a:t>
            </a:r>
            <a:pPr algn="l" indent="0" marL="0">
              <a:lnSpc>
                <a:spcPct val="115000"/>
              </a:lnSpc>
              <a:buNone/>
            </a:pPr>
            <a:r>
              <a:rPr lang="en-US" sz="902" dirty="0">
                <a:solidFill>
                  <a:srgbClr val="F3F3F3"/>
                </a:solidFill>
                <a:latin typeface="Arial" pitchFamily="34" charset="0"/>
                <a:ea typeface="Arial" pitchFamily="34" charset="-122"/>
                <a:cs typeface="Arial" pitchFamily="34" charset="-120"/>
              </a:rPr>
              <a:t>Центральный угол образован двумя радиусами, выходящими из центра к концам дуги. Его вершина всегда находится в центре окружности, поэтому такой угол напрямую связан с соответствующей дугой.
</a:t>
            </a:r>
            <a:endParaRPr lang="en-US" sz="902" dirty="0"/>
          </a:p>
        </p:txBody>
      </p:sp>
      <p:sp>
        <p:nvSpPr>
          <p:cNvPr id="11" name="Text 4"/>
          <p:cNvSpPr txBox="1"/>
          <p:nvPr/>
        </p:nvSpPr>
        <p:spPr>
          <a:xfrm>
            <a:off x="775200" y="3666353"/>
            <a:ext cx="3849600" cy="687600"/>
          </a:xfrm>
          <a:prstGeom prst="rect">
            <a:avLst/>
          </a:prstGeom>
          <a:noFill/>
          <a:ln/>
        </p:spPr>
        <p:txBody>
          <a:bodyPr wrap="square" lIns="0" tIns="0" rIns="0" bIns="0" rtlCol="0" anchor="ctr"/>
          <a:lstStyle/>
          <a:p>
            <a:pPr algn="l" indent="0" marL="0">
              <a:lnSpc>
                <a:spcPct val="115000"/>
              </a:lnSpc>
              <a:buNone/>
            </a:pPr>
            <a:r>
              <a:rPr lang="en-US" sz="1021" b="1" dirty="0">
                <a:solidFill>
                  <a:srgbClr val="F3F3F3"/>
                </a:solidFill>
                <a:latin typeface="Arial" pitchFamily="34" charset="0"/>
                <a:ea typeface="Arial" pitchFamily="34" charset="-122"/>
                <a:cs typeface="Arial" pitchFamily="34" charset="-120"/>
              </a:rPr>
              <a:t>Связь размеров
</a:t>
            </a:r>
            <a:pPr algn="l" indent="0" marL="0">
              <a:lnSpc>
                <a:spcPct val="115000"/>
              </a:lnSpc>
              <a:buNone/>
            </a:pPr>
            <a:r>
              <a:rPr lang="en-US" sz="425" dirty="0">
                <a:solidFill>
                  <a:srgbClr val="F3F3F3"/>
                </a:solidFill>
                <a:latin typeface="Arial" pitchFamily="34" charset="0"/>
                <a:ea typeface="Arial" pitchFamily="34" charset="-122"/>
                <a:cs typeface="Arial" pitchFamily="34" charset="-120"/>
              </a:rPr>
              <a:t>
</a:t>
            </a:r>
            <a:pPr algn="l" indent="0" marL="0">
              <a:lnSpc>
                <a:spcPct val="115000"/>
              </a:lnSpc>
              <a:buNone/>
            </a:pPr>
            <a:r>
              <a:rPr lang="en-US" sz="1021" dirty="0">
                <a:solidFill>
                  <a:srgbClr val="F3F3F3"/>
                </a:solidFill>
                <a:latin typeface="Arial" pitchFamily="34" charset="0"/>
                <a:ea typeface="Arial" pitchFamily="34" charset="-122"/>
                <a:cs typeface="Arial" pitchFamily="34" charset="-120"/>
              </a:rPr>
              <a:t>Чем больше центральный угол, тем больше дуга, на которую он опирается. Если угол равен 180°, то дуга становится полуокружностью и занимает ровно половину всей окружности.
</a:t>
            </a:r>
            <a:endParaRPr lang="en-US" sz="1021"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797256" y="1846057"/>
            <a:ext cx="7323887" cy="1529400"/>
          </a:xfrm>
          <a:prstGeom prst="rect">
            <a:avLst/>
          </a:prstGeom>
        </p:spPr>
      </p:pic>
      <p:sp>
        <p:nvSpPr>
          <p:cNvPr id="4" name="Text 0"/>
          <p:cNvSpPr txBox="1"/>
          <p:nvPr/>
        </p:nvSpPr>
        <p:spPr>
          <a:xfrm>
            <a:off x="775125" y="4153868"/>
            <a:ext cx="3648600" cy="482100"/>
          </a:xfrm>
          <a:prstGeom prst="rect">
            <a:avLst/>
          </a:prstGeom>
          <a:noFill/>
          <a:ln/>
        </p:spPr>
        <p:txBody>
          <a:bodyPr wrap="square" lIns="0" tIns="0" rIns="0" bIns="0" rtlCol="0" anchor="ctr"/>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Таблица показывает, как положение вершины угла влияет на его связь с дугой и позволяет быстро вспоминать основные правила темы.
</a:t>
            </a:r>
            <a:endParaRPr lang="en-US" sz="900" dirty="0"/>
          </a:p>
        </p:txBody>
      </p:sp>
      <p:sp>
        <p:nvSpPr>
          <p:cNvPr id="5" name="Text 1"/>
          <p:cNvSpPr txBox="1"/>
          <p:nvPr/>
        </p:nvSpPr>
        <p:spPr>
          <a:xfrm>
            <a:off x="8502171" y="4758850"/>
            <a:ext cx="398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12</a:t>
            </a:r>
            <a:endParaRPr lang="en-US" sz="622" dirty="0"/>
          </a:p>
        </p:txBody>
      </p:sp>
      <p:sp>
        <p:nvSpPr>
          <p:cNvPr id="6" name="Text 2"/>
          <p:cNvSpPr txBox="1"/>
          <p:nvPr/>
        </p:nvSpPr>
        <p:spPr>
          <a:xfrm>
            <a:off x="775200" y="544625"/>
            <a:ext cx="7569900" cy="681900"/>
          </a:xfrm>
          <a:prstGeom prst="rect">
            <a:avLst/>
          </a:prstGeom>
          <a:noFill/>
          <a:ln/>
        </p:spPr>
        <p:txBody>
          <a:bodyPr wrap="square" lIns="0" tIns="0" rIns="0" bIns="0" rtlCol="0" anchor="ctr"/>
          <a:lstStyle/>
          <a:p>
            <a:pPr algn="l" indent="0" marL="0">
              <a:lnSpc>
                <a:spcPct val="100000"/>
              </a:lnSpc>
              <a:buNone/>
            </a:pPr>
            <a:r>
              <a:rPr lang="en-US" sz="2200" b="1" dirty="0">
                <a:solidFill>
                  <a:srgbClr val="FFFFFF"/>
                </a:solidFill>
                <a:latin typeface="Arial" pitchFamily="34" charset="0"/>
                <a:ea typeface="Arial" pitchFamily="34" charset="-122"/>
                <a:cs typeface="Arial" pitchFamily="34" charset="-120"/>
              </a:rPr>
              <a:t>Соотношения между углами и дугами
</a:t>
            </a:r>
            <a:endParaRPr lang="en-US" sz="2200" dirty="0"/>
          </a:p>
        </p:txBody>
      </p:sp>
      <p:sp>
        <p:nvSpPr>
          <p:cNvPr id="7" name="Text 3"/>
          <p:cNvSpPr txBox="1"/>
          <p:nvPr/>
        </p:nvSpPr>
        <p:spPr>
          <a:xfrm>
            <a:off x="4696556" y="4153868"/>
            <a:ext cx="3648600" cy="482100"/>
          </a:xfrm>
          <a:prstGeom prst="rect">
            <a:avLst/>
          </a:prstGeom>
          <a:noFill/>
          <a:ln/>
        </p:spPr>
        <p:txBody>
          <a:bodyPr wrap="square" lIns="0" tIns="0" rIns="0" bIns="0" rtlCol="0" anchor="ctr"/>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Если вершина угла в центре, угол равен дуге; если вершина на окружности, угол вдвое меньше дуги. Полуокружность всегда даёт прямой угол.
</a:t>
            </a:r>
            <a:endParaRPr lang="en-US" sz="900" dirty="0"/>
          </a:p>
        </p:txBody>
      </p:sp>
      <p:sp>
        <p:nvSpPr>
          <p:cNvPr id="8" name="Text 4"/>
          <p:cNvSpPr txBox="1"/>
          <p:nvPr/>
        </p:nvSpPr>
        <p:spPr>
          <a:xfrm>
            <a:off x="775200" y="3428740"/>
            <a:ext cx="3751500" cy="172800"/>
          </a:xfrm>
          <a:prstGeom prst="rect">
            <a:avLst/>
          </a:prstGeom>
          <a:noFill/>
          <a:ln/>
        </p:spPr>
        <p:txBody>
          <a:bodyPr wrap="square" lIns="0" tIns="0" rIns="0" bIns="0" rtlCol="0" anchor="ctr"/>
          <a:lstStyle/>
          <a:p>
            <a:pPr algn="l" indent="0" marL="0">
              <a:lnSpc>
                <a:spcPct val="115000"/>
              </a:lnSpc>
              <a:buNone/>
            </a:pPr>
            <a:r>
              <a:rPr lang="en-US" sz="700" dirty="0">
                <a:solidFill>
                  <a:srgbClr val="FFFFFF"/>
                </a:solidFill>
                <a:latin typeface="Arial" pitchFamily="34" charset="0"/>
                <a:ea typeface="Arial" pitchFamily="34" charset="-122"/>
                <a:cs typeface="Arial" pitchFamily="34" charset="-120"/>
              </a:rPr>
              <a:t>Школьные свойства окружности и углов, тема 7 класса
</a:t>
            </a:r>
            <a:endParaRPr lang="en-US" sz="7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822923" y="2022025"/>
            <a:ext cx="7474453" cy="2206200"/>
          </a:xfrm>
          <a:prstGeom prst="rect">
            <a:avLst/>
          </a:prstGeom>
        </p:spPr>
      </p:pic>
      <p:sp>
        <p:nvSpPr>
          <p:cNvPr id="4" name="Text 0"/>
          <p:cNvSpPr txBox="1"/>
          <p:nvPr/>
        </p:nvSpPr>
        <p:spPr>
          <a:xfrm>
            <a:off x="8502171" y="4758850"/>
            <a:ext cx="398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13</a:t>
            </a:r>
            <a:endParaRPr lang="en-US" sz="622" dirty="0"/>
          </a:p>
        </p:txBody>
      </p:sp>
      <p:sp>
        <p:nvSpPr>
          <p:cNvPr id="5" name="Text 1"/>
          <p:cNvSpPr txBox="1"/>
          <p:nvPr/>
        </p:nvSpPr>
        <p:spPr>
          <a:xfrm>
            <a:off x="775200" y="544625"/>
            <a:ext cx="7569900" cy="367500"/>
          </a:xfrm>
          <a:prstGeom prst="rect">
            <a:avLst/>
          </a:prstGeom>
          <a:noFill/>
          <a:ln/>
        </p:spPr>
        <p:txBody>
          <a:bodyPr wrap="square" lIns="0" tIns="0" rIns="0" bIns="0" rtlCol="0" anchor="b"/>
          <a:lstStyle/>
          <a:p>
            <a:pPr algn="l" indent="0" marL="0">
              <a:lnSpc>
                <a:spcPct val="100000"/>
              </a:lnSpc>
              <a:buNone/>
            </a:pPr>
            <a:r>
              <a:rPr lang="en-US" sz="1800" b="1" dirty="0">
                <a:solidFill>
                  <a:srgbClr val="F3F3F3"/>
                </a:solidFill>
                <a:latin typeface="Arial" pitchFamily="34" charset="0"/>
                <a:ea typeface="Arial" pitchFamily="34" charset="-122"/>
                <a:cs typeface="Arial" pitchFamily="34" charset="-120"/>
              </a:rPr>
              <a:t>Построение окружности циркулем
</a:t>
            </a:r>
            <a:endParaRPr lang="en-US" sz="1800" dirty="0"/>
          </a:p>
        </p:txBody>
      </p:sp>
      <p:sp>
        <p:nvSpPr>
          <p:cNvPr id="6" name="Text 2"/>
          <p:cNvSpPr txBox="1"/>
          <p:nvPr/>
        </p:nvSpPr>
        <p:spPr>
          <a:xfrm>
            <a:off x="775200" y="977775"/>
            <a:ext cx="7569900" cy="204900"/>
          </a:xfrm>
          <a:prstGeom prst="rect">
            <a:avLst/>
          </a:prstGeom>
          <a:noFill/>
          <a:ln/>
        </p:spPr>
        <p:txBody>
          <a:bodyPr wrap="square" lIns="0" tIns="0" rIns="0" bIns="0" rtlCol="0" anchor="t"/>
          <a:lstStyle/>
          <a:p>
            <a:pPr algn="l" indent="0" marL="0">
              <a:lnSpc>
                <a:spcPct val="80000"/>
              </a:lnSpc>
              <a:buNone/>
            </a:pPr>
            <a:r>
              <a:rPr lang="en-US" sz="1000" b="1" dirty="0">
                <a:solidFill>
                  <a:srgbClr val="F3F3F3"/>
                </a:solidFill>
                <a:latin typeface="Arial" pitchFamily="34" charset="0"/>
                <a:ea typeface="Arial" pitchFamily="34" charset="-122"/>
                <a:cs typeface="Arial" pitchFamily="34" charset="-120"/>
              </a:rPr>
              <a:t>Последовательность основана на определении окружности как множества точек, равноудалённых от центра.
</a:t>
            </a:r>
            <a:endParaRPr lang="en-US" sz="10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16375" y="2951704"/>
            <a:ext cx="8506800" cy="1894092"/>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775200" y="544625"/>
            <a:ext cx="7569900" cy="681900"/>
          </a:xfrm>
          <a:prstGeom prst="rect">
            <a:avLst/>
          </a:prstGeom>
          <a:noFill/>
          <a:ln/>
        </p:spPr>
        <p:txBody>
          <a:bodyPr wrap="square" lIns="0" tIns="0" rIns="0" bIns="0" rtlCol="0" anchor="ctr"/>
          <a:lstStyle/>
          <a:p>
            <a:pPr algn="l" indent="0" marL="0">
              <a:lnSpc>
                <a:spcPct val="100000"/>
              </a:lnSpc>
              <a:buNone/>
            </a:pPr>
            <a:r>
              <a:rPr lang="en-US" sz="2200" b="1" dirty="0">
                <a:solidFill>
                  <a:srgbClr val="FFFFFF"/>
                </a:solidFill>
                <a:latin typeface="Arial" pitchFamily="34" charset="0"/>
                <a:ea typeface="Arial" pitchFamily="34" charset="-122"/>
                <a:cs typeface="Arial" pitchFamily="34" charset="-120"/>
              </a:rPr>
              <a:t>Взаимное положение двух окружностей
</a:t>
            </a:r>
            <a:endParaRPr lang="en-US" sz="2200" dirty="0"/>
          </a:p>
        </p:txBody>
      </p:sp>
      <p:sp>
        <p:nvSpPr>
          <p:cNvPr id="9" name="Text 1"/>
          <p:cNvSpPr txBox="1"/>
          <p:nvPr/>
        </p:nvSpPr>
        <p:spPr>
          <a:xfrm>
            <a:off x="8502171" y="4758850"/>
            <a:ext cx="398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14</a:t>
            </a:r>
            <a:endParaRPr lang="en-US" sz="622" dirty="0"/>
          </a:p>
        </p:txBody>
      </p:sp>
      <p:sp>
        <p:nvSpPr>
          <p:cNvPr id="10" name="Text 2"/>
          <p:cNvSpPr txBox="1"/>
          <p:nvPr/>
        </p:nvSpPr>
        <p:spPr>
          <a:xfrm>
            <a:off x="877373" y="1849329"/>
            <a:ext cx="1735200" cy="746100"/>
          </a:xfrm>
          <a:prstGeom prst="rect">
            <a:avLst/>
          </a:prstGeom>
          <a:noFill/>
          <a:ln/>
        </p:spPr>
        <p:txBody>
          <a:bodyPr wrap="square" lIns="0" tIns="0" rIns="0" bIns="0" rtlCol="0" anchor="t"/>
          <a:lstStyle/>
          <a:p>
            <a:pPr algn="l" indent="0" marL="0">
              <a:lnSpc>
                <a:spcPct val="115000"/>
              </a:lnSpc>
              <a:buNone/>
            </a:pPr>
            <a:r>
              <a:rPr lang="en-US" sz="806" b="1" dirty="0">
                <a:solidFill>
                  <a:srgbClr val="F3F3F3"/>
                </a:solidFill>
                <a:latin typeface="Arial" pitchFamily="34" charset="0"/>
                <a:ea typeface="Arial" pitchFamily="34" charset="-122"/>
                <a:cs typeface="Arial" pitchFamily="34" charset="-120"/>
              </a:rPr>
              <a:t>Сравните центры
</a:t>
            </a:r>
            <a:pPr algn="l" indent="0" marL="0">
              <a:lnSpc>
                <a:spcPct val="115000"/>
              </a:lnSpc>
              <a:buNone/>
            </a:pPr>
            <a:r>
              <a:rPr lang="en-US" sz="269" dirty="0">
                <a:solidFill>
                  <a:srgbClr val="F3F3F3"/>
                </a:solidFill>
                <a:latin typeface="Arial" pitchFamily="34" charset="0"/>
                <a:ea typeface="Arial" pitchFamily="34" charset="-122"/>
                <a:cs typeface="Arial" pitchFamily="34" charset="-120"/>
              </a:rPr>
              <a:t>
</a:t>
            </a:r>
            <a:pPr algn="l" indent="0" marL="0">
              <a:lnSpc>
                <a:spcPct val="115000"/>
              </a:lnSpc>
              <a:buNone/>
            </a:pPr>
            <a:r>
              <a:rPr lang="en-US" sz="806" dirty="0">
                <a:solidFill>
                  <a:srgbClr val="F3F3F3"/>
                </a:solidFill>
                <a:latin typeface="Arial" pitchFamily="34" charset="0"/>
                <a:ea typeface="Arial" pitchFamily="34" charset="-122"/>
                <a:cs typeface="Arial" pitchFamily="34" charset="-120"/>
              </a:rPr>
              <a:t>Сначала находят расстояние между центрами окружностей. Именно оно подсказывает, будут ли фигуры иметь общие точки, касаться или полностью разъединяться.
</a:t>
            </a:r>
            <a:endParaRPr lang="en-US" sz="806" dirty="0"/>
          </a:p>
        </p:txBody>
      </p:sp>
      <p:sp>
        <p:nvSpPr>
          <p:cNvPr id="11" name="Text 3"/>
          <p:cNvSpPr txBox="1"/>
          <p:nvPr/>
        </p:nvSpPr>
        <p:spPr>
          <a:xfrm>
            <a:off x="2788214" y="1849329"/>
            <a:ext cx="1735200" cy="746100"/>
          </a:xfrm>
          <a:prstGeom prst="rect">
            <a:avLst/>
          </a:prstGeom>
          <a:noFill/>
          <a:ln/>
        </p:spPr>
        <p:txBody>
          <a:bodyPr wrap="square" lIns="0" tIns="0" rIns="0" bIns="0" rtlCol="0" anchor="t"/>
          <a:lstStyle/>
          <a:p>
            <a:pPr algn="l" indent="0" marL="0">
              <a:lnSpc>
                <a:spcPct val="115000"/>
              </a:lnSpc>
              <a:buNone/>
            </a:pPr>
            <a:r>
              <a:rPr lang="en-US" sz="742" b="1" dirty="0">
                <a:solidFill>
                  <a:srgbClr val="F3F3F3"/>
                </a:solidFill>
                <a:latin typeface="Arial" pitchFamily="34" charset="0"/>
                <a:ea typeface="Arial" pitchFamily="34" charset="-122"/>
                <a:cs typeface="Arial" pitchFamily="34" charset="-120"/>
              </a:rPr>
              <a:t>Учтите радиусы
</a:t>
            </a:r>
            <a:pPr algn="l" indent="0" marL="0">
              <a:lnSpc>
                <a:spcPct val="115000"/>
              </a:lnSpc>
              <a:buNone/>
            </a:pPr>
            <a:r>
              <a:rPr lang="en-US" sz="247" dirty="0">
                <a:solidFill>
                  <a:srgbClr val="F3F3F3"/>
                </a:solidFill>
                <a:latin typeface="Arial" pitchFamily="34" charset="0"/>
                <a:ea typeface="Arial" pitchFamily="34" charset="-122"/>
                <a:cs typeface="Arial" pitchFamily="34" charset="-120"/>
              </a:rPr>
              <a:t>
</a:t>
            </a:r>
            <a:pPr algn="l" indent="0" marL="0">
              <a:lnSpc>
                <a:spcPct val="115000"/>
              </a:lnSpc>
              <a:buNone/>
            </a:pPr>
            <a:r>
              <a:rPr lang="en-US" sz="742" dirty="0">
                <a:solidFill>
                  <a:srgbClr val="F3F3F3"/>
                </a:solidFill>
                <a:latin typeface="Arial" pitchFamily="34" charset="0"/>
                <a:ea typeface="Arial" pitchFamily="34" charset="-122"/>
                <a:cs typeface="Arial" pitchFamily="34" charset="-120"/>
              </a:rPr>
              <a:t>Затем сравнивают это расстояние с суммой и разностью радиусов. По этим значениям определяют, пересекаются ли окружности, касаются ли они или одна лежит внутри другой.
</a:t>
            </a:r>
            <a:endParaRPr lang="en-US" sz="742" dirty="0"/>
          </a:p>
        </p:txBody>
      </p:sp>
      <p:sp>
        <p:nvSpPr>
          <p:cNvPr id="12" name="Text 4"/>
          <p:cNvSpPr txBox="1"/>
          <p:nvPr/>
        </p:nvSpPr>
        <p:spPr>
          <a:xfrm>
            <a:off x="4699060" y="1849329"/>
            <a:ext cx="1735200" cy="746100"/>
          </a:xfrm>
          <a:prstGeom prst="rect">
            <a:avLst/>
          </a:prstGeom>
          <a:noFill/>
          <a:ln/>
        </p:spPr>
        <p:txBody>
          <a:bodyPr wrap="square" lIns="0" tIns="0" rIns="0" bIns="0" rtlCol="0" anchor="t"/>
          <a:lstStyle/>
          <a:p>
            <a:pPr algn="l" indent="0" marL="0">
              <a:lnSpc>
                <a:spcPct val="115000"/>
              </a:lnSpc>
              <a:buNone/>
            </a:pPr>
            <a:r>
              <a:rPr lang="en-US" sz="806" b="1" dirty="0">
                <a:solidFill>
                  <a:srgbClr val="F3F3F3"/>
                </a:solidFill>
                <a:latin typeface="Arial" pitchFamily="34" charset="0"/>
                <a:ea typeface="Arial" pitchFamily="34" charset="-122"/>
                <a:cs typeface="Arial" pitchFamily="34" charset="-120"/>
              </a:rPr>
              <a:t>Равные и совпадающие
</a:t>
            </a:r>
            <a:pPr algn="l" indent="0" marL="0">
              <a:lnSpc>
                <a:spcPct val="115000"/>
              </a:lnSpc>
              <a:buNone/>
            </a:pPr>
            <a:r>
              <a:rPr lang="en-US" sz="269" dirty="0">
                <a:solidFill>
                  <a:srgbClr val="F3F3F3"/>
                </a:solidFill>
                <a:latin typeface="Arial" pitchFamily="34" charset="0"/>
                <a:ea typeface="Arial" pitchFamily="34" charset="-122"/>
                <a:cs typeface="Arial" pitchFamily="34" charset="-120"/>
              </a:rPr>
              <a:t>
</a:t>
            </a:r>
            <a:pPr algn="l" indent="0" marL="0">
              <a:lnSpc>
                <a:spcPct val="115000"/>
              </a:lnSpc>
              <a:buNone/>
            </a:pPr>
            <a:r>
              <a:rPr lang="en-US" sz="806" dirty="0">
                <a:solidFill>
                  <a:srgbClr val="F3F3F3"/>
                </a:solidFill>
                <a:latin typeface="Arial" pitchFamily="34" charset="0"/>
                <a:ea typeface="Arial" pitchFamily="34" charset="-122"/>
                <a:cs typeface="Arial" pitchFamily="34" charset="-120"/>
              </a:rPr>
              <a:t>Если центры совпадают и радиусы одинаковы, окружности полностью совпадают. В этом случае их общих точек бесконечно много, а не одна и не две.
</a:t>
            </a:r>
            <a:endParaRPr lang="en-US" sz="806" dirty="0"/>
          </a:p>
        </p:txBody>
      </p:sp>
      <p:sp>
        <p:nvSpPr>
          <p:cNvPr id="13" name="Text 5"/>
          <p:cNvSpPr txBox="1"/>
          <p:nvPr/>
        </p:nvSpPr>
        <p:spPr>
          <a:xfrm>
            <a:off x="6609922" y="1849329"/>
            <a:ext cx="1735200" cy="746100"/>
          </a:xfrm>
          <a:prstGeom prst="rect">
            <a:avLst/>
          </a:prstGeom>
          <a:noFill/>
          <a:ln/>
        </p:spPr>
        <p:txBody>
          <a:bodyPr wrap="square" lIns="0" tIns="0" rIns="0" bIns="0" rtlCol="0" anchor="t"/>
          <a:lstStyle/>
          <a:p>
            <a:pPr algn="l" indent="0" marL="0">
              <a:lnSpc>
                <a:spcPct val="115000"/>
              </a:lnSpc>
              <a:buNone/>
            </a:pPr>
            <a:r>
              <a:rPr lang="en-US" sz="781" b="1" dirty="0">
                <a:solidFill>
                  <a:srgbClr val="F3F3F3"/>
                </a:solidFill>
                <a:latin typeface="Arial" pitchFamily="34" charset="0"/>
                <a:ea typeface="Arial" pitchFamily="34" charset="-122"/>
                <a:cs typeface="Arial" pitchFamily="34" charset="-120"/>
              </a:rPr>
              <a:t>Вывод по точкам
</a:t>
            </a:r>
            <a:pPr algn="l" indent="0" marL="0">
              <a:lnSpc>
                <a:spcPct val="115000"/>
              </a:lnSpc>
              <a:buNone/>
            </a:pPr>
            <a:r>
              <a:rPr lang="en-US" sz="260" dirty="0">
                <a:solidFill>
                  <a:srgbClr val="F3F3F3"/>
                </a:solidFill>
                <a:latin typeface="Arial" pitchFamily="34" charset="0"/>
                <a:ea typeface="Arial" pitchFamily="34" charset="-122"/>
                <a:cs typeface="Arial" pitchFamily="34" charset="-120"/>
              </a:rPr>
              <a:t>
</a:t>
            </a:r>
            <a:pPr algn="l" indent="0" marL="0">
              <a:lnSpc>
                <a:spcPct val="115000"/>
              </a:lnSpc>
              <a:buNone/>
            </a:pPr>
            <a:r>
              <a:rPr lang="en-US" sz="781" dirty="0">
                <a:solidFill>
                  <a:srgbClr val="F3F3F3"/>
                </a:solidFill>
                <a:latin typeface="Arial" pitchFamily="34" charset="0"/>
                <a:ea typeface="Arial" pitchFamily="34" charset="-122"/>
                <a:cs typeface="Arial" pitchFamily="34" charset="-120"/>
              </a:rPr>
              <a:t>Когда расстояние между центрами больше суммы радиусов, общих точек нет. Если оно подходит к сумме или разности радиусов, окружности имеют одну общую точку.
</a:t>
            </a:r>
            <a:endParaRPr lang="en-US" sz="781"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775200" y="2071217"/>
            <a:ext cx="4120500" cy="1967360"/>
          </a:xfrm>
          <a:prstGeom prst="rect">
            <a:avLst/>
          </a:prstGeom>
        </p:spPr>
      </p:pic>
      <p:sp>
        <p:nvSpPr>
          <p:cNvPr id="4" name="Text 0"/>
          <p:cNvSpPr txBox="1"/>
          <p:nvPr/>
        </p:nvSpPr>
        <p:spPr>
          <a:xfrm>
            <a:off x="5951418" y="2069400"/>
            <a:ext cx="2400300" cy="1044900"/>
          </a:xfrm>
          <a:prstGeom prst="rect">
            <a:avLst/>
          </a:prstGeom>
          <a:noFill/>
          <a:ln/>
        </p:spPr>
        <p:txBody>
          <a:bodyPr wrap="square" lIns="0" tIns="0" rIns="0" bIns="0" rtlCol="0" anchor="b"/>
          <a:lstStyle/>
          <a:p>
            <a:pPr algn="l" indent="0" marL="0">
              <a:lnSpc>
                <a:spcPct val="115000"/>
              </a:lnSpc>
              <a:buNone/>
            </a:pPr>
            <a:r>
              <a:rPr lang="en-US" sz="900" dirty="0">
                <a:solidFill>
                  <a:srgbClr val="F3F3F3"/>
                </a:solidFill>
                <a:latin typeface="Arial" pitchFamily="34" charset="0"/>
                <a:ea typeface="Arial" pitchFamily="34" charset="-122"/>
                <a:cs typeface="Arial" pitchFamily="34" charset="-120"/>
              </a:rPr>
              <a:t>Схема помогает быстро сопоставлять случаи и не путать касание с пересечением, особенно когда на чертеже трудно сразу увидеть число общих точек.
</a:t>
            </a:r>
            <a:endParaRPr lang="en-US" sz="900" dirty="0"/>
          </a:p>
        </p:txBody>
      </p:sp>
      <p:sp>
        <p:nvSpPr>
          <p:cNvPr id="5" name="Text 1"/>
          <p:cNvSpPr txBox="1"/>
          <p:nvPr/>
        </p:nvSpPr>
        <p:spPr>
          <a:xfrm>
            <a:off x="8502171" y="4758850"/>
            <a:ext cx="398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15</a:t>
            </a:r>
            <a:endParaRPr lang="en-US" sz="622" dirty="0"/>
          </a:p>
        </p:txBody>
      </p:sp>
      <p:sp>
        <p:nvSpPr>
          <p:cNvPr id="6" name="Text 2"/>
          <p:cNvSpPr txBox="1"/>
          <p:nvPr/>
        </p:nvSpPr>
        <p:spPr>
          <a:xfrm>
            <a:off x="775200" y="544625"/>
            <a:ext cx="7569900" cy="681900"/>
          </a:xfrm>
          <a:prstGeom prst="rect">
            <a:avLst/>
          </a:prstGeom>
          <a:noFill/>
          <a:ln/>
        </p:spPr>
        <p:txBody>
          <a:bodyPr wrap="square" lIns="0" tIns="0" rIns="0" bIns="0" rtlCol="0" anchor="ctr"/>
          <a:lstStyle/>
          <a:p>
            <a:pPr algn="l" indent="0" marL="0">
              <a:lnSpc>
                <a:spcPct val="100000"/>
              </a:lnSpc>
              <a:buNone/>
            </a:pPr>
            <a:r>
              <a:rPr lang="en-US" sz="2200" b="1" dirty="0">
                <a:solidFill>
                  <a:srgbClr val="F3F3F3"/>
                </a:solidFill>
                <a:latin typeface="Arial" pitchFamily="34" charset="0"/>
                <a:ea typeface="Arial" pitchFamily="34" charset="-122"/>
                <a:cs typeface="Arial" pitchFamily="34" charset="-120"/>
              </a:rPr>
              <a:t>Типы взаимного положения двух окружностей
</a:t>
            </a:r>
            <a:endParaRPr lang="en-US" sz="2200" dirty="0"/>
          </a:p>
        </p:txBody>
      </p:sp>
      <p:sp>
        <p:nvSpPr>
          <p:cNvPr id="7" name="Text 3"/>
          <p:cNvSpPr txBox="1"/>
          <p:nvPr/>
        </p:nvSpPr>
        <p:spPr>
          <a:xfrm>
            <a:off x="5951418" y="3264647"/>
            <a:ext cx="2400300" cy="1044900"/>
          </a:xfrm>
          <a:prstGeom prst="rect">
            <a:avLst/>
          </a:prstGeom>
          <a:noFill/>
          <a:ln/>
        </p:spPr>
        <p:txBody>
          <a:bodyPr wrap="square" lIns="0" tIns="0" rIns="0" bIns="0" rtlCol="0" anchor="t"/>
          <a:lstStyle/>
          <a:p>
            <a:pPr algn="l" indent="0" marL="0">
              <a:lnSpc>
                <a:spcPct val="115000"/>
              </a:lnSpc>
              <a:buNone/>
            </a:pPr>
            <a:r>
              <a:rPr lang="en-US" sz="900" dirty="0">
                <a:solidFill>
                  <a:srgbClr val="F3F3F3"/>
                </a:solidFill>
                <a:latin typeface="Arial" pitchFamily="34" charset="0"/>
                <a:ea typeface="Arial" pitchFamily="34" charset="-122"/>
                <a:cs typeface="Arial" pitchFamily="34" charset="-120"/>
              </a:rPr>
              <a:t>Число общих точек полностью зависит от расстояния между центрами и радиусов. Для проверки нужно сначала оценить геометрию расположения, а затем выбрать нужный случай.
</a:t>
            </a:r>
            <a:endParaRPr lang="en-US" sz="900" dirty="0"/>
          </a:p>
        </p:txBody>
      </p:sp>
      <p:sp>
        <p:nvSpPr>
          <p:cNvPr id="8" name="Text 4"/>
          <p:cNvSpPr txBox="1"/>
          <p:nvPr/>
        </p:nvSpPr>
        <p:spPr>
          <a:xfrm>
            <a:off x="775200" y="4130424"/>
            <a:ext cx="3648600" cy="179100"/>
          </a:xfrm>
          <a:prstGeom prst="rect">
            <a:avLst/>
          </a:prstGeom>
          <a:noFill/>
          <a:ln/>
        </p:spPr>
        <p:txBody>
          <a:bodyPr wrap="square" lIns="0" tIns="0" rIns="0" bIns="0" rtlCol="0" anchor="ctr"/>
          <a:lstStyle/>
          <a:p>
            <a:pPr algn="l" indent="0" marL="0">
              <a:lnSpc>
                <a:spcPct val="115000"/>
              </a:lnSpc>
              <a:buNone/>
            </a:pPr>
            <a:r>
              <a:rPr lang="en-US" sz="700" dirty="0">
                <a:solidFill>
                  <a:srgbClr val="F3F3F3"/>
                </a:solidFill>
                <a:latin typeface="Arial" pitchFamily="34" charset="0"/>
                <a:ea typeface="Arial" pitchFamily="34" charset="-122"/>
                <a:cs typeface="Arial" pitchFamily="34" charset="-120"/>
              </a:rPr>
              <a:t>Школьная геометрия, тема «Окружность»
</a:t>
            </a:r>
            <a:endParaRPr lang="en-US" sz="7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266500" y="1455728"/>
            <a:ext cx="5238300" cy="3391595"/>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8502171" y="4758850"/>
            <a:ext cx="398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16</a:t>
            </a:r>
            <a:endParaRPr lang="en-US" sz="622" dirty="0"/>
          </a:p>
        </p:txBody>
      </p:sp>
      <p:sp>
        <p:nvSpPr>
          <p:cNvPr id="8" name="Text 1"/>
          <p:cNvSpPr txBox="1"/>
          <p:nvPr/>
        </p:nvSpPr>
        <p:spPr>
          <a:xfrm>
            <a:off x="775200" y="544625"/>
            <a:ext cx="7569900" cy="681900"/>
          </a:xfrm>
          <a:prstGeom prst="rect">
            <a:avLst/>
          </a:prstGeom>
          <a:noFill/>
          <a:ln/>
        </p:spPr>
        <p:txBody>
          <a:bodyPr wrap="square" lIns="0" tIns="0" rIns="0" bIns="0" rtlCol="0" anchor="ctr"/>
          <a:lstStyle/>
          <a:p>
            <a:pPr algn="l" indent="0" marL="0">
              <a:lnSpc>
                <a:spcPct val="100000"/>
              </a:lnSpc>
              <a:buNone/>
            </a:pPr>
            <a:r>
              <a:rPr lang="en-US" sz="2200" b="1" dirty="0">
                <a:solidFill>
                  <a:srgbClr val="F3F3F3"/>
                </a:solidFill>
                <a:latin typeface="Arial" pitchFamily="34" charset="0"/>
                <a:ea typeface="Arial" pitchFamily="34" charset="-122"/>
                <a:cs typeface="Arial" pitchFamily="34" charset="-120"/>
              </a:rPr>
              <a:t>Круг и окружность: в чём разница
</a:t>
            </a:r>
            <a:endParaRPr lang="en-US" sz="2200" dirty="0"/>
          </a:p>
        </p:txBody>
      </p:sp>
      <p:sp>
        <p:nvSpPr>
          <p:cNvPr id="9" name="Text 2"/>
          <p:cNvSpPr txBox="1"/>
          <p:nvPr/>
        </p:nvSpPr>
        <p:spPr>
          <a:xfrm>
            <a:off x="5910825" y="1929425"/>
            <a:ext cx="2531100" cy="1048200"/>
          </a:xfrm>
          <a:prstGeom prst="rect">
            <a:avLst/>
          </a:prstGeom>
          <a:noFill/>
          <a:ln/>
        </p:spPr>
        <p:txBody>
          <a:bodyPr wrap="square" lIns="0" tIns="0" rIns="0" bIns="0" rtlCol="0" anchor="ctr"/>
          <a:lstStyle/>
          <a:p>
            <a:pPr algn="l" indent="0" marL="0">
              <a:lnSpc>
                <a:spcPct val="115000"/>
              </a:lnSpc>
              <a:buNone/>
            </a:pPr>
            <a:r>
              <a:rPr lang="en-US" sz="1100" b="1" dirty="0">
                <a:solidFill>
                  <a:srgbClr val="F3F3F3"/>
                </a:solidFill>
                <a:latin typeface="Arial" pitchFamily="34" charset="0"/>
                <a:ea typeface="Arial" pitchFamily="34" charset="-122"/>
                <a:cs typeface="Arial" pitchFamily="34" charset="-120"/>
              </a:rPr>
              <a:t>Окружность как линия
</a:t>
            </a:r>
            <a:pPr algn="l" indent="0" marL="0">
              <a:lnSpc>
                <a:spcPct val="115000"/>
              </a:lnSpc>
              <a:buNone/>
            </a:pPr>
            <a:r>
              <a:rPr lang="en-US" sz="500" dirty="0">
                <a:solidFill>
                  <a:srgbClr val="F3F3F3"/>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F3F3F3"/>
                </a:solidFill>
                <a:latin typeface="Arial" pitchFamily="34" charset="0"/>
                <a:ea typeface="Arial" pitchFamily="34" charset="-122"/>
                <a:cs typeface="Arial" pitchFamily="34" charset="-120"/>
              </a:rPr>
              <a:t>Окружность — это граница фигуры, то есть замкнутая линия. У неё можно измерять длину, но нельзя говорить о площади, потому что это не часть плоскости.
</a:t>
            </a:r>
            <a:endParaRPr lang="en-US" sz="1100" dirty="0"/>
          </a:p>
        </p:txBody>
      </p:sp>
      <p:sp>
        <p:nvSpPr>
          <p:cNvPr id="10" name="Text 3"/>
          <p:cNvSpPr txBox="1"/>
          <p:nvPr/>
        </p:nvSpPr>
        <p:spPr>
          <a:xfrm>
            <a:off x="5910825" y="3325428"/>
            <a:ext cx="2531100" cy="1048200"/>
          </a:xfrm>
          <a:prstGeom prst="rect">
            <a:avLst/>
          </a:prstGeom>
          <a:noFill/>
          <a:ln/>
        </p:spPr>
        <p:txBody>
          <a:bodyPr wrap="square" lIns="0" tIns="0" rIns="0" bIns="0" rtlCol="0" anchor="ctr"/>
          <a:lstStyle/>
          <a:p>
            <a:pPr algn="l" indent="0" marL="0">
              <a:lnSpc>
                <a:spcPct val="115000"/>
              </a:lnSpc>
              <a:buNone/>
            </a:pPr>
            <a:r>
              <a:rPr lang="en-US" sz="1100" b="1" dirty="0">
                <a:solidFill>
                  <a:srgbClr val="F3F3F3"/>
                </a:solidFill>
                <a:latin typeface="Arial" pitchFamily="34" charset="0"/>
                <a:ea typeface="Arial" pitchFamily="34" charset="-122"/>
                <a:cs typeface="Arial" pitchFamily="34" charset="-120"/>
              </a:rPr>
              <a:t>Круг как область
</a:t>
            </a:r>
            <a:pPr algn="l" indent="0" marL="0">
              <a:lnSpc>
                <a:spcPct val="115000"/>
              </a:lnSpc>
              <a:buNone/>
            </a:pPr>
            <a:r>
              <a:rPr lang="en-US" sz="500" dirty="0">
                <a:solidFill>
                  <a:srgbClr val="F3F3F3"/>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F3F3F3"/>
                </a:solidFill>
                <a:latin typeface="Arial" pitchFamily="34" charset="0"/>
                <a:ea typeface="Arial" pitchFamily="34" charset="-122"/>
                <a:cs typeface="Arial" pitchFamily="34" charset="-120"/>
              </a:rPr>
              <a:t>Круг включает все точки внутри окружности и саму границу. Для круга находят площадь, а в задачах важно не путать его с линией окружности, чтобы верно выбрать формулу.
</a:t>
            </a:r>
            <a:endParaRPr lang="en-US" sz="11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32672" y="1935525"/>
            <a:ext cx="268200" cy="268200"/>
          </a:xfrm>
          <a:prstGeom prst="rect">
            <a:avLst/>
          </a:prstGeom>
        </p:spPr>
      </p:pic>
      <p:pic>
        <p:nvPicPr>
          <p:cNvPr id="4" name="Image 2" descr="preencoded.png">    </p:cNvPr>
          <p:cNvPicPr>
            <a:picLocks noChangeAspect="1"/>
          </p:cNvPicPr>
          <p:nvPr/>
        </p:nvPicPr>
        <p:blipFill>
          <a:blip r:embed="rId3"/>
          <a:stretch>
            <a:fillRect/>
          </a:stretch>
        </p:blipFill>
        <p:spPr>
          <a:xfrm>
            <a:off x="3408980" y="1935525"/>
            <a:ext cx="268200" cy="268200"/>
          </a:xfrm>
          <a:prstGeom prst="rect">
            <a:avLst/>
          </a:prstGeom>
        </p:spPr>
      </p:pic>
      <p:pic>
        <p:nvPicPr>
          <p:cNvPr id="5" name="Image 3" descr="preencoded.png">    </p:cNvPr>
          <p:cNvPicPr>
            <a:picLocks noChangeAspect="1"/>
          </p:cNvPicPr>
          <p:nvPr/>
        </p:nvPicPr>
        <p:blipFill>
          <a:blip r:embed="rId4"/>
          <a:stretch>
            <a:fillRect/>
          </a:stretch>
        </p:blipFill>
        <p:spPr>
          <a:xfrm>
            <a:off x="6271722" y="1935525"/>
            <a:ext cx="268200" cy="268200"/>
          </a:xfrm>
          <a:prstGeom prst="rect">
            <a:avLst/>
          </a:prstGeom>
        </p:spPr>
      </p:pic>
      <p:pic>
        <p:nvPicPr>
          <p:cNvPr id="6" name="Image 4" descr="preencoded.png">    </p:cNvPr>
          <p:cNvPicPr>
            <a:picLocks noChangeAspect="1"/>
          </p:cNvPicPr>
          <p:nvPr/>
        </p:nvPicPr>
        <p:blipFill>
          <a:blip r:embed="rId5"/>
          <a:stretch>
            <a:fillRect/>
          </a:stretch>
        </p:blipFill>
        <p:spPr>
          <a:xfrm>
            <a:off x="4823122" y="3438313"/>
            <a:ext cx="201150" cy="268200"/>
          </a:xfrm>
          <a:prstGeom prst="rect">
            <a:avLst/>
          </a:prstGeom>
        </p:spPr>
      </p:pic>
      <p:pic>
        <p:nvPicPr>
          <p:cNvPr id="7" name="Image 5" descr="preencoded.png">    </p:cNvPr>
          <p:cNvPicPr>
            <a:picLocks noChangeAspect="1"/>
          </p:cNvPicPr>
          <p:nvPr/>
        </p:nvPicPr>
        <p:blipFill>
          <a:blip r:embed="rId6"/>
          <a:stretch>
            <a:fillRect/>
          </a:stretch>
        </p:blipFill>
        <p:spPr>
          <a:xfrm>
            <a:off x="1927189" y="3438313"/>
            <a:ext cx="268200" cy="268200"/>
          </a:xfrm>
          <a:prstGeom prst="rect">
            <a:avLst/>
          </a:prstGeom>
        </p:spPr>
      </p:pic>
      <p:sp>
        <p:nvSpPr>
          <p:cNvPr id="8" name="Text 0"/>
          <p:cNvSpPr txBox="1"/>
          <p:nvPr/>
        </p:nvSpPr>
        <p:spPr>
          <a:xfrm>
            <a:off x="8502171" y="4758850"/>
            <a:ext cx="398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17</a:t>
            </a:r>
            <a:endParaRPr lang="en-US" sz="622" dirty="0"/>
          </a:p>
        </p:txBody>
      </p:sp>
      <p:sp>
        <p:nvSpPr>
          <p:cNvPr id="9" name="Text 1"/>
          <p:cNvSpPr txBox="1"/>
          <p:nvPr/>
        </p:nvSpPr>
        <p:spPr>
          <a:xfrm>
            <a:off x="775200" y="544625"/>
            <a:ext cx="7569900" cy="681900"/>
          </a:xfrm>
          <a:prstGeom prst="rect">
            <a:avLst/>
          </a:prstGeom>
          <a:noFill/>
          <a:ln/>
        </p:spPr>
        <p:txBody>
          <a:bodyPr wrap="square" lIns="0" tIns="0" rIns="0" bIns="0" rtlCol="0" anchor="ctr"/>
          <a:lstStyle/>
          <a:p>
            <a:pPr algn="l" indent="0" marL="0">
              <a:lnSpc>
                <a:spcPct val="100000"/>
              </a:lnSpc>
              <a:buNone/>
            </a:pPr>
            <a:r>
              <a:rPr lang="en-US" sz="2200" b="1" dirty="0">
                <a:solidFill>
                  <a:srgbClr val="FFFFFF"/>
                </a:solidFill>
                <a:latin typeface="Arial" pitchFamily="34" charset="0"/>
                <a:ea typeface="Arial" pitchFamily="34" charset="-122"/>
                <a:cs typeface="Arial" pitchFamily="34" charset="-120"/>
              </a:rPr>
              <a:t>Практические применения свойств окружности
</a:t>
            </a:r>
            <a:endParaRPr lang="en-US" sz="2200" dirty="0"/>
          </a:p>
        </p:txBody>
      </p:sp>
      <p:sp>
        <p:nvSpPr>
          <p:cNvPr id="10" name="Text 2"/>
          <p:cNvSpPr txBox="1"/>
          <p:nvPr/>
        </p:nvSpPr>
        <p:spPr>
          <a:xfrm>
            <a:off x="1342600" y="1987000"/>
            <a:ext cx="1421100" cy="818700"/>
          </a:xfrm>
          <a:prstGeom prst="rect">
            <a:avLst/>
          </a:prstGeom>
          <a:noFill/>
          <a:ln/>
        </p:spPr>
        <p:txBody>
          <a:bodyPr wrap="square" lIns="0" tIns="0" rIns="0" bIns="0" rtlCol="0" anchor="ctr"/>
          <a:lstStyle/>
          <a:p>
            <a:pPr algn="l" indent="0" marL="0">
              <a:lnSpc>
                <a:spcPct val="115000"/>
              </a:lnSpc>
              <a:buNone/>
            </a:pPr>
            <a:r>
              <a:rPr lang="en-US" sz="688" b="1" dirty="0">
                <a:solidFill>
                  <a:srgbClr val="FFFFFF"/>
                </a:solidFill>
                <a:latin typeface="Arial" pitchFamily="34" charset="0"/>
                <a:ea typeface="Arial" pitchFamily="34" charset="-122"/>
                <a:cs typeface="Arial" pitchFamily="34" charset="-120"/>
              </a:rPr>
              <a:t>Колёса
</a:t>
            </a:r>
            <a:pPr algn="l" indent="0" marL="0">
              <a:lnSpc>
                <a:spcPct val="115000"/>
              </a:lnSpc>
              <a:buNone/>
            </a:pPr>
            <a:r>
              <a:rPr lang="en-US" sz="344"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688" dirty="0">
                <a:solidFill>
                  <a:srgbClr val="FFFFFF"/>
                </a:solidFill>
                <a:latin typeface="Arial" pitchFamily="34" charset="0"/>
                <a:ea typeface="Arial" pitchFamily="34" charset="-122"/>
                <a:cs typeface="Arial" pitchFamily="34" charset="-120"/>
              </a:rPr>
              <a:t>Форма колеса удобна тем, что все точки обода находятся на одинаковом расстоянии от центра. Это обеспечивает равномерное движение и делает окружность очень важной в технике.
</a:t>
            </a:r>
            <a:endParaRPr lang="en-US" sz="688" dirty="0"/>
          </a:p>
        </p:txBody>
      </p:sp>
      <p:sp>
        <p:nvSpPr>
          <p:cNvPr id="11" name="Text 3"/>
          <p:cNvSpPr txBox="1"/>
          <p:nvPr/>
        </p:nvSpPr>
        <p:spPr>
          <a:xfrm>
            <a:off x="4218900" y="1987000"/>
            <a:ext cx="1421100" cy="818700"/>
          </a:xfrm>
          <a:prstGeom prst="rect">
            <a:avLst/>
          </a:prstGeom>
          <a:noFill/>
          <a:ln/>
        </p:spPr>
        <p:txBody>
          <a:bodyPr wrap="square" lIns="0" tIns="0" rIns="0" bIns="0" rtlCol="0" anchor="ctr"/>
          <a:lstStyle/>
          <a:p>
            <a:pPr algn="l" indent="0" marL="0">
              <a:lnSpc>
                <a:spcPct val="115000"/>
              </a:lnSpc>
              <a:buNone/>
            </a:pPr>
            <a:r>
              <a:rPr lang="en-US" sz="722" b="1" dirty="0">
                <a:solidFill>
                  <a:srgbClr val="FFFFFF"/>
                </a:solidFill>
                <a:latin typeface="Arial" pitchFamily="34" charset="0"/>
                <a:ea typeface="Arial" pitchFamily="34" charset="-122"/>
                <a:cs typeface="Arial" pitchFamily="34" charset="-120"/>
              </a:rPr>
              <a:t>Чертёж и построения
</a:t>
            </a:r>
            <a:pPr algn="l" indent="0" marL="0">
              <a:lnSpc>
                <a:spcPct val="115000"/>
              </a:lnSpc>
              <a:buNone/>
            </a:pPr>
            <a:r>
              <a:rPr lang="en-US" sz="36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722" dirty="0">
                <a:solidFill>
                  <a:srgbClr val="FFFFFF"/>
                </a:solidFill>
                <a:latin typeface="Arial" pitchFamily="34" charset="0"/>
                <a:ea typeface="Arial" pitchFamily="34" charset="-122"/>
                <a:cs typeface="Arial" pitchFamily="34" charset="-120"/>
              </a:rPr>
              <a:t>Циркуль помогает строить окружности с заданным радиусом, а в чертежах свойства хорды и касательной позволяют точно изображать детали, дуги и плавные переходы линий.
</a:t>
            </a:r>
            <a:endParaRPr lang="en-US" sz="722" dirty="0"/>
          </a:p>
        </p:txBody>
      </p:sp>
      <p:sp>
        <p:nvSpPr>
          <p:cNvPr id="12" name="Text 4"/>
          <p:cNvSpPr txBox="1"/>
          <p:nvPr/>
        </p:nvSpPr>
        <p:spPr>
          <a:xfrm>
            <a:off x="7081650" y="1987000"/>
            <a:ext cx="1421100" cy="818700"/>
          </a:xfrm>
          <a:prstGeom prst="rect">
            <a:avLst/>
          </a:prstGeom>
          <a:noFill/>
          <a:ln/>
        </p:spPr>
        <p:txBody>
          <a:bodyPr wrap="square" lIns="0" tIns="0" rIns="0" bIns="0" rtlCol="0" anchor="ctr"/>
          <a:lstStyle/>
          <a:p>
            <a:pPr algn="l" indent="0" marL="0">
              <a:lnSpc>
                <a:spcPct val="115000"/>
              </a:lnSpc>
              <a:buNone/>
            </a:pPr>
            <a:r>
              <a:rPr lang="en-US" sz="660" b="1" dirty="0">
                <a:solidFill>
                  <a:srgbClr val="FFFFFF"/>
                </a:solidFill>
                <a:latin typeface="Arial" pitchFamily="34" charset="0"/>
                <a:ea typeface="Arial" pitchFamily="34" charset="-122"/>
                <a:cs typeface="Arial" pitchFamily="34" charset="-120"/>
              </a:rPr>
              <a:t>Часы
</a:t>
            </a:r>
            <a:pPr algn="l" indent="0" marL="0">
              <a:lnSpc>
                <a:spcPct val="115000"/>
              </a:lnSpc>
              <a:buNone/>
            </a:pPr>
            <a:r>
              <a:rPr lang="en-US" sz="33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660" dirty="0">
                <a:solidFill>
                  <a:srgbClr val="FFFFFF"/>
                </a:solidFill>
                <a:latin typeface="Arial" pitchFamily="34" charset="0"/>
                <a:ea typeface="Arial" pitchFamily="34" charset="-122"/>
                <a:cs typeface="Arial" pitchFamily="34" charset="-120"/>
              </a:rPr>
              <a:t>На циферблате окружность помогает равномерно распределить деления и стрелки. Центральный угол удобно показывает, какую часть круга проходит минутная или часовая стрелка.
</a:t>
            </a:r>
            <a:endParaRPr lang="en-US" sz="660" dirty="0"/>
          </a:p>
        </p:txBody>
      </p:sp>
      <p:sp>
        <p:nvSpPr>
          <p:cNvPr id="13" name="Text 5"/>
          <p:cNvSpPr txBox="1"/>
          <p:nvPr/>
        </p:nvSpPr>
        <p:spPr>
          <a:xfrm>
            <a:off x="5599500" y="3482650"/>
            <a:ext cx="1421100" cy="818700"/>
          </a:xfrm>
          <a:prstGeom prst="rect">
            <a:avLst/>
          </a:prstGeom>
          <a:noFill/>
          <a:ln/>
        </p:spPr>
        <p:txBody>
          <a:bodyPr wrap="square" lIns="0" tIns="0" rIns="0" bIns="0" rtlCol="0" anchor="ctr"/>
          <a:lstStyle/>
          <a:p>
            <a:pPr algn="l" indent="0" marL="0">
              <a:lnSpc>
                <a:spcPct val="115000"/>
              </a:lnSpc>
              <a:buNone/>
            </a:pPr>
            <a:r>
              <a:rPr lang="en-US" sz="659" b="1" dirty="0">
                <a:solidFill>
                  <a:srgbClr val="FFFFFF"/>
                </a:solidFill>
                <a:latin typeface="Arial" pitchFamily="34" charset="0"/>
                <a:ea typeface="Arial" pitchFamily="34" charset="-122"/>
                <a:cs typeface="Arial" pitchFamily="34" charset="-120"/>
              </a:rPr>
              <a:t>Архитектура
</a:t>
            </a:r>
            <a:pPr algn="l" indent="0" marL="0">
              <a:lnSpc>
                <a:spcPct val="115000"/>
              </a:lnSpc>
              <a:buNone/>
            </a:pPr>
            <a:r>
              <a:rPr lang="en-US" sz="33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659" dirty="0">
                <a:solidFill>
                  <a:srgbClr val="FFFFFF"/>
                </a:solidFill>
                <a:latin typeface="Arial" pitchFamily="34" charset="0"/>
                <a:ea typeface="Arial" pitchFamily="34" charset="-122"/>
                <a:cs typeface="Arial" pitchFamily="34" charset="-120"/>
              </a:rPr>
              <a:t>В архитектуре окружности встречаются в арках, куполах и декоративных элементах. Геометрические свойства помогают сохранять правильную форму и точно рассчитывать размеры деталей.
</a:t>
            </a:r>
            <a:endParaRPr lang="en-US" sz="659" dirty="0"/>
          </a:p>
        </p:txBody>
      </p:sp>
      <p:sp>
        <p:nvSpPr>
          <p:cNvPr id="14" name="Text 6"/>
          <p:cNvSpPr txBox="1"/>
          <p:nvPr/>
        </p:nvSpPr>
        <p:spPr>
          <a:xfrm>
            <a:off x="2729975" y="3482650"/>
            <a:ext cx="1421100" cy="818700"/>
          </a:xfrm>
          <a:prstGeom prst="rect">
            <a:avLst/>
          </a:prstGeom>
          <a:noFill/>
          <a:ln/>
        </p:spPr>
        <p:txBody>
          <a:bodyPr wrap="square" lIns="0" tIns="0" rIns="0" bIns="0" rtlCol="0" anchor="ctr"/>
          <a:lstStyle/>
          <a:p>
            <a:pPr algn="l" indent="0" marL="0">
              <a:lnSpc>
                <a:spcPct val="115000"/>
              </a:lnSpc>
              <a:buNone/>
            </a:pPr>
            <a:r>
              <a:rPr lang="en-US" sz="747" b="1" dirty="0">
                <a:solidFill>
                  <a:srgbClr val="FFFFFF"/>
                </a:solidFill>
                <a:latin typeface="Arial" pitchFamily="34" charset="0"/>
                <a:ea typeface="Arial" pitchFamily="34" charset="-122"/>
                <a:cs typeface="Arial" pitchFamily="34" charset="-120"/>
              </a:rPr>
              <a:t>Спортивные мишени
</a:t>
            </a:r>
            <a:pPr algn="l" indent="0" marL="0">
              <a:lnSpc>
                <a:spcPct val="115000"/>
              </a:lnSpc>
              <a:buNone/>
            </a:pPr>
            <a:r>
              <a:rPr lang="en-US" sz="373"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747" dirty="0">
                <a:solidFill>
                  <a:srgbClr val="FFFFFF"/>
                </a:solidFill>
                <a:latin typeface="Arial" pitchFamily="34" charset="0"/>
                <a:ea typeface="Arial" pitchFamily="34" charset="-122"/>
                <a:cs typeface="Arial" pitchFamily="34" charset="-120"/>
              </a:rPr>
              <a:t>Круговые мишени, разметка и зоны на площадках используют окружности для точного деления пространства. Здесь особенно важны центр, радиус и симметрия.
</a:t>
            </a:r>
            <a:endParaRPr lang="en-US" sz="747"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775200" y="2071217"/>
            <a:ext cx="4120500" cy="1967360"/>
          </a:xfrm>
          <a:prstGeom prst="rect">
            <a:avLst/>
          </a:prstGeom>
        </p:spPr>
      </p:pic>
      <p:sp>
        <p:nvSpPr>
          <p:cNvPr id="4" name="Text 0"/>
          <p:cNvSpPr txBox="1"/>
          <p:nvPr/>
        </p:nvSpPr>
        <p:spPr>
          <a:xfrm>
            <a:off x="5951418" y="2069400"/>
            <a:ext cx="2400300" cy="1044900"/>
          </a:xfrm>
          <a:prstGeom prst="rect">
            <a:avLst/>
          </a:prstGeom>
          <a:noFill/>
          <a:ln/>
        </p:spPr>
        <p:txBody>
          <a:bodyPr wrap="square" lIns="0" tIns="0" rIns="0" bIns="0" rtlCol="0" anchor="b"/>
          <a:lstStyle/>
          <a:p>
            <a:pPr algn="l" indent="0" marL="0">
              <a:lnSpc>
                <a:spcPct val="115000"/>
              </a:lnSpc>
              <a:buNone/>
            </a:pPr>
            <a:r>
              <a:rPr lang="en-US" sz="900" dirty="0">
                <a:solidFill>
                  <a:srgbClr val="F3F3F3"/>
                </a:solidFill>
                <a:latin typeface="Arial" pitchFamily="34" charset="0"/>
                <a:ea typeface="Arial" pitchFamily="34" charset="-122"/>
                <a:cs typeface="Arial" pitchFamily="34" charset="-120"/>
              </a:rPr>
              <a:t>На практике чаще всего сначала измеряют радиус или диаметр, а затем находят остальные величины по формулам и свойствам окружности.
</a:t>
            </a:r>
            <a:endParaRPr lang="en-US" sz="900" dirty="0"/>
          </a:p>
        </p:txBody>
      </p:sp>
      <p:sp>
        <p:nvSpPr>
          <p:cNvPr id="5" name="Text 1"/>
          <p:cNvSpPr txBox="1"/>
          <p:nvPr/>
        </p:nvSpPr>
        <p:spPr>
          <a:xfrm>
            <a:off x="8502171" y="4758850"/>
            <a:ext cx="398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18</a:t>
            </a:r>
            <a:endParaRPr lang="en-US" sz="622" dirty="0"/>
          </a:p>
        </p:txBody>
      </p:sp>
      <p:sp>
        <p:nvSpPr>
          <p:cNvPr id="6" name="Text 2"/>
          <p:cNvSpPr txBox="1"/>
          <p:nvPr/>
        </p:nvSpPr>
        <p:spPr>
          <a:xfrm>
            <a:off x="775200" y="544625"/>
            <a:ext cx="7569900" cy="681900"/>
          </a:xfrm>
          <a:prstGeom prst="rect">
            <a:avLst/>
          </a:prstGeom>
          <a:noFill/>
          <a:ln/>
        </p:spPr>
        <p:txBody>
          <a:bodyPr wrap="square" lIns="0" tIns="0" rIns="0" bIns="0" rtlCol="0" anchor="ctr"/>
          <a:lstStyle/>
          <a:p>
            <a:pPr algn="l" indent="0" marL="0">
              <a:lnSpc>
                <a:spcPct val="100000"/>
              </a:lnSpc>
              <a:buNone/>
            </a:pPr>
            <a:r>
              <a:rPr lang="en-US" sz="2200" b="1" dirty="0">
                <a:solidFill>
                  <a:srgbClr val="F3F3F3"/>
                </a:solidFill>
                <a:latin typeface="Arial" pitchFamily="34" charset="0"/>
                <a:ea typeface="Arial" pitchFamily="34" charset="-122"/>
                <a:cs typeface="Arial" pitchFamily="34" charset="-120"/>
              </a:rPr>
              <a:t>Что измеряют у окружности
</a:t>
            </a:r>
            <a:endParaRPr lang="en-US" sz="2200" dirty="0"/>
          </a:p>
        </p:txBody>
      </p:sp>
      <p:sp>
        <p:nvSpPr>
          <p:cNvPr id="7" name="Text 3"/>
          <p:cNvSpPr txBox="1"/>
          <p:nvPr/>
        </p:nvSpPr>
        <p:spPr>
          <a:xfrm>
            <a:off x="5951418" y="3264647"/>
            <a:ext cx="2400300" cy="1044900"/>
          </a:xfrm>
          <a:prstGeom prst="rect">
            <a:avLst/>
          </a:prstGeom>
          <a:noFill/>
          <a:ln/>
        </p:spPr>
        <p:txBody>
          <a:bodyPr wrap="square" lIns="0" tIns="0" rIns="0" bIns="0" rtlCol="0" anchor="t"/>
          <a:lstStyle/>
          <a:p>
            <a:pPr algn="l" indent="0" marL="0">
              <a:lnSpc>
                <a:spcPct val="115000"/>
              </a:lnSpc>
              <a:buNone/>
            </a:pPr>
            <a:r>
              <a:rPr lang="en-US" sz="900" dirty="0">
                <a:solidFill>
                  <a:srgbClr val="F3F3F3"/>
                </a:solidFill>
                <a:latin typeface="Arial" pitchFamily="34" charset="0"/>
                <a:ea typeface="Arial" pitchFamily="34" charset="-122"/>
                <a:cs typeface="Arial" pitchFamily="34" charset="-120"/>
              </a:rPr>
              <a:t>Радиус и диаметр задают размеры фигуры, а длина окружности вычисляется через радиус. Дуга зависит от части окружности и связана с углом.
</a:t>
            </a:r>
            <a:endParaRPr lang="en-US" sz="900" dirty="0"/>
          </a:p>
        </p:txBody>
      </p:sp>
      <p:sp>
        <p:nvSpPr>
          <p:cNvPr id="8" name="Text 4"/>
          <p:cNvSpPr txBox="1"/>
          <p:nvPr/>
        </p:nvSpPr>
        <p:spPr>
          <a:xfrm>
            <a:off x="775200" y="4130424"/>
            <a:ext cx="3648600" cy="179100"/>
          </a:xfrm>
          <a:prstGeom prst="rect">
            <a:avLst/>
          </a:prstGeom>
          <a:noFill/>
          <a:ln/>
        </p:spPr>
        <p:txBody>
          <a:bodyPr wrap="square" lIns="0" tIns="0" rIns="0" bIns="0" rtlCol="0" anchor="ctr"/>
          <a:lstStyle/>
          <a:p>
            <a:pPr algn="l" indent="0" marL="0">
              <a:lnSpc>
                <a:spcPct val="115000"/>
              </a:lnSpc>
              <a:buNone/>
            </a:pPr>
            <a:r>
              <a:rPr lang="en-US" sz="700" dirty="0">
                <a:solidFill>
                  <a:srgbClr val="F3F3F3"/>
                </a:solidFill>
                <a:latin typeface="Arial" pitchFamily="34" charset="0"/>
                <a:ea typeface="Arial" pitchFamily="34" charset="-122"/>
                <a:cs typeface="Arial" pitchFamily="34" charset="-120"/>
              </a:rPr>
              <a:t>Школьная геометрия; формула C = 2πr
</a:t>
            </a:r>
            <a:endParaRPr lang="en-US" sz="7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775200" y="2383201"/>
            <a:ext cx="4418400" cy="1383999"/>
          </a:xfrm>
          <a:prstGeom prst="rect">
            <a:avLst/>
          </a:prstGeom>
        </p:spPr>
      </p:pic>
      <p:sp>
        <p:nvSpPr>
          <p:cNvPr id="4" name="Text 0"/>
          <p:cNvSpPr txBox="1"/>
          <p:nvPr/>
        </p:nvSpPr>
        <p:spPr>
          <a:xfrm>
            <a:off x="5511525" y="2089700"/>
            <a:ext cx="2833500" cy="1044900"/>
          </a:xfrm>
          <a:prstGeom prst="rect">
            <a:avLst/>
          </a:prstGeom>
          <a:noFill/>
          <a:ln/>
        </p:spPr>
        <p:txBody>
          <a:bodyPr wrap="square" lIns="0" tIns="0" rIns="0" bIns="0" rtlCol="0" anchor="b"/>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Таблица собрана как короткая памятка: в ней есть самые нужные свойства, которые часто используются в задачах на окружность.
</a:t>
            </a:r>
            <a:endParaRPr lang="en-US" sz="900" dirty="0"/>
          </a:p>
        </p:txBody>
      </p:sp>
      <p:sp>
        <p:nvSpPr>
          <p:cNvPr id="5" name="Text 1"/>
          <p:cNvSpPr txBox="1"/>
          <p:nvPr/>
        </p:nvSpPr>
        <p:spPr>
          <a:xfrm>
            <a:off x="8502171" y="4758850"/>
            <a:ext cx="398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19</a:t>
            </a:r>
            <a:endParaRPr lang="en-US" sz="622" dirty="0"/>
          </a:p>
        </p:txBody>
      </p:sp>
      <p:sp>
        <p:nvSpPr>
          <p:cNvPr id="6" name="Text 2"/>
          <p:cNvSpPr txBox="1"/>
          <p:nvPr/>
        </p:nvSpPr>
        <p:spPr>
          <a:xfrm>
            <a:off x="775200" y="544625"/>
            <a:ext cx="7569900" cy="681900"/>
          </a:xfrm>
          <a:prstGeom prst="rect">
            <a:avLst/>
          </a:prstGeom>
          <a:noFill/>
          <a:ln/>
        </p:spPr>
        <p:txBody>
          <a:bodyPr wrap="square" lIns="0" tIns="0" rIns="0" bIns="0" rtlCol="0" anchor="ctr"/>
          <a:lstStyle/>
          <a:p>
            <a:pPr algn="l" indent="0" marL="0">
              <a:lnSpc>
                <a:spcPct val="100000"/>
              </a:lnSpc>
              <a:buNone/>
            </a:pPr>
            <a:r>
              <a:rPr lang="en-US" sz="2200" b="1" dirty="0">
                <a:solidFill>
                  <a:srgbClr val="FFFFFF"/>
                </a:solidFill>
                <a:latin typeface="Arial" pitchFamily="34" charset="0"/>
                <a:ea typeface="Arial" pitchFamily="34" charset="-122"/>
                <a:cs typeface="Arial" pitchFamily="34" charset="-120"/>
              </a:rPr>
              <a:t>Формулы и факты для запоминания
</a:t>
            </a:r>
            <a:endParaRPr lang="en-US" sz="2200" dirty="0"/>
          </a:p>
        </p:txBody>
      </p:sp>
      <p:sp>
        <p:nvSpPr>
          <p:cNvPr id="7" name="Text 3"/>
          <p:cNvSpPr txBox="1"/>
          <p:nvPr/>
        </p:nvSpPr>
        <p:spPr>
          <a:xfrm>
            <a:off x="5511525" y="3284956"/>
            <a:ext cx="2833500" cy="1044900"/>
          </a:xfrm>
          <a:prstGeom prst="rect">
            <a:avLst/>
          </a:prstGeom>
          <a:noFill/>
          <a:ln/>
        </p:spPr>
        <p:txBody>
          <a:bodyPr wrap="square" lIns="0" tIns="0" rIns="0" bIns="0" rtlCol="0" anchor="t"/>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Эти факты связывают измерения, углы и линии в одну систему. Если помнить их вместе, легче решать задачи и проверять чертежи без ошибок.
</a:t>
            </a:r>
            <a:endParaRPr lang="en-US" sz="900" dirty="0"/>
          </a:p>
        </p:txBody>
      </p:sp>
      <p:sp>
        <p:nvSpPr>
          <p:cNvPr id="8" name="Text 4"/>
          <p:cNvSpPr txBox="1"/>
          <p:nvPr/>
        </p:nvSpPr>
        <p:spPr>
          <a:xfrm>
            <a:off x="775200" y="4150728"/>
            <a:ext cx="3648600" cy="179100"/>
          </a:xfrm>
          <a:prstGeom prst="rect">
            <a:avLst/>
          </a:prstGeom>
          <a:noFill/>
          <a:ln/>
        </p:spPr>
        <p:txBody>
          <a:bodyPr wrap="square" lIns="0" tIns="0" rIns="0" bIns="0" rtlCol="0" anchor="ctr"/>
          <a:lstStyle/>
          <a:p>
            <a:pPr algn="l" indent="0" marL="0">
              <a:lnSpc>
                <a:spcPct val="115000"/>
              </a:lnSpc>
              <a:buNone/>
            </a:pPr>
            <a:r>
              <a:rPr lang="en-US" sz="700" dirty="0">
                <a:solidFill>
                  <a:srgbClr val="FFFFFF"/>
                </a:solidFill>
                <a:latin typeface="Arial" pitchFamily="34" charset="0"/>
                <a:ea typeface="Arial" pitchFamily="34" charset="-122"/>
                <a:cs typeface="Arial" pitchFamily="34" charset="-120"/>
              </a:rPr>
              <a:t>Основные свойства окружности, курс геометрии 7 класса
</a:t>
            </a:r>
            <a:endParaRPr lang="en-US" sz="7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1011000" y="1218250"/>
            <a:ext cx="6810300" cy="1619100"/>
          </a:xfrm>
          <a:prstGeom prst="rect">
            <a:avLst/>
          </a:prstGeom>
          <a:noFill/>
          <a:ln/>
        </p:spPr>
        <p:txBody>
          <a:bodyPr wrap="square" lIns="0" tIns="0" rIns="0" bIns="0" rtlCol="0" anchor="t"/>
          <a:lstStyle/>
          <a:p>
            <a:pPr algn="l" indent="0" marL="0">
              <a:lnSpc>
                <a:spcPct val="100000"/>
              </a:lnSpc>
              <a:buNone/>
            </a:pPr>
            <a:r>
              <a:rPr lang="en-US" sz="2200" b="1" dirty="0">
                <a:solidFill>
                  <a:srgbClr val="F3F3F3"/>
                </a:solidFill>
                <a:latin typeface="Arial" pitchFamily="34" charset="0"/>
                <a:ea typeface="Arial" pitchFamily="34" charset="-122"/>
                <a:cs typeface="Arial" pitchFamily="34" charset="-120"/>
              </a:rPr>
              <a:t>Итоги изучения свойств окружности
</a:t>
            </a:r>
            <a:endParaRPr lang="en-US" sz="2200" dirty="0"/>
          </a:p>
        </p:txBody>
      </p:sp>
      <p:sp>
        <p:nvSpPr>
          <p:cNvPr id="4" name="Text 1"/>
          <p:cNvSpPr txBox="1"/>
          <p:nvPr/>
        </p:nvSpPr>
        <p:spPr>
          <a:xfrm>
            <a:off x="1011000" y="2984803"/>
            <a:ext cx="4395600" cy="1144200"/>
          </a:xfrm>
          <a:prstGeom prst="rect">
            <a:avLst/>
          </a:prstGeom>
          <a:noFill/>
          <a:ln/>
        </p:spPr>
        <p:txBody>
          <a:bodyPr wrap="square" lIns="0" tIns="0" rIns="0" bIns="0" rtlCol="0" anchor="b"/>
          <a:lstStyle/>
          <a:p>
            <a:pPr algn="l" indent="0" marL="0">
              <a:lnSpc>
                <a:spcPct val="115000"/>
              </a:lnSpc>
              <a:buNone/>
            </a:pPr>
            <a:r>
              <a:rPr lang="en-US" sz="1000" dirty="0">
                <a:solidFill>
                  <a:srgbClr val="F3F3F3"/>
                </a:solidFill>
                <a:latin typeface="Arial" pitchFamily="34" charset="0"/>
                <a:ea typeface="Arial" pitchFamily="34" charset="-122"/>
                <a:cs typeface="Arial" pitchFamily="34" charset="-120"/>
              </a:rPr>
              <a:t>Сегодня мы увидели, что окружность — это не просто линия, а целая система связей между точками, отрезками и углами. Эти знания помогают строить, измерять и уверенно решать задачи.
</a:t>
            </a:r>
            <a:endParaRPr lang="en-US" sz="10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2026-05-29T03:07:01Z</dcterms:created>
  <dcterms:modified xsi:type="dcterms:W3CDTF">2026-05-29T03:07:01Z</dcterms:modified>
</cp:coreProperties>
</file>