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1"/>
            <a:ext cx="9144000" cy="51792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3500" y="4209700"/>
            <a:ext cx="38379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1"/>
          <p:cNvSpPr txBox="1"/>
          <p:nvPr/>
        </p:nvSpPr>
        <p:spPr>
          <a:xfrm>
            <a:off x="773500" y="19598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пространство хранит историю происхождения видов и материков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доказательства эволюции
</a:t>
            </a:r>
            <a:endParaRPr lang="en-US" sz="2643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675" y="1015627"/>
            <a:ext cx="3713400" cy="3107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1959850"/>
            <a:ext cx="3580500" cy="18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Дарвин и Уоллес сопоставили островные и материковые виды, стало ясно: близкие организмы часто разделены географией, а не климатом. Сегодня это объясняют тектоникой плит, оледенениями, ископаемыми находками и генетическими данными.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812425"/>
            <a:ext cx="38379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распределение организмов стало доказательством эволюции
</a:t>
            </a:r>
            <a:endParaRPr lang="en-US" sz="2159" dirty="0"/>
          </a:p>
        </p:txBody>
      </p:sp>
      <p:sp>
        <p:nvSpPr>
          <p:cNvPr id="8" name="Text 2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биогеографические закономерности
</a:t>
            </a:r>
            <a:endParaRPr lang="en-US" sz="2306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Соседство важнее климата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Близкородственные виды чаще живут рядом, чем в одинаковых условиях на далёких континентах. История расселения и изоляции нередко точнее объясняет их распределение, чем температура или влажность.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и уникальность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доля эндемиков обычно выше, потому что приток новых видов ограничен. Немногие основатели быстро расходятся по нишам и формируют собственные линии эволюции.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Барьеры обмену генами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Океаны, горы, пустыни, ледники и крупные реки уменьшают скрещивание между популяциями. Чем слабее обмен генами, тем легче накапливаются различия и возникают новые виды.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суши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ареалы складывались не только под влиянием среды, но и в результате древних миграций, дрейфа материков и смены ландшафтов. Биогеография восстанавливает эту долгую последовательность событий.
</a:t>
            </a:r>
            <a:endParaRPr lang="en-US" sz="95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Эндемизм на изолированных территориях
</a:t>
            </a:r>
            <a:endParaRPr lang="en-US" sz="2804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действует как «лаборатория» эволюции: новые виды сохраняются и не смешиваются с материковыми популяциями.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территория отделена от материка, тем выше доля уникальных видов и сильнее выражен эндемизм.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биогеографические обобщения по островным фаунам и флорам; оценочные диапазоны из условия задания.
</a:t>
            </a:r>
            <a:endParaRPr lang="en-US" sz="559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5375" y="1619868"/>
            <a:ext cx="1420500" cy="1240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5900" y="1497561"/>
            <a:ext cx="1891500" cy="138352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9250" y="1497070"/>
            <a:ext cx="1891500" cy="136321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081775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предок — много путей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Предок галапагосских вьюрков, вероятно, прибыл на архипелаг из Южной Америки и оказался в среде с множеством свободных ниш. Изоляция островов позволила потомкам расходиться без постоянного притока новых особей, а естественный отбор закреплял полезные различия.
</a:t>
            </a:r>
            <a:endParaRPr lang="en-US" sz="895" dirty="0"/>
          </a:p>
        </p:txBody>
      </p:sp>
      <p:sp>
        <p:nvSpPr>
          <p:cNvPr id="11" name="Text 2"/>
          <p:cNvSpPr txBox="1"/>
          <p:nvPr/>
        </p:nvSpPr>
        <p:spPr>
          <a:xfrm>
            <a:off x="3845038" y="3170099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Клюв как ответ на пищу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одних видов сформировались мощные клювы для крупных семян, у других — более тонкие для насекомых и добычи из кактусов. Разнообразие формы клюва отражает не случайную изменчивость, а точную настройку под доступные ресурсы.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6547050" y="3017474"/>
            <a:ext cx="16941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пример эволюции
</a:t>
            </a:r>
            <a:pPr algn="ctr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группе выделяют не менее 13 видов, и их различия особенно заметны в строении клюва и способах питания. Этот пример помогает увидеть, как географическая изоляция и конкуренция ускоряют образование новых видов.
</a:t>
            </a:r>
            <a:endParaRPr lang="en-US" sz="895" dirty="0"/>
          </a:p>
        </p:txBody>
      </p:sp>
      <p:sp>
        <p:nvSpPr>
          <p:cNvPr id="13" name="Text 4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вьюрки как пример адаптивной радиации
</a:t>
            </a:r>
            <a:endParaRPr lang="en-US" sz="243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Адаптивная радиация на островах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2921839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по ресурсам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одного предка расходятся по разным источникам пищи, участкам обитания или формам поведения. Такое разделение уменьшает конкуренцию внутри группы и поддерживает формирование новых признаков.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8010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Свободные ниши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островах обычно меньше конкурентов и хищников, чем на материке. Поэтому одна линия организмов может занять сразу несколько незаполненных ниш и начать быстро дивергировать по образу жизни.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5164641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островные 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Гавайские медососы, мадагаскарские лемуры и карибские анолисы показывают, что адаптивная радиация не ограничена одним регионом. В каждом случае изоляция усилила разнообразие форм и стратегий выживания.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7498633" y="1524275"/>
            <a:ext cx="14613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различаются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одних территориях расхождение происходит сравнительно быстро, на других растягивается на миллионы лет. Скорость зависит от размеров острова, числа ниш и степени изоляции от внешних популяций.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изоляции к новому виду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видообразования при географическом разобщении популяций.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2150903"/>
            <a:ext cx="3377400" cy="13459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островных и материковых биогеографических признаков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10783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изоляция влияет на уникальность флоры и фауны в разных регионах.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и ограниченный обмен особями усиливают уникальность видов и ускоряют расхождение популяций.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83075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биогеографическим признакам из условия задания.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0018" y="1029750"/>
            <a:ext cx="3074965" cy="3084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87600" y="724175"/>
            <a:ext cx="45285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3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Дрейф материков и родство организмов на разных континентах
</a:t>
            </a:r>
            <a:endParaRPr lang="en-US" sz="2013" dirty="0"/>
          </a:p>
        </p:txBody>
      </p:sp>
      <p:sp>
        <p:nvSpPr>
          <p:cNvPr id="11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996950" y="15094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суперконтиненты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Родство организмов на удалённых материках объясняется тем, что когда-то суша была объединена в крупные блоки — Гондвану и Лавразию. Общая геологическая история оставила след в составе флоры и фауны.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996950" y="24328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материки разошлись, популяции оказались изолированы и начали эволюционировать отдельно. Поэтому современные виды на разных континентах могут иметь общего древнего предка, хотя выглядят очень непохожими.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96950" y="3356200"/>
            <a:ext cx="38859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Геология и биология совпадают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южноамериканских, африканских, мадагаскарских и австралийских организмов становится понятным только вместе с данными о движении плит. Биогеография связывает живую природу с историей земной коры.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824" y="994400"/>
            <a:ext cx="3156152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037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виды и их значение для биогеографии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767051" y="14612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Сужение ареала
</a:t>
            </a:r>
            <a:pPr algn="l" indent="0" marL="0">
              <a:lnSpc>
                <a:spcPct val="115000"/>
              </a:lnSpc>
              <a:buNone/>
            </a:pPr>
            <a:r>
              <a:rPr lang="en-US" sz="57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Реликтовые виды пережили сокращение прежнего распространения и сохранились лишь в немногих убежищах. Их фрагментарные ареалы указывают на более широкое прошлое и длительную эволюционную историю.
</a:t>
            </a:r>
            <a:endParaRPr lang="en-US" sz="925" dirty="0"/>
          </a:p>
        </p:txBody>
      </p:sp>
      <p:sp>
        <p:nvSpPr>
          <p:cNvPr id="14" name="Text 3"/>
          <p:cNvSpPr txBox="1"/>
          <p:nvPr/>
        </p:nvSpPr>
        <p:spPr>
          <a:xfrm>
            <a:off x="1045651" y="2224375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ископаемые
</a:t>
            </a:r>
            <a:pPr algn="l" indent="0" marL="0">
              <a:lnSpc>
                <a:spcPct val="115000"/>
              </a:lnSpc>
              <a:buNone/>
            </a:pPr>
            <a:r>
              <a:rPr lang="en-US" sz="575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Латимерия, гинкго и гаттерия часто называют живыми ископаемыми, потому что они сохраняют древние черты строения. Это не «неизменность», а очень медленное изменение в стабильных или изолированных условиях.
</a:t>
            </a:r>
            <a:endParaRPr lang="en-US" sz="934" dirty="0"/>
          </a:p>
        </p:txBody>
      </p:sp>
      <p:sp>
        <p:nvSpPr>
          <p:cNvPr id="15" name="Text 4"/>
          <p:cNvSpPr txBox="1"/>
          <p:nvPr/>
        </p:nvSpPr>
        <p:spPr>
          <a:xfrm>
            <a:off x="681850" y="2987538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4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прошлого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582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виды помогают восстановить древние экосистемы и понять, какие группы когда-то были широко распространены. Их современное положение — это след крупных климатических и географических перестроек.
</a:t>
            </a:r>
            <a:endParaRPr lang="en-US" sz="944" dirty="0"/>
          </a:p>
        </p:txBody>
      </p:sp>
      <p:sp>
        <p:nvSpPr>
          <p:cNvPr id="16" name="Text 5"/>
          <p:cNvSpPr txBox="1"/>
          <p:nvPr/>
        </p:nvSpPr>
        <p:spPr>
          <a:xfrm>
            <a:off x="807750" y="3750700"/>
            <a:ext cx="3592512" cy="67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ценность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7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Реликты показывают, что исчезновение и сохранение видов зависят от изменений среды, конкуренции и случайных географических обстоятельств. Для биогеографии они особенно важны как окна в прошлое Земли.
</a:t>
            </a:r>
            <a:endParaRPr lang="en-US" sz="93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сходство фауны с удалением от материка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от источника расселения уменьшает вероятность обмена особями и делает фауну островов более своеобразной.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территория от материка, тем меньше общих видов и тем выше роль изоляции в формировании эндемизма.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биогеографических закономерностей по данным островной биогеографии и сравнительной зоогеографии; значения в точках — иллюстративные.
</a:t>
            </a:r>
            <a:endParaRPr lang="en-US" sz="55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0438" y="1648250"/>
            <a:ext cx="922425" cy="105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20177" y="1648250"/>
            <a:ext cx="922425" cy="105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85592" y="1648250"/>
            <a:ext cx="922425" cy="105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015" y="1648250"/>
            <a:ext cx="922425" cy="10542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барьеры и границы ареалов
</a:t>
            </a:r>
            <a:endParaRPr lang="en-US" sz="264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77350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цепи
</a:t>
            </a:r>
            <a:pPr algn="ctr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хребты разделяют долины, создают разные климатические условия по склонам и резко сокращают перемещение наземных организмов, особенно малоподвижных видов и популяций, чувствительных к перепадам температуры и влажности.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232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91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 проливы
</a:t>
            </a:r>
            <a:pPr algn="ctr" indent="0" marL="0">
              <a:lnSpc>
                <a:spcPct val="115000"/>
              </a:lnSpc>
              <a:buNone/>
            </a:pPr>
            <a:r>
              <a:rPr lang="en-US" sz="66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65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преграды почти полностью разрывают связь между материковыми и островными популяциями. Даже короткий пролив для многих наземных животных становится фильтром, который пропускает лишь немногие виды и случайных расселителей.
</a:t>
            </a:r>
            <a:endParaRPr lang="en-US" sz="791" dirty="0"/>
          </a:p>
        </p:txBody>
      </p:sp>
      <p:sp>
        <p:nvSpPr>
          <p:cNvPr id="13" name="Text 4"/>
          <p:cNvSpPr txBox="1"/>
          <p:nvPr/>
        </p:nvSpPr>
        <p:spPr>
          <a:xfrm>
            <a:off x="5188650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 пустыни
</a:t>
            </a:r>
            <a:pPr algn="ctr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Ледниковые щиты и засушливые пространства формируют широкие зоны, непригодные для жизни большинства организмов. Такие участки не просто меняют среду, а разделяют ареалы на изолированные фрагменты и ускоряют расхождение популяций.
</a:t>
            </a:r>
            <a:endParaRPr lang="en-US" sz="820" dirty="0"/>
          </a:p>
        </p:txBody>
      </p:sp>
      <p:sp>
        <p:nvSpPr>
          <p:cNvPr id="14" name="Text 5"/>
          <p:cNvSpPr txBox="1"/>
          <p:nvPr/>
        </p:nvSpPr>
        <p:spPr>
          <a:xfrm>
            <a:off x="7254075" y="2851000"/>
            <a:ext cx="1116300" cy="12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7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
</a:t>
            </a:r>
            <a:pPr algn="ctr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04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реки могут служить долговременной границей ареала, особенно если берега различаются по растительности и рельефу. Для многих видов это барьер не слабее морского пролива или горного перевала.
</a:t>
            </a:r>
            <a:endParaRPr lang="en-US" sz="8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927082"/>
            <a:ext cx="3377400" cy="1862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Эндемизм в крупных регионах мира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60325" y="17776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длительная изоляция и ограниченное расселение почти всегда сопровождаются высоким уровнем эндемизма.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15575" y="28684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дольше регион отделён от источника расселения, тем сильнее формируется уникальная биота и тем меньше влияние внешнего притока видов.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174075" y="3959212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биогеография островов и материков; обобщённые данные по эндемичным группам
</a:t>
            </a:r>
            <a:endParaRPr lang="en-US" sz="5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" y="3216582"/>
            <a:ext cx="9144000" cy="1544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550" y="722800"/>
            <a:ext cx="7596900" cy="5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Конвергентная эволюция в биогеографии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380890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Сходная среда часто «подсказывает» одинаковые адаптации: обтекаемое тело, колючки, маскировочную окраску или похожий тип движения. Такие признаки формируются отдельно, а не наследуются от общего недавнего предка.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1094550" y="1524275"/>
            <a:ext cx="17541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сходство может возникать у неродственных организмов, если они живут в сходных условиях. Колючие кактусы Америки и молочаи Африки выглядят похоже, но принадлежат к разным эволюционным линиям.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517050" y="1524275"/>
            <a:ext cx="18099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биогеографии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Конвергенция учит осторожно относиться к внешнему сходству: оно может отражать одинаковые условия отбора, а не родство. Поэтому биогеографические выводы всегда проверяют другими данными.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0" y="1675333"/>
            <a:ext cx="7564500" cy="27914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645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ареала к эволюционному выводу
</a:t>
            </a:r>
            <a:endParaRPr lang="en-US" sz="2854" dirty="0"/>
          </a:p>
        </p:txBody>
      </p:sp>
      <p:sp>
        <p:nvSpPr>
          <p:cNvPr id="7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73500" y="1335155"/>
            <a:ext cx="7564500" cy="1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связывает современные карты распространения с геологической историей и данными палеонтологии и генетики.
</a:t>
            </a:r>
            <a:endParaRPr lang="en-US" sz="99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000" y="1611561"/>
            <a:ext cx="3377400" cy="24246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биогеографические категории и их вклад в доказательство эволюции
</a:t>
            </a:r>
            <a:endParaRPr lang="en-US" sz="2432" dirty="0"/>
          </a:p>
        </p:txBody>
      </p:sp>
      <p:sp>
        <p:nvSpPr>
          <p:cNvPr id="7" name="Text 1"/>
          <p:cNvSpPr txBox="1"/>
          <p:nvPr/>
        </p:nvSpPr>
        <p:spPr>
          <a:xfrm>
            <a:off x="773500" y="1860813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категории отражают разные стороны одного процесса: изоляцию, расхождение линий и сохранение древних форм в изменившейся среде.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933550" y="2951612"/>
            <a:ext cx="2943000" cy="9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эндемизм и островная радиация: именно они особенно ясно показывают роль изоляции в эволюции.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1065150" y="4042413"/>
            <a:ext cx="3377400" cy="16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ключевых биогеографических механизмов; доли условные, для учебной иллюстрации.
</a:t>
            </a:r>
            <a:endParaRPr lang="en-US" sz="55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500" y="775000"/>
            <a:ext cx="75969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биогеография проверяется молекулярной биологией
</a:t>
            </a:r>
            <a:endParaRPr lang="en-US" sz="2432" dirty="0"/>
          </a:p>
        </p:txBody>
      </p:sp>
      <p:sp>
        <p:nvSpPr>
          <p:cNvPr id="8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61925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сопоставляют генетическое родство видов из разных регионов. Если близкие по ДНК формы живут рядом или происходят из одного района, это поддерживает биогеографическую картину расселения.
</a:t>
            </a:r>
            <a:endParaRPr lang="en-US" sz="975" dirty="0"/>
          </a:p>
        </p:txBody>
      </p:sp>
      <p:sp>
        <p:nvSpPr>
          <p:cNvPr id="10" name="Text 3"/>
          <p:cNvSpPr txBox="1"/>
          <p:nvPr/>
        </p:nvSpPr>
        <p:spPr>
          <a:xfrm>
            <a:off x="3427514" y="2522401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часы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оценивают время расхождения линий по накопленным мутациям. Эти оценки сравнивают с возрастом островов, горных цепей и датами разделения материков.
</a:t>
            </a:r>
            <a:endParaRPr lang="en-US" sz="975" dirty="0"/>
          </a:p>
        </p:txBody>
      </p:sp>
      <p:sp>
        <p:nvSpPr>
          <p:cNvPr id="11" name="Text 4"/>
          <p:cNvSpPr txBox="1"/>
          <p:nvPr/>
        </p:nvSpPr>
        <p:spPr>
          <a:xfrm>
            <a:off x="5988523" y="2523822"/>
            <a:ext cx="2390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данных
</a:t>
            </a:r>
            <a:pPr algn="l" indent="0" marL="0">
              <a:lnSpc>
                <a:spcPct val="115000"/>
              </a:lnSpc>
              <a:buNone/>
            </a:pPr>
            <a:r>
              <a:rPr lang="en-US" sz="6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генетические деревья совпадают с историей геологических событий, вывод об общем происхождении и постепенном накоплении различий становится значительно убедительнее.
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87600" y="724175"/>
            <a:ext cx="6157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биогеографических выводов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996950" y="146867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любое сходство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ареалы не всегда означают родство видов. На распределение влияют миграции, вымирание, случайный занос и повторное заселение территорий после климатических изменений.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996950" y="223940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Интродукции могут полностью исказить картину естественного распространения. Если вид был перенесён людьми, его современный ареал уже не отражает древние пути расселения.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996950" y="3010125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проверка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биогеографические наблюдения сопоставляют с ископаемыми остатками, строением организмов и генетическими данными, чтобы отделить древние закономерности от недавних перемещений.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996950" y="3780850"/>
            <a:ext cx="4142400" cy="70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сочетание нескольких источников информации позволяет надёжно восстановить историю вида и избежать ошибок, если один из признаков оказался результатом случайности или вмешательства человека.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871" y="994400"/>
            <a:ext cx="3209309" cy="340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500" y="775075"/>
            <a:ext cx="4488300" cy="6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значение биогеографии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25450" y="4603500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3" name="Text 2"/>
          <p:cNvSpPr txBox="1"/>
          <p:nvPr/>
        </p:nvSpPr>
        <p:spPr>
          <a:xfrm>
            <a:off x="1054054" y="15124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Карты ареалов помогают оценивать, какие виды быстрее всего пострадают от потепления, засухи или сокращения местообитаний, и где вероятнее всего произойдут локальные вымирания.
</a:t>
            </a:r>
            <a:endParaRPr lang="en-US" sz="952" dirty="0"/>
          </a:p>
        </p:txBody>
      </p:sp>
      <p:sp>
        <p:nvSpPr>
          <p:cNvPr id="14" name="Text 3"/>
          <p:cNvSpPr txBox="1"/>
          <p:nvPr/>
        </p:nvSpPr>
        <p:spPr>
          <a:xfrm>
            <a:off x="705208" y="22688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редких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Биогеографические данные используют для выделения эндемиков, которым особенно нужны охраняемые территории, а также для выбора приоритетных участков при создании заповедников и национальных парков.
</a:t>
            </a:r>
            <a:endParaRPr lang="en-US" sz="952" dirty="0"/>
          </a:p>
        </p:txBody>
      </p:sp>
      <p:sp>
        <p:nvSpPr>
          <p:cNvPr id="15" name="Text 4"/>
          <p:cNvSpPr txBox="1"/>
          <p:nvPr/>
        </p:nvSpPr>
        <p:spPr>
          <a:xfrm>
            <a:off x="1187815" y="30252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инвазивных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о естественных границах распространения позволяют отслеживать чужеродные организмы, которые быстро захватывают новые территории и нарушают устойчивость природных сообществ.
</a:t>
            </a:r>
            <a:endParaRPr lang="en-US" sz="952" dirty="0"/>
          </a:p>
        </p:txBody>
      </p:sp>
      <p:sp>
        <p:nvSpPr>
          <p:cNvPr id="16" name="Text 5"/>
          <p:cNvSpPr txBox="1"/>
          <p:nvPr/>
        </p:nvSpPr>
        <p:spPr>
          <a:xfrm>
            <a:off x="774718" y="3781603"/>
            <a:ext cx="3679376" cy="6873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XXI веке биогеография стала практическим инструментом экологического наблюдения: она помогает связывать состояние экосистем с историей расселения и текущими изменениями среды.
</a:t>
            </a:r>
            <a:endParaRPr lang="en-US" sz="9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3050" y="2556750"/>
            <a:ext cx="38379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Биогеография показывает, что ареалы видов — это не случайная карта, а след древних миграций, изоляции, вымираний и адаптаций. Пространство действительно хранит историю эволюции.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37025" y="1329500"/>
            <a:ext cx="5670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51C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как архив эволюции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2026-06-01T23:02:22Z</dcterms:created>
  <dcterms:modified xsi:type="dcterms:W3CDTF">2026-06-01T23:02:22Z</dcterms:modified>
</cp:coreProperties>
</file>