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мифов к экспериментам: как менялись представления о жизни на Земле.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представлений о возникновении жизни: ключевые этапы и современное значение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 начале жизни веками объединял мифы, религию, философию и науку. От древних объяснений миром богов человечество постепенно пришло к наблюдениям, экспериментам и проверяемым гипотезам, которые и сегодня формируют наше понимание жизни.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человечество искало начало жизни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430" y="609600"/>
            <a:ext cx="5129140" cy="569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6375" y="1840825"/>
            <a:ext cx="5153400" cy="4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Греция и Египет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греческой традиции жизнь выводили из Хаоса и воли богов. Египетские космогонии связывали ее с солнечными божествами, которые упорядочивали мир и пробуждали живое в космосе.
</a:t>
            </a:r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Месопотамия и креационизм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месопотамских эпосах человека нередко создают из глины или крови богов. Подобные сюжеты укрепляли креационистское представление о жизни как о результате высшего замысла и космического порядка.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536375" y="609600"/>
            <a:ext cx="51534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объяснения жизни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4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Эмпедокл пытался объяснить появление живого сочетанием четырех стихий. Он предполагал, что удачные комбинации элементов могут порождать организмы без вмешательства богов и случайных процессов самой природы.
</a:t>
            </a:r>
            <a:endParaRPr lang="en-US" sz="1474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3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Учение о самозарождении утверждало, что живое может возникать прямо из неживого вещества. Эта идея долго казалась правдоподобной, потому что не имела убедительного экспериментального опровержения в то время.
</a:t>
            </a:r>
            <a:endParaRPr lang="en-US" sz="1383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Аристотель придал этим взглядам философскую форму через понятие энтелехии. Для него в живом существовало внутреннее начало, которое направляет рост, развитие и целостность целого организма изнутри.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Лукреций и другие римские мыслители развивали материалистические объяснения природы. Они сближали происхождение жизни с действием естественных причин, а не только с мифом или волей богов.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Философские взгляды античности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6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Схоласты пытались описывать живую природу как часть заранее установленного замысла. У Августина Аврелия и Фомы Аквинского вера и разум не противопоставлялись, а рассматривались как взаимодополняющие пути познания.
</a:t>
            </a:r>
            <a:endParaRPr lang="en-US" sz="1446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Рационализм постепенно заставлял философскую теологию уточнять аргументы и обращаться к опыту. Именно это создало условия для перехода от чисто символических объяснений к более строгим рассуждениям.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Креационизм в Средние века утверждал, что жизнь создана Богом и изначально имеет смысл и порядок. Такая картина мира согласовывалась с религиозным авторитетом и учебной традицией.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Средневековые концепции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450" y="1380407"/>
            <a:ext cx="11135100" cy="4817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0825" y="3208825"/>
            <a:ext cx="4864800" cy="16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Франческо Реди поместил мясо в сосуды с разными условиями доступа воздуха и насекомых. Личинки появлялись только там, где мухи могли откладывать яйца, что подорвало идею самозарождения.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6406375" y="3208898"/>
            <a:ext cx="5262600" cy="16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Реди показал, что научная гипотеза должна проверяться наблюдением и повторяемым экспериментом. Этот шаг стал важным поворотом к современной биологии, основанной на доказательствах и строгой проверке.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 и экспериментальный подход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56168"/>
            <a:ext cx="5487000" cy="2593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425" y="1156976"/>
            <a:ext cx="5405400" cy="25918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04425" y="4861575"/>
            <a:ext cx="54600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1861 году Пастер наполнил колбы питательным бульоном и оставил их с длинной изогнутой «лебединой» шейкой. Воздух попадал внутрь, но пыль и микробы оседали в изгибе, поэтому бульон оставался стерильным. Когда колбу наклоняли, загрязнение появлялось сразу, и опыт наглядно показывал пределы самозарождения для среды без внешнего источника жизни.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160" y="3912875"/>
            <a:ext cx="546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Колбы с изогнутой шеей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6254150" y="4861575"/>
            <a:ext cx="54054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Пастер не только опроверг самозарождение, но и укрепил принцип биогенеза. Живые микроорганизмы появляются из уже существующих форм, а не из «ожившего» бульона. Для науки это стало переломным доказательством, изменившим подход к биологии и медицине, и заставило строить новые объяснения на проверяемых данных экспериментально и последовательно.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54150" y="3912875"/>
            <a:ext cx="54054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Биогенез как правило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Пастер и принцип биогенеза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1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научному объяснению возникновения жизни
</a:t>
            </a:r>
            <a:endParaRPr lang="en-US" sz="2991" dirty="0"/>
          </a:p>
        </p:txBody>
      </p:sp>
      <p:sp>
        <p:nvSpPr>
          <p:cNvPr id="8" name="Text 2"/>
          <p:cNvSpPr txBox="1"/>
          <p:nvPr/>
        </p:nvSpPr>
        <p:spPr>
          <a:xfrm>
            <a:off x="4683075" y="4604025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22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 века
</a:t>
            </a:r>
            <a:pPr algn="l" indent="0" marL="0">
              <a:lnSpc>
                <a:spcPct val="115000"/>
              </a:lnSpc>
              <a:buNone/>
            </a:pPr>
            <a:r>
              <a:rPr lang="en-US" sz="507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опытов Реди и Пастера теория самозарождения утрачивает научный авторитет. Исследователи все активнее ищут химические механизмы, способные привести к появлению жизни.
</a:t>
            </a:r>
            <a:endParaRPr lang="en-US" sz="1522" dirty="0"/>
          </a:p>
        </p:txBody>
      </p:sp>
      <p:sp>
        <p:nvSpPr>
          <p:cNvPr id="9" name="Text 3"/>
          <p:cNvSpPr txBox="1"/>
          <p:nvPr/>
        </p:nvSpPr>
        <p:spPr>
          <a:xfrm>
            <a:off x="8113500" y="2450825"/>
            <a:ext cx="3603900" cy="122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42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1953 год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Миллер и Юри моделируют условия ранней Земли и получают аминокислоты. Эксперимент становится поворотным аргументом в пользу химического пути возникновения жизни.
</a:t>
            </a:r>
            <a:endParaRPr lang="en-US" sz="1642" dirty="0"/>
          </a:p>
        </p:txBody>
      </p:sp>
      <p:sp>
        <p:nvSpPr>
          <p:cNvPr id="10" name="Text 4"/>
          <p:cNvSpPr txBox="1"/>
          <p:nvPr/>
        </p:nvSpPr>
        <p:spPr>
          <a:xfrm>
            <a:off x="1294925" y="2513800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63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1838–1839
</a:t>
            </a:r>
            <a:pPr algn="l" indent="0" marL="0">
              <a:lnSpc>
                <a:spcPct val="115000"/>
              </a:lnSpc>
              <a:buNone/>
            </a:pPr>
            <a:r>
              <a:rPr lang="en-US" sz="588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7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Шлейден и Шванн формулируют клеточную теорию. Живая материя рассматривается как система клеток, а объяснение жизни все чаще опирается на общие законы природы.
</a:t>
            </a:r>
            <a:endParaRPr lang="en-US" sz="176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7350" y="3229425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современной школе креационизм часто становится предметом спора, особенно там, где его пытаются сопоставлять с эволюционной теорией. Обсуждение касается границ религиозного мировоззрения и научного знания.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34072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Научное сообщество оценивает креационизм как мировоззренческую, а не научную концепцию, поскольку он не дает проверяемых прогнозов. Поэтому его статус в образовании остается спорным во многих странах.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87667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религиозных традициях креационизм утверждает божественное сотворение жизни и мира. Он сохраняет культурное влияние, потому что отвечает не только на вопрос о начале, но и о смысле существования.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Креационизм сегодня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85725" y="19669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Панспермия предполагает, что «зачатки» жизни могли попасть на Землю вместе с кометами или метеоритами. Идея обсуждалась Сванте Аррениусом и Фрэнсисом Криком в разных вариантах позже.
</a:t>
            </a:r>
            <a:endParaRPr lang="en-US" sz="1500" dirty="0"/>
          </a:p>
        </p:txBody>
      </p:sp>
      <p:sp>
        <p:nvSpPr>
          <p:cNvPr id="8" name="Text 1"/>
          <p:cNvSpPr txBox="1"/>
          <p:nvPr/>
        </p:nvSpPr>
        <p:spPr>
          <a:xfrm>
            <a:off x="1585725" y="3111488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пользу гипотезы указывают органические молекулы в межзвездной среде и аминокислоты, обнаруженные в метеоритах. Эти находки показывают, что сложная химия возможна далеко за пределами Земли.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1585725" y="4256007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наблюдения также фиксируют сложные углеводороды и другие органические соединения в космосе. Это делает перенос органического вещества через космические тела вполне вероятным сценарием для заноса жизни.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585725" y="54005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панспермия не отвечает на главный вопрос: как именно возникла первая жизнь. Она переносит проблему из земной истории в космическую среду, не объясняя ее происхождение.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Гипотеза панспермии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7150" y="3086950"/>
            <a:ext cx="31146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Абиогенез рассматривает жизнь как результат естественной химической эволюции. Классический опыт Миллера—Юри показал, что в условиях, напоминающих древнюю Землю, могут образовываться аминокислоты.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4541750" y="3086950"/>
            <a:ext cx="3199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А. И. Опарина и Дж. Холдейна помогли связать химические реакции с появлением протоклеток. Важную роль в этих моделях играют коацерваты — капли, способные избирательно накапливать вещества.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8252625" y="3086950"/>
            <a:ext cx="3214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сценарии дополняют картину гипотезами о гидротермальных источниках и вулканической активности. Они объясняют, где могли возникнуть первые органические молекулы и устойчивые системы обмена веществ.
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Абиогенез: возникновение жизни из неживого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эволюция как путь к жизни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175750" y="1609150"/>
            <a:ext cx="50733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3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Простые органические молекулы
</a:t>
            </a:r>
            <a:pPr algn="l" indent="0" marL="0">
              <a:lnSpc>
                <a:spcPct val="115000"/>
              </a:lnSpc>
              <a:buNone/>
            </a:pPr>
            <a:r>
              <a:rPr lang="en-US" sz="482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53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первичной среде Земли из неорганических соединений могли образовываться простейшие органические вещества. Источниками энергии служили молнии, ультрафиолетовое излучение и геотермальные процессы.
</a:t>
            </a:r>
            <a:endParaRPr lang="en-US" sz="1639" dirty="0"/>
          </a:p>
        </p:txBody>
      </p:sp>
      <p:sp>
        <p:nvSpPr>
          <p:cNvPr id="10" name="Text 3"/>
          <p:cNvSpPr txBox="1"/>
          <p:nvPr/>
        </p:nvSpPr>
        <p:spPr>
          <a:xfrm>
            <a:off x="2506600" y="2872113"/>
            <a:ext cx="50733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3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Появление более сложных цепей
</a:t>
            </a:r>
            <a:pPr algn="l" indent="0" marL="0">
              <a:lnSpc>
                <a:spcPct val="115000"/>
              </a:lnSpc>
              <a:buNone/>
            </a:pPr>
            <a:r>
              <a:rPr lang="en-US" sz="482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53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отдельные молекулы соединялись в полимеры — предшественники белков и нуклеиновых кислот. Такой шаг сделал возможным хранение информации и более сложные химические реакции.
</a:t>
            </a:r>
            <a:endParaRPr lang="en-US" sz="1639" dirty="0"/>
          </a:p>
        </p:txBody>
      </p:sp>
      <p:sp>
        <p:nvSpPr>
          <p:cNvPr id="11" name="Text 4"/>
          <p:cNvSpPr txBox="1"/>
          <p:nvPr/>
        </p:nvSpPr>
        <p:spPr>
          <a:xfrm>
            <a:off x="3806450" y="4135075"/>
            <a:ext cx="50733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Замкнутые структуры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Липидоподобные оболочки могли отделять внутреннюю среду от внешней. Возникновение мембран создало условия для протоклеток и более устойчивого обмена веществ.
</a:t>
            </a:r>
            <a:endParaRPr lang="en-US" sz="1700" dirty="0"/>
          </a:p>
        </p:txBody>
      </p:sp>
      <p:sp>
        <p:nvSpPr>
          <p:cNvPr id="12" name="Text 5"/>
          <p:cNvSpPr txBox="1"/>
          <p:nvPr/>
        </p:nvSpPr>
        <p:spPr>
          <a:xfrm>
            <a:off x="5139950" y="5407225"/>
            <a:ext cx="50733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78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Первые системы с наследственностью
</a:t>
            </a:r>
            <a:pPr algn="l" indent="0" marL="0">
              <a:lnSpc>
                <a:spcPct val="115000"/>
              </a:lnSpc>
              <a:buNone/>
            </a:pPr>
            <a:r>
              <a:rPr lang="en-US" sz="494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83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молекулы, мембраны и энергетические реакции оказались связаны, появились структуры, способные к самовоспроизведению. Это стало переходом от химии к биологии.
</a:t>
            </a:r>
            <a:endParaRPr lang="en-US" sz="167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пользу этой идеи говорят рибозимы — молекулы РНК, способные ускорять химические реакции без участия белков. Значит, РНК могла быть не только носителем кода, но и катализатором.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у модели есть трудности: РНК нестойка, а сборка длинных цепей в природных условиях крайне сложна. Поэтому гипотеза остаётся важной, но не окончательной.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Гипотеза мира РНК предполагает, что ранние живые системы опирались именно на РНК. Она могла одновременно хранить наследственную информацию и участвовать в передаче свойств между поколениями.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РНК: альтернативный сценарий появления жизни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клетки должны были получить оболочку, которая удерживала вещества внутри и защищала их от внешней среды. Липидные мембраны создали такую границу и сделали обмен более управляемым.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Следующим шагом стал устойчивый энергетический обмен. Без источника энергии даже простая система не может расти, делиться и поддерживать внутренний порядок в меняющихся условиях.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формировалась генетическая информация, позволяющая сохранять полезные свойства и передавать их потомкам. Так появились ранние прокариотические клетки — предки бактерий и архей.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возникли эукариоты с ядром и органоидами. Теория симбиогенеза объясняет происхождение митохондрий и хлоропластов как результат древнего сотрудничества разных прокариотических организмов.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первых клеточных организмов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2369890"/>
            <a:ext cx="5955300" cy="198801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Миллера—Юри, данные о метеоритах, исторические религиозные представления
</a:t>
            </a:r>
            <a:endParaRPr lang="en-US" sz="109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72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гипотез возникновения жизни
</a:t>
            </a:r>
            <a:endParaRPr lang="en-US" sz="3072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насколько разные подходы соответствуют научной проверке и объясняют происхождение жизни.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убедительно в научном смысле выглядит абиогенез; панспермия расширяет вопрос о переносе вещества, но не отвечает на источник жизни; креационизм относится к вероучительным объяснениям.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398" y="2265321"/>
            <a:ext cx="276900" cy="3164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398" y="3434163"/>
            <a:ext cx="276900" cy="276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398" y="4599175"/>
            <a:ext cx="276900" cy="276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398" y="5764225"/>
            <a:ext cx="276900" cy="276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9335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направления и открытые проблемы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35150" y="20494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Экстремофилы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организмов, живущих в кислоте, жаре и высоком давлении, расширило представления о пределах жизни. Такие формы показывают, что среда ранней Земли могла быть менее ограничивающей, чем считалось раньше.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1535150" y="3214488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Экзопланеты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планет у других звёзд помогает понять, где могут существовать пригодные для жизни условия. Астрономы оценивают температуру, состав атмосферы и наличие воды, чтобы выделить наиболее перспективные объекты.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1535150" y="43795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Синтетическая биология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Исследователи создают упрощённые клеточные системы в лаборатории, чтобы проверить, какие элементы действительно необходимы жизни. Такие опыты помогают отделить случайные детали от универсальных принципов.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1535150" y="55445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Нерешённые 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не удалось полностью воспроизвести путь от неживой химии к самовоспроизводящейся клетке. Остаются неясными происхождение генетического кода и пределы применимости лабораторных моделей.
</a:t>
            </a:r>
            <a:endParaRPr lang="en-US" sz="1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25" y="1237107"/>
            <a:ext cx="3682800" cy="32368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0787" y="1237107"/>
            <a:ext cx="3682800" cy="32368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10849" y="1237107"/>
            <a:ext cx="3682800" cy="32368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450575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8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Фрагменты метеорита Мерчисон стали важным аргументом в пользу космического происхождения части органических веществ. В его составе нашли более 70 аминокислот, и этот факт показал, что сложная химия возможна за пределами Земли. Для иллюстрации здесь уместен образ тёмного камня, сохранившего древний химический «архив».
</a:t>
            </a:r>
            <a:endParaRPr lang="en-US" sz="1198" dirty="0"/>
          </a:p>
        </p:txBody>
      </p:sp>
      <p:sp>
        <p:nvSpPr>
          <p:cNvPr id="12" name="Text 2"/>
          <p:cNvSpPr txBox="1"/>
          <p:nvPr/>
        </p:nvSpPr>
        <p:spPr>
          <a:xfrm>
            <a:off x="452279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Метеорит, в котором обнаружили следы органической химии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4230637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5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Миссия «Розетта» исследовала комету 67P/Чурюмова—Герасименко и обнаружила в её веществе аминокислоты и простые сахара. Это усилило представление о том, что кометы могли доставлять на раннюю Землю строительные блоки жизни. Визуально такой сюжет хорошо передаёт холодное ядро кометы и выбросы пыли.
</a:t>
            </a:r>
            <a:endParaRPr lang="en-US" sz="1235" dirty="0"/>
          </a:p>
        </p:txBody>
      </p:sp>
      <p:sp>
        <p:nvSpPr>
          <p:cNvPr id="14" name="Text 4"/>
          <p:cNvSpPr txBox="1"/>
          <p:nvPr/>
        </p:nvSpPr>
        <p:spPr>
          <a:xfrm>
            <a:off x="4232341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Комета 67P как движущаяся лаборатория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8010699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Титане, спутнике Сатурна, выявлены сложные органические соединения, хотя сама жизнь там не обнаружена. Значение находки в том, что органика может возникать и на очень холодных небесных телах. Для изображения подойдёт оранжевая атмосфера Титана как символ химически активной среды.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8012403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Титан: мир, где органика накапливается без жизни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3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находки, меняющие взгляд на происхождение жизни
</a:t>
            </a:r>
            <a:endParaRPr lang="en-US" sz="266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156" y="2440875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156" y="471985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4106" y="2462715"/>
            <a:ext cx="218400" cy="17472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88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Философские и этические вопросы исследования жизни
</a:t>
            </a:r>
            <a:endParaRPr lang="en-US" sz="3088" dirty="0"/>
          </a:p>
        </p:txBody>
      </p:sp>
      <p:sp>
        <p:nvSpPr>
          <p:cNvPr id="11" name="Text 2"/>
          <p:cNvSpPr txBox="1"/>
          <p:nvPr/>
        </p:nvSpPr>
        <p:spPr>
          <a:xfrm>
            <a:off x="511450" y="2990875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происхождения жизни показывают, что не всякая сложность сразу поддаётся прямому наблюдению. Наука вынуждена работать с моделями, экспериментами и вероятными сценариями, а не с абсолютной уверенностью.
</a:t>
            </a:r>
            <a:endParaRPr lang="en-US" sz="1477" dirty="0"/>
          </a:p>
        </p:txBody>
      </p:sp>
      <p:sp>
        <p:nvSpPr>
          <p:cNvPr id="12" name="Text 3"/>
          <p:cNvSpPr txBox="1"/>
          <p:nvPr/>
        </p:nvSpPr>
        <p:spPr>
          <a:xfrm>
            <a:off x="1166275" y="2297100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познания
</a:t>
            </a:r>
            <a:endParaRPr lang="en-US" sz="1700" dirty="0"/>
          </a:p>
        </p:txBody>
      </p:sp>
      <p:sp>
        <p:nvSpPr>
          <p:cNvPr id="13" name="Text 4"/>
          <p:cNvSpPr txBox="1"/>
          <p:nvPr/>
        </p:nvSpPr>
        <p:spPr>
          <a:xfrm>
            <a:off x="511450" y="5253200"/>
            <a:ext cx="112005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искусственных клеток поднимает вопрос о допустимых пределах эксперимента. Важно заранее обсуждать безопасность, ответственность исследователей и то, как такие технологии могут повлиять на общество.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1166275" y="4573225"/>
            <a:ext cx="105282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Искусственная жизнь
</a:t>
            </a:r>
            <a:endParaRPr lang="en-US" sz="1700" dirty="0"/>
          </a:p>
        </p:txBody>
      </p:sp>
      <p:sp>
        <p:nvSpPr>
          <p:cNvPr id="15" name="Text 6"/>
          <p:cNvSpPr txBox="1"/>
          <p:nvPr/>
        </p:nvSpPr>
        <p:spPr>
          <a:xfrm>
            <a:off x="6414050" y="2990875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понимание проблемы влияют научные, религиозные и агностические позиции. Каждая из них по-своему отвечает на вопрос о месте человека во Вселенной и о смысле самой жизни.
</a:t>
            </a:r>
            <a:endParaRPr lang="en-US" sz="1477" dirty="0"/>
          </a:p>
        </p:txBody>
      </p:sp>
      <p:sp>
        <p:nvSpPr>
          <p:cNvPr id="16" name="Text 7"/>
          <p:cNvSpPr txBox="1"/>
          <p:nvPr/>
        </p:nvSpPr>
        <p:spPr>
          <a:xfrm>
            <a:off x="7068875" y="2297100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Мировоззренческий выбор
</a:t>
            </a:r>
            <a:endParaRPr lang="en-US" sz="1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6801" y="4124250"/>
            <a:ext cx="38397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54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Античность — XIX век
</a:t>
            </a:r>
            <a:pPr algn="l" indent="0" marL="0">
              <a:lnSpc>
                <a:spcPct val="115000"/>
              </a:lnSpc>
              <a:buNone/>
            </a:pPr>
            <a:r>
              <a:rPr lang="en-US" sz="585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64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протяжении столетий спорили представления о самозарождении, творении и естественном происхождении жизни. Постепенно накопление наблюдений показало, что прежние объяснения требуют проверки опытом.
</a:t>
            </a:r>
            <a:endParaRPr lang="en-US" sz="1754" dirty="0"/>
          </a:p>
        </p:txBody>
      </p:sp>
      <p:sp>
        <p:nvSpPr>
          <p:cNvPr id="6" name="Text 1"/>
          <p:cNvSpPr txBox="1"/>
          <p:nvPr/>
        </p:nvSpPr>
        <p:spPr>
          <a:xfrm>
            <a:off x="4254725" y="1977500"/>
            <a:ext cx="38397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1861 год: опыты Пастера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с колбами показали, что микроорганизмы не возникают сами по себе в готовой среде. После этого теория спонтанного зарождения утратила научный авторитет.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7735550" y="4124250"/>
            <a:ext cx="38397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XX—XXI века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обсуждения оказались абиогенез, панспермия, мир РНК и коацерватные модели. Междисциплинарные открытия не дали окончательного ответа, но заметно расширили круг возможных объяснений.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50575" y="487150"/>
            <a:ext cx="106899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Дебаты и смена парадигм в изучении возникновения жизни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представлений о происхождении жизни показывает, что один вопрос соединяет биологию, химию, астрономию и философию. Ответ ещё не найден, но сам поиск помогает лучше понять ценность жизни на Земле.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остаётся открытой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2026-05-10T03:26:11Z</dcterms:created>
  <dcterms:modified xsi:type="dcterms:W3CDTF">2026-05-10T03:26:11Z</dcterms:modified>
</cp:coreProperties>
</file>