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jpeg"/><Relationship Id="rId4" Type="http://schemas.openxmlformats.org/officeDocument/2006/relationships/image" Target="../media/image-4-4.jpe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jpeg"/><Relationship Id="rId4" Type="http://schemas.openxmlformats.org/officeDocument/2006/relationships/image" Target="../media/image-9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jpeg"/><Relationship Id="rId4" Type="http://schemas.openxmlformats.org/officeDocument/2006/relationships/image" Target="../media/image-16-4.jpe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864700" y="1651"/>
            <a:ext cx="5279400" cy="514019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89625" y="270000"/>
            <a:ext cx="3480300" cy="2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  <p:sp>
        <p:nvSpPr>
          <p:cNvPr id="5" name="Text 1"/>
          <p:cNvSpPr txBox="1"/>
          <p:nvPr/>
        </p:nvSpPr>
        <p:spPr>
          <a:xfrm>
            <a:off x="289625" y="701025"/>
            <a:ext cx="4088700" cy="18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Методы биологических исследований: общая характеристика и ключевые вопросы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289632" y="3759006"/>
            <a:ext cx="3504600" cy="111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Классификация и значение ключевых методов в изучении жизни и природы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864700" y="1651"/>
            <a:ext cx="5279400" cy="514019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6200" y="270000"/>
            <a:ext cx="35160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формирования биологических исследований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76200" y="2114275"/>
            <a:ext cx="3117000" cy="15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Биология, раскрывающая секреты живых организмов, развивалась благодаря микроскопии и первичным открытиям о клетках. Сегодня методы интегрируют цифровые технологии и междисциплинарные подходы, расширяя горизонты знаний.
</a:t>
            </a:r>
            <a:endParaRPr lang="en-US" sz="957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270000"/>
            <a:ext cx="78153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Наблюдение: фундаментальный метод биологии
</a:t>
            </a:r>
            <a:endParaRPr lang="en-US" sz="2000" dirty="0"/>
          </a:p>
        </p:txBody>
      </p:sp>
      <p:sp>
        <p:nvSpPr>
          <p:cNvPr id="4" name="Text 1"/>
          <p:cNvSpPr txBox="1"/>
          <p:nvPr/>
        </p:nvSpPr>
        <p:spPr>
          <a:xfrm>
            <a:off x="469425" y="1517900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Наблюдение позволяет зафиксировать проявления живых организмов в естественной среде без вмешательства, что даёт первичные данные о поведении и морфологии.
</a:t>
            </a:r>
            <a:endParaRPr lang="en-US" sz="957" dirty="0"/>
          </a:p>
        </p:txBody>
      </p:sp>
      <p:sp>
        <p:nvSpPr>
          <p:cNvPr id="5" name="Text 2"/>
          <p:cNvSpPr txBox="1"/>
          <p:nvPr/>
        </p:nvSpPr>
        <p:spPr>
          <a:xfrm>
            <a:off x="4822913" y="1517937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 первые наблюдения легли в основу систематики, а микроскопические исследования Левенгука открыли микроорганизмы, расширив представления о жизни.
</a:t>
            </a:r>
            <a:endParaRPr lang="en-US" sz="957" dirty="0"/>
          </a:p>
        </p:txBody>
      </p:sp>
      <p:sp>
        <p:nvSpPr>
          <p:cNvPr id="6" name="Text 3"/>
          <p:cNvSpPr txBox="1"/>
          <p:nvPr/>
        </p:nvSpPr>
        <p:spPr>
          <a:xfrm>
            <a:off x="469375" y="3220375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 обязательный на всех этапах исследований, он формирует базу для дальнейшего анализа и экспериментов в биологии.
</a:t>
            </a:r>
            <a:endParaRPr lang="en-US" sz="957" dirty="0"/>
          </a:p>
        </p:txBody>
      </p:sp>
      <p:sp>
        <p:nvSpPr>
          <p:cNvPr id="7" name="Text 4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8CC5F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659278"/>
            <a:ext cx="2503200" cy="248364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25650" y="2616605"/>
            <a:ext cx="2604900" cy="252604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53806" y="2271575"/>
            <a:ext cx="2190088" cy="2568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270000"/>
            <a:ext cx="8604000" cy="6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Эксперимент: принципы и примеры в биологии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270000" y="1018775"/>
            <a:ext cx="2223000" cy="11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Наследственность по Менделю
</a:t>
            </a:r>
            <a:pPr algn="l" indent="0" marL="0">
              <a:lnSpc>
                <a:spcPct val="115000"/>
              </a:lnSpc>
              <a:buNone/>
            </a:pPr>
            <a:r>
              <a:rPr lang="en-US" sz="2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Мендель реализовал систематические скрещивания гороха, установив законы наследования признаков. Его методы легли в основу генетики как науки.
</a:t>
            </a:r>
            <a:endParaRPr lang="en-US" sz="957" dirty="0"/>
          </a:p>
        </p:txBody>
      </p:sp>
      <p:sp>
        <p:nvSpPr>
          <p:cNvPr id="10" name="Text 2"/>
          <p:cNvSpPr txBox="1"/>
          <p:nvPr/>
        </p:nvSpPr>
        <p:spPr>
          <a:xfrm>
            <a:off x="3160202" y="1018775"/>
            <a:ext cx="2223000" cy="11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Доказательство биогенеза Пастером
</a:t>
            </a:r>
            <a:pPr algn="l" indent="0" marL="0">
              <a:lnSpc>
                <a:spcPct val="115000"/>
              </a:lnSpc>
              <a:buNone/>
            </a:pPr>
            <a:r>
              <a:rPr lang="en-US" sz="2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Пастер опроверг теорию самозарождения, проведя контролируемые опыты, которые показали, что жизнь возникает только от живых организмов.
</a:t>
            </a:r>
            <a:endParaRPr lang="en-US" sz="957" dirty="0"/>
          </a:p>
        </p:txBody>
      </p:sp>
      <p:sp>
        <p:nvSpPr>
          <p:cNvPr id="11" name="Text 3"/>
          <p:cNvSpPr txBox="1"/>
          <p:nvPr/>
        </p:nvSpPr>
        <p:spPr>
          <a:xfrm>
            <a:off x="6651127" y="1018775"/>
            <a:ext cx="2223000" cy="11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эксперименты: in vitro и in situ
</a:t>
            </a:r>
            <a:pPr algn="l" indent="0" marL="0">
              <a:lnSpc>
                <a:spcPct val="115000"/>
              </a:lnSpc>
              <a:buNone/>
            </a:pPr>
            <a:r>
              <a:rPr lang="en-US" sz="2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Лабораторные и полевые опыты с контролем условий помогают выявлять механизмы функционирования организмов в моделируемых и природных условиях.
</a:t>
            </a:r>
            <a:endParaRPr lang="en-US" sz="957" dirty="0"/>
          </a:p>
        </p:txBody>
      </p:sp>
      <p:sp>
        <p:nvSpPr>
          <p:cNvPr id="12" name="Text 4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270000"/>
            <a:ext cx="78153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Сравнительный анализ в эволюции и систематике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469425" y="1517900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Систематическое сопоставление признаков позволяет проследить эволюционные связи между видами и выделить родственные группы.
</a:t>
            </a:r>
            <a:endParaRPr lang="en-US" sz="957" dirty="0"/>
          </a:p>
        </p:txBody>
      </p:sp>
      <p:sp>
        <p:nvSpPr>
          <p:cNvPr id="6" name="Text 2"/>
          <p:cNvSpPr txBox="1"/>
          <p:nvPr/>
        </p:nvSpPr>
        <p:spPr>
          <a:xfrm>
            <a:off x="4822913" y="1517937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Морфологические сравнения скелетов позвоночных выявляют общее происхождение и адаптационные изменения.
</a:t>
            </a:r>
            <a:endParaRPr lang="en-US" sz="957" dirty="0"/>
          </a:p>
        </p:txBody>
      </p:sp>
      <p:sp>
        <p:nvSpPr>
          <p:cNvPr id="7" name="Text 3"/>
          <p:cNvSpPr txBox="1"/>
          <p:nvPr/>
        </p:nvSpPr>
        <p:spPr>
          <a:xfrm>
            <a:off x="469375" y="3220375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Молекулярные методы анализируют сходства и различия в ДНК, уточняя филогенетические деревья.
</a:t>
            </a:r>
            <a:endParaRPr lang="en-US" sz="957" dirty="0"/>
          </a:p>
        </p:txBody>
      </p:sp>
      <p:sp>
        <p:nvSpPr>
          <p:cNvPr id="8" name="Text 4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9" name="Text 5"/>
          <p:cNvSpPr txBox="1"/>
          <p:nvPr/>
        </p:nvSpPr>
        <p:spPr>
          <a:xfrm>
            <a:off x="4822913" y="3220388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Отличие гомологий от аналогий помогает понять эволюционные процессы и классифицировать биологические таксоны.
</a:t>
            </a:r>
            <a:endParaRPr lang="en-US" sz="957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123" y="1426575"/>
            <a:ext cx="8603753" cy="33729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270000"/>
            <a:ext cx="8604000" cy="3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Научный метод в биологии: этапы и логика
</a:t>
            </a:r>
            <a:endParaRPr lang="en-US" sz="2000" dirty="0"/>
          </a:p>
        </p:txBody>
      </p:sp>
      <p:sp>
        <p:nvSpPr>
          <p:cNvPr id="4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270000" y="690550"/>
            <a:ext cx="8604000" cy="2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шагов для получения научного знания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8024" y="1384828"/>
            <a:ext cx="202200" cy="202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34351" y="1384828"/>
            <a:ext cx="202200" cy="202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38027" y="3224997"/>
            <a:ext cx="202200" cy="16176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954451" y="3197878"/>
            <a:ext cx="162000" cy="2160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11" name="Text 1"/>
          <p:cNvSpPr txBox="1"/>
          <p:nvPr/>
        </p:nvSpPr>
        <p:spPr>
          <a:xfrm>
            <a:off x="270000" y="270000"/>
            <a:ext cx="8604000" cy="6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Математические и статистические методы в биологии
</a:t>
            </a:r>
            <a:endParaRPr lang="en-US" sz="2000" dirty="0"/>
          </a:p>
        </p:txBody>
      </p:sp>
      <p:sp>
        <p:nvSpPr>
          <p:cNvPr id="12" name="Text 2"/>
          <p:cNvSpPr txBox="1"/>
          <p:nvPr/>
        </p:nvSpPr>
        <p:spPr>
          <a:xfrm>
            <a:off x="809625" y="1377925"/>
            <a:ext cx="2687700" cy="130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Статистический анализ
</a:t>
            </a:r>
            <a:pPr algn="l" indent="0" marL="0">
              <a:lnSpc>
                <a:spcPct val="115000"/>
              </a:lnSpc>
              <a:buNone/>
            </a:pPr>
            <a:r>
              <a:rPr lang="en-US" sz="4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Критерии t, ANOVA применяются для оценки значимости и достоверности результатов экспериментов и наблюдений.
</a:t>
            </a:r>
            <a:endParaRPr lang="en-US" sz="1045" dirty="0"/>
          </a:p>
        </p:txBody>
      </p:sp>
      <p:sp>
        <p:nvSpPr>
          <p:cNvPr id="13" name="Text 3"/>
          <p:cNvSpPr txBox="1"/>
          <p:nvPr/>
        </p:nvSpPr>
        <p:spPr>
          <a:xfrm>
            <a:off x="4305900" y="1377925"/>
            <a:ext cx="2687700" cy="130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Биометрия
</a:t>
            </a:r>
            <a:pPr algn="l" indent="0" marL="0">
              <a:lnSpc>
                <a:spcPct val="115000"/>
              </a:lnSpc>
              <a:buNone/>
            </a:pPr>
            <a:r>
              <a:rPr lang="en-US" sz="4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Измерения размеров, массы и физиологических показателей позволяют количественно описывать биологические явления.
</a:t>
            </a:r>
            <a:endParaRPr lang="en-US" sz="1045" dirty="0"/>
          </a:p>
        </p:txBody>
      </p:sp>
      <p:sp>
        <p:nvSpPr>
          <p:cNvPr id="14" name="Text 4"/>
          <p:cNvSpPr txBox="1"/>
          <p:nvPr/>
        </p:nvSpPr>
        <p:spPr>
          <a:xfrm>
            <a:off x="809637" y="3197874"/>
            <a:ext cx="2687700" cy="130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Корреляционный и регрессионный анализ
</a:t>
            </a:r>
            <a:pPr algn="l" indent="0" marL="0">
              <a:lnSpc>
                <a:spcPct val="115000"/>
              </a:lnSpc>
              <a:buNone/>
            </a:pPr>
            <a:r>
              <a:rPr lang="en-US" sz="4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Помогают выявлять взаимосвязи между признаками и моделировать биологические процессы.
</a:t>
            </a:r>
            <a:endParaRPr lang="en-US" sz="1045" dirty="0"/>
          </a:p>
        </p:txBody>
      </p:sp>
      <p:sp>
        <p:nvSpPr>
          <p:cNvPr id="15" name="Text 5"/>
          <p:cNvSpPr txBox="1"/>
          <p:nvPr/>
        </p:nvSpPr>
        <p:spPr>
          <a:xfrm>
            <a:off x="4305900" y="3197875"/>
            <a:ext cx="2687700" cy="130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Математическое моделирование
</a:t>
            </a:r>
            <a:pPr algn="l" indent="0" marL="0">
              <a:lnSpc>
                <a:spcPct val="115000"/>
              </a:lnSpc>
              <a:buNone/>
            </a:pPr>
            <a:r>
              <a:rPr lang="en-US" sz="4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Уравнения и симуляции прогнозируют развитие систем в условиях, сложных для прямого исследования.
</a:t>
            </a:r>
            <a:endParaRPr lang="en-US" sz="1045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000" y="2004434"/>
            <a:ext cx="4794300" cy="130433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27900" y="270000"/>
            <a:ext cx="32490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эффективность биологических методов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5625625" y="1581524"/>
            <a:ext cx="32490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Оценка по точности, возможности проверки и времени получения результата.
</a:t>
            </a:r>
            <a:endParaRPr lang="en-US" sz="957" dirty="0"/>
          </a:p>
        </p:txBody>
      </p:sp>
      <p:sp>
        <p:nvSpPr>
          <p:cNvPr id="7" name="Text 3"/>
          <p:cNvSpPr txBox="1"/>
          <p:nvPr/>
        </p:nvSpPr>
        <p:spPr>
          <a:xfrm>
            <a:off x="5621075" y="2690599"/>
            <a:ext cx="3249000" cy="104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Эксперимент наиболее точен и воспроизводим, но требует ресурсов; модели быстрее, наблюдение менее точное.
</a:t>
            </a:r>
            <a:endParaRPr lang="en-US" sz="957" dirty="0"/>
          </a:p>
        </p:txBody>
      </p:sp>
      <p:sp>
        <p:nvSpPr>
          <p:cNvPr id="8" name="Text 4"/>
          <p:cNvSpPr txBox="1"/>
          <p:nvPr/>
        </p:nvSpPr>
        <p:spPr>
          <a:xfrm>
            <a:off x="270000" y="4721388"/>
            <a:ext cx="3561900" cy="152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Биология, 10 класс, ФГОС
</a:t>
            </a:r>
            <a:endParaRPr lang="en-US" sz="757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76823" y="1270371"/>
            <a:ext cx="5197200" cy="111151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76823" y="2494178"/>
            <a:ext cx="5197200" cy="111151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76823" y="3717977"/>
            <a:ext cx="5197200" cy="1111511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270000"/>
            <a:ext cx="8604000" cy="6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Междисциплинарные методы в современной биологии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269967" y="1269325"/>
            <a:ext cx="3099600" cy="103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Геномное и протеомное профилирование
</a:t>
            </a:r>
            <a:pPr algn="l" indent="0" marL="0">
              <a:lnSpc>
                <a:spcPct val="115000"/>
              </a:lnSpc>
              <a:buNone/>
            </a:pPr>
            <a:r>
              <a:rPr lang="en-US" sz="3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комплексных технологий для анализа генов и белков позволяет раскрыть молекулярные механизмы жизни и заболевания.
</a:t>
            </a:r>
            <a:endParaRPr lang="en-US" sz="1057" dirty="0"/>
          </a:p>
        </p:txBody>
      </p:sp>
      <p:sp>
        <p:nvSpPr>
          <p:cNvPr id="9" name="Text 3"/>
          <p:cNvSpPr txBox="1"/>
          <p:nvPr/>
        </p:nvSpPr>
        <p:spPr>
          <a:xfrm>
            <a:off x="259325" y="2493129"/>
            <a:ext cx="3099600" cy="103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Оптическая томография высокого разрешения
</a:t>
            </a:r>
            <a:pPr algn="l" indent="0" marL="0">
              <a:lnSpc>
                <a:spcPct val="115000"/>
              </a:lnSpc>
              <a:buNone/>
            </a:pPr>
            <a:r>
              <a:rPr lang="en-US" sz="3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 визуализации внутренних структур с микро- и субмикроскопическим разрешением, применяемый для изучения тканей и органов.
</a:t>
            </a:r>
            <a:endParaRPr lang="en-US" sz="1057" dirty="0"/>
          </a:p>
        </p:txBody>
      </p:sp>
      <p:sp>
        <p:nvSpPr>
          <p:cNvPr id="10" name="Text 4"/>
          <p:cNvSpPr txBox="1"/>
          <p:nvPr/>
        </p:nvSpPr>
        <p:spPr>
          <a:xfrm>
            <a:off x="259325" y="3716928"/>
            <a:ext cx="3099600" cy="103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Редактирование генома CRISPR/Cas9
</a:t>
            </a:r>
            <a:pPr algn="l" indent="0" marL="0">
              <a:lnSpc>
                <a:spcPct val="115000"/>
              </a:lnSpc>
              <a:buNone/>
            </a:pPr>
            <a:r>
              <a:rPr lang="en-US" sz="3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Технология точной коррекции генетической информации для создания генно-модифицированных организмов и терапии заболеваний.
</a:t>
            </a:r>
            <a:endParaRPr lang="en-US" sz="1057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270000"/>
            <a:ext cx="78153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методы молекулярной биологии
</a:t>
            </a:r>
            <a:endParaRPr lang="en-US" sz="2000" dirty="0"/>
          </a:p>
        </p:txBody>
      </p:sp>
      <p:sp>
        <p:nvSpPr>
          <p:cNvPr id="4" name="Text 1"/>
          <p:cNvSpPr txBox="1"/>
          <p:nvPr/>
        </p:nvSpPr>
        <p:spPr>
          <a:xfrm>
            <a:off x="469425" y="1517900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ПЦР позволяет многократно копировать сегменты ДНК, что делает возможным анализ даже малых образцов биоматериалов.
</a:t>
            </a:r>
            <a:endParaRPr lang="en-US" sz="957" dirty="0"/>
          </a:p>
        </p:txBody>
      </p:sp>
      <p:sp>
        <p:nvSpPr>
          <p:cNvPr id="5" name="Text 2"/>
          <p:cNvSpPr txBox="1"/>
          <p:nvPr/>
        </p:nvSpPr>
        <p:spPr>
          <a:xfrm>
            <a:off x="4822913" y="1517937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Секвенирование раскрывает точный порядок нуклеотидов, что помогает понимать генетическую информацию и её вариации.
</a:t>
            </a:r>
            <a:endParaRPr lang="en-US" sz="957" dirty="0"/>
          </a:p>
        </p:txBody>
      </p:sp>
      <p:sp>
        <p:nvSpPr>
          <p:cNvPr id="6" name="Text 3"/>
          <p:cNvSpPr txBox="1"/>
          <p:nvPr/>
        </p:nvSpPr>
        <p:spPr>
          <a:xfrm>
            <a:off x="469375" y="3220375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Гибридизация выявляет специфические участки нуклеиновых кислот, обеспечивая диагностику и изучение генетических связей.
</a:t>
            </a:r>
            <a:endParaRPr lang="en-US" sz="957" dirty="0"/>
          </a:p>
        </p:txBody>
      </p:sp>
      <p:sp>
        <p:nvSpPr>
          <p:cNvPr id="7" name="Text 4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13522" y="0"/>
            <a:ext cx="3229756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43350" y="3566887"/>
            <a:ext cx="3851700" cy="113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Дополнительные цитологические методы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Проточная цитометрия анализирует физические и химические параметры клеток, а окрашивание тканей помогает выделять специфичные клеточные компоненты. Эти подходы важны для изучения клеточных циклов и диагностики патологий.
</a:t>
            </a:r>
            <a:endParaRPr lang="en-US" sz="1057" dirty="0"/>
          </a:p>
        </p:txBody>
      </p:sp>
      <p:sp>
        <p:nvSpPr>
          <p:cNvPr id="5" name="Text 1"/>
          <p:cNvSpPr txBox="1"/>
          <p:nvPr/>
        </p:nvSpPr>
        <p:spPr>
          <a:xfrm>
            <a:off x="443350" y="2352976"/>
            <a:ext cx="3851700" cy="113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Микроскопия в клеточной биологии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Микроскопия позволяет визуализировать структуры клеток: световая микроскопия обеспечивает разрешение около 0,2 мкм, а электронная достигает 0,1 нанометра, позволяя рассматривать ультраструктуру. Эти методы являются базой для понимания клеточного строения.
</a:t>
            </a:r>
            <a:endParaRPr lang="en-US" sz="1057" dirty="0"/>
          </a:p>
        </p:txBody>
      </p:sp>
      <p:sp>
        <p:nvSpPr>
          <p:cNvPr id="6" name="Text 2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270000" y="270000"/>
            <a:ext cx="53760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Цитологические методы: микроскопия и анализ клеточного строения
</a:t>
            </a:r>
            <a:endParaRPr lang="en-US" sz="2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270000"/>
            <a:ext cx="78153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Физиологические методы исследования организма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469425" y="1517900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Электроэнцефалография (ЭЭГ) фиксирует биоэлектрическую активность мозга, позволяя оценить функциональное состояние нейронных сетей в реальном времени по ритмам и волнам.
</a:t>
            </a:r>
            <a:endParaRPr lang="en-US" sz="957" dirty="0"/>
          </a:p>
        </p:txBody>
      </p:sp>
      <p:sp>
        <p:nvSpPr>
          <p:cNvPr id="6" name="Text 2"/>
          <p:cNvSpPr txBox="1"/>
          <p:nvPr/>
        </p:nvSpPr>
        <p:spPr>
          <a:xfrm>
            <a:off x="4822913" y="1517937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Электрокардиография (ЭКГ) регистрирует электрическую активность сердца, диагностируя аритмии и ишемические изменения, что важно для оценки сердечно-сосудистой системы.
</a:t>
            </a:r>
            <a:endParaRPr lang="en-US" sz="957" dirty="0"/>
          </a:p>
        </p:txBody>
      </p:sp>
      <p:sp>
        <p:nvSpPr>
          <p:cNvPr id="7" name="Text 3"/>
          <p:cNvSpPr txBox="1"/>
          <p:nvPr/>
        </p:nvSpPr>
        <p:spPr>
          <a:xfrm>
            <a:off x="469375" y="3220375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Спирометрия исследует функции дыхания, измеряя объемы и скорости вдоха-выдоха, что помогает диагностировать бронхолегочные заболевания и контролировать лечение.
</a:t>
            </a:r>
            <a:endParaRPr lang="en-US" sz="957" dirty="0"/>
          </a:p>
        </p:txBody>
      </p:sp>
      <p:sp>
        <p:nvSpPr>
          <p:cNvPr id="8" name="Text 4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9" name="Text 5"/>
          <p:cNvSpPr txBox="1"/>
          <p:nvPr/>
        </p:nvSpPr>
        <p:spPr>
          <a:xfrm>
            <a:off x="4822913" y="3220375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Калориметрия определяет обмен веществ и энергетический баланс организма, анализируя тепловыделение, что важно для изучения физиологии и патологий.
</a:t>
            </a:r>
            <a:endParaRPr lang="en-US" sz="957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270000"/>
            <a:ext cx="78153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Генетические методы: анализ наследственности и мутаций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1565750"/>
            <a:ext cx="2517900" cy="257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Скрещивания и анализ родословных позволяют выявлять закономерности наследования признаков, устанавливая генетическую базу фенотипических особенностей у разных организмов.
</a:t>
            </a:r>
            <a:endParaRPr lang="en-US" sz="957" dirty="0"/>
          </a:p>
        </p:txBody>
      </p:sp>
      <p:sp>
        <p:nvSpPr>
          <p:cNvPr id="6" name="Text 2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3313050" y="1565750"/>
            <a:ext cx="2517900" cy="257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Кариотипирование и культура клеток in vitro используются для идентификации хромосомных аномалий и обнаружения мутаций, важного компонента генетической диагностики.
</a:t>
            </a:r>
            <a:endParaRPr lang="en-US" sz="957" dirty="0"/>
          </a:p>
        </p:txBody>
      </p:sp>
      <p:sp>
        <p:nvSpPr>
          <p:cNvPr id="8" name="Text 4"/>
          <p:cNvSpPr txBox="1"/>
          <p:nvPr/>
        </p:nvSpPr>
        <p:spPr>
          <a:xfrm>
            <a:off x="6356100" y="1565750"/>
            <a:ext cx="2517900" cy="257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Генетическое картирование помогает локализовать гены, связанные с наследственными заболеваниями, способствуя успешной селекции и развитию персонализированной медицины.
</a:t>
            </a:r>
            <a:endParaRPr lang="en-US" sz="957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270000"/>
            <a:ext cx="78153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Биохимические методы анализа веществ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469425" y="1517900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Хроматография эффективно разделяет сложные смеси биологических молекул, что позволяет определять состав и концентрацию компонентов в анализируемых образцах.
</a:t>
            </a:r>
            <a:endParaRPr lang="en-US" sz="957" dirty="0"/>
          </a:p>
        </p:txBody>
      </p:sp>
      <p:sp>
        <p:nvSpPr>
          <p:cNvPr id="6" name="Text 2"/>
          <p:cNvSpPr txBox="1"/>
          <p:nvPr/>
        </p:nvSpPr>
        <p:spPr>
          <a:xfrm>
            <a:off x="4822913" y="1517937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Электрофорез визуализирует макромолекулы, разделяя их по размеру и заряду, широко применяемый для исследования белков и нуклеиновых кислот.
</a:t>
            </a:r>
            <a:endParaRPr lang="en-US" sz="957" dirty="0"/>
          </a:p>
        </p:txBody>
      </p:sp>
      <p:sp>
        <p:nvSpPr>
          <p:cNvPr id="7" name="Text 3"/>
          <p:cNvSpPr txBox="1"/>
          <p:nvPr/>
        </p:nvSpPr>
        <p:spPr>
          <a:xfrm>
            <a:off x="469375" y="3220375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Центрифугирование способствует разделению клеточных компонентов по плотности, облегчая изучение органелл и подструктур в биологических материалах.
</a:t>
            </a:r>
            <a:endParaRPr lang="en-US" sz="957" dirty="0"/>
          </a:p>
        </p:txBody>
      </p:sp>
      <p:sp>
        <p:nvSpPr>
          <p:cNvPr id="8" name="Text 4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9" name="Text 5"/>
          <p:cNvSpPr txBox="1"/>
          <p:nvPr/>
        </p:nvSpPr>
        <p:spPr>
          <a:xfrm>
            <a:off x="4822913" y="3220388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Спектрофотометрия измеряет концентрации веществ по их способности поглощать свет различных длин волн, важна для анализа метаболитов и гормонов.
</a:t>
            </a:r>
            <a:endParaRPr lang="en-US" sz="957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270000"/>
            <a:ext cx="78153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Моделирование в биологии: принципы, виды, значение
</a:t>
            </a:r>
            <a:endParaRPr lang="en-US" sz="2000" dirty="0"/>
          </a:p>
        </p:txBody>
      </p:sp>
      <p:sp>
        <p:nvSpPr>
          <p:cNvPr id="4" name="Text 1"/>
          <p:cNvSpPr txBox="1"/>
          <p:nvPr/>
        </p:nvSpPr>
        <p:spPr>
          <a:xfrm>
            <a:off x="469425" y="1517900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Физические модели представляют органы и системы в уменьшенном масштабе, позволяя изучать анатомические особенности и проводить демонстрационные эксперименты.
</a:t>
            </a:r>
            <a:endParaRPr lang="en-US" sz="957" dirty="0"/>
          </a:p>
        </p:txBody>
      </p:sp>
      <p:sp>
        <p:nvSpPr>
          <p:cNvPr id="5" name="Text 2"/>
          <p:cNvSpPr txBox="1"/>
          <p:nvPr/>
        </p:nvSpPr>
        <p:spPr>
          <a:xfrm>
            <a:off x="4822913" y="1517937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Математическое моделирование описывает биологические процессы уравнениями, что помогает предсказывать динамику популяций и взаимодействие биохимических путей.
</a:t>
            </a:r>
            <a:endParaRPr lang="en-US" sz="957" dirty="0"/>
          </a:p>
        </p:txBody>
      </p:sp>
      <p:sp>
        <p:nvSpPr>
          <p:cNvPr id="6" name="Text 3"/>
          <p:cNvSpPr txBox="1"/>
          <p:nvPr/>
        </p:nvSpPr>
        <p:spPr>
          <a:xfrm>
            <a:off x="469375" y="3220375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Компьютерные симуляции дают возможность исследовать сложные системы и явления, включая распространение заболеваний и функционирование экосистем, не нанося вреда природе.
</a:t>
            </a:r>
            <a:endParaRPr lang="en-US" sz="957" dirty="0"/>
          </a:p>
        </p:txBody>
      </p:sp>
      <p:sp>
        <p:nvSpPr>
          <p:cNvPr id="7" name="Text 4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8CC5F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659278"/>
            <a:ext cx="2503200" cy="248364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25650" y="2616605"/>
            <a:ext cx="2604900" cy="252604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53806" y="2271575"/>
            <a:ext cx="2190088" cy="2568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270000"/>
            <a:ext cx="8604000" cy="6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Компьютерные методы и биоинформатика в исследованиях живого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270000" y="1018775"/>
            <a:ext cx="2223000" cy="11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геномных данных с помощью биоинформатики
</a:t>
            </a:r>
            <a:pPr algn="l" indent="0" marL="0">
              <a:lnSpc>
                <a:spcPct val="115000"/>
              </a:lnSpc>
              <a:buNone/>
            </a:pPr>
            <a:r>
              <a:rPr lang="en-US" sz="238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Биоинформатика обрабатывает огромное количество данных геномных исследований, выявляя генетические вариации и взаимосвязи. Это позволяет более точно понять наследственные заболевания и адаптационные механизмы живых организмов.
</a:t>
            </a:r>
            <a:endParaRPr lang="en-US" sz="887" dirty="0"/>
          </a:p>
        </p:txBody>
      </p:sp>
      <p:sp>
        <p:nvSpPr>
          <p:cNvPr id="10" name="Text 2"/>
          <p:cNvSpPr txBox="1"/>
          <p:nvPr/>
        </p:nvSpPr>
        <p:spPr>
          <a:xfrm>
            <a:off x="3160202" y="1018775"/>
            <a:ext cx="2223000" cy="11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Построение филогенетических деревьев
</a:t>
            </a:r>
            <a:pPr algn="l" indent="0" marL="0">
              <a:lnSpc>
                <a:spcPct val="115000"/>
              </a:lnSpc>
              <a:buNone/>
            </a:pPr>
            <a:r>
              <a:rPr lang="en-US" sz="2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алгоритмы анализируют последовательности ДНК и белков, что даёт возможность восстанавливать эволюционные связи между видами и прослеживать их происхождение с высокой точностью.
</a:t>
            </a:r>
            <a:endParaRPr lang="en-US" sz="957" dirty="0"/>
          </a:p>
        </p:txBody>
      </p:sp>
      <p:sp>
        <p:nvSpPr>
          <p:cNvPr id="11" name="Text 3"/>
          <p:cNvSpPr txBox="1"/>
          <p:nvPr/>
        </p:nvSpPr>
        <p:spPr>
          <a:xfrm>
            <a:off x="6651127" y="1018775"/>
            <a:ext cx="2223000" cy="11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Разработка биологических баз данных
</a:t>
            </a:r>
            <a:pPr algn="l" indent="0" marL="0">
              <a:lnSpc>
                <a:spcPct val="115000"/>
              </a:lnSpc>
              <a:buNone/>
            </a:pPr>
            <a:r>
              <a:rPr lang="en-US" sz="2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и поддержка ресурсов, таких как GenBank и UniProt, обеспечивают учёных доступом к структурным и функциональным данным о генах и белках, что ускоряет исследования и внедрение новых технологий.
</a:t>
            </a:r>
            <a:endParaRPr lang="en-US" sz="957" dirty="0"/>
          </a:p>
        </p:txBody>
      </p:sp>
      <p:sp>
        <p:nvSpPr>
          <p:cNvPr id="12" name="Text 4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18588" y="0"/>
            <a:ext cx="3124274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65850" y="2643472"/>
            <a:ext cx="38517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Маршрутные обследования предназначены для систематического сбора информации о растительном и животном мире на выделенной территории, что важно для оценки биоразнообразия и состояния экосистем.
</a:t>
            </a:r>
            <a:endParaRPr lang="en-US" sz="957" dirty="0"/>
          </a:p>
        </p:txBody>
      </p:sp>
      <p:sp>
        <p:nvSpPr>
          <p:cNvPr id="6" name="Text 1"/>
          <p:cNvSpPr txBox="1"/>
          <p:nvPr/>
        </p:nvSpPr>
        <p:spPr>
          <a:xfrm>
            <a:off x="665850" y="3580872"/>
            <a:ext cx="38517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Мечение и слежение за животными позволяют изучать передвижения, численность и социальное поведение видов, а отбор проб окружающей среды обеспечивает мониторинг экологической обстановки.
</a:t>
            </a:r>
            <a:endParaRPr lang="en-US" sz="957" dirty="0"/>
          </a:p>
        </p:txBody>
      </p:sp>
      <p:sp>
        <p:nvSpPr>
          <p:cNvPr id="7" name="Text 2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8" name="Text 3"/>
          <p:cNvSpPr txBox="1"/>
          <p:nvPr/>
        </p:nvSpPr>
        <p:spPr>
          <a:xfrm>
            <a:off x="270000" y="270000"/>
            <a:ext cx="54741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Полевые исследования: методы и сферы применения
</a:t>
            </a:r>
            <a:endParaRPr lang="en-US" sz="2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270000"/>
            <a:ext cx="78153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Ограничения и вызовы современной биологии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469425" y="1517900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Сложность организации и высокая стоимость экспериментов, например, покупка и обслуживание оборудования для ПЦР и электронной микроскопии, ограничивают возможности многих лабораторий и проектов.
</a:t>
            </a:r>
            <a:endParaRPr lang="en-US" sz="957" dirty="0"/>
          </a:p>
        </p:txBody>
      </p:sp>
      <p:sp>
        <p:nvSpPr>
          <p:cNvPr id="6" name="Text 2"/>
          <p:cNvSpPr txBox="1"/>
          <p:nvPr/>
        </p:nvSpPr>
        <p:spPr>
          <a:xfrm>
            <a:off x="4822913" y="1517937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Этические нормы строго регламентируют работу с живыми животными и человеческими биоматериалами, требуя взвешенного подхода и одобрения соответствующих комиссий.
</a:t>
            </a:r>
            <a:endParaRPr lang="en-US" sz="957" dirty="0"/>
          </a:p>
        </p:txBody>
      </p:sp>
      <p:sp>
        <p:nvSpPr>
          <p:cNvPr id="7" name="Text 3"/>
          <p:cNvSpPr txBox="1"/>
          <p:nvPr/>
        </p:nvSpPr>
        <p:spPr>
          <a:xfrm>
            <a:off x="469375" y="3220375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Проблемы воспроизводимости результатов возникают из-за вариабельности биологических систем и человеческого фактора, что ставит под сомнение достоверность данных.
</a:t>
            </a:r>
            <a:endParaRPr lang="en-US" sz="957" dirty="0"/>
          </a:p>
        </p:txBody>
      </p:sp>
      <p:sp>
        <p:nvSpPr>
          <p:cNvPr id="8" name="Text 4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9" name="Text 5"/>
          <p:cNvSpPr txBox="1"/>
          <p:nvPr/>
        </p:nvSpPr>
        <p:spPr>
          <a:xfrm>
            <a:off x="4822913" y="3220375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Необходимость соблюдения правил безопасности и законодательства обеспечивает защиту исследователей и окружающей среды от возможных рисков и биологических угроз.
</a:t>
            </a:r>
            <a:endParaRPr lang="en-US" sz="957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270000"/>
            <a:ext cx="78153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направления и будущее методов биологических исследований
</a:t>
            </a:r>
            <a:endParaRPr lang="en-US" sz="2000" dirty="0"/>
          </a:p>
        </p:txBody>
      </p:sp>
      <p:sp>
        <p:nvSpPr>
          <p:cNvPr id="4" name="Text 1"/>
          <p:cNvSpPr txBox="1"/>
          <p:nvPr/>
        </p:nvSpPr>
        <p:spPr>
          <a:xfrm>
            <a:off x="469425" y="1517900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Внедрение комплексных подходов, сочетающих big data и классические методы наблюдения, повышает точность и глубину анализа биологических процессов.
</a:t>
            </a:r>
            <a:endParaRPr lang="en-US" sz="957" dirty="0"/>
          </a:p>
        </p:txBody>
      </p:sp>
      <p:sp>
        <p:nvSpPr>
          <p:cNvPr id="5" name="Text 2"/>
          <p:cNvSpPr txBox="1"/>
          <p:nvPr/>
        </p:nvSpPr>
        <p:spPr>
          <a:xfrm>
            <a:off x="4822913" y="1517937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автоматизации и искусственного интеллекта ускоряет обработку данных, снижая влияние субъективности и расширяя возможности экспериментальных исследований.
</a:t>
            </a:r>
            <a:endParaRPr lang="en-US" sz="957" dirty="0"/>
          </a:p>
        </p:txBody>
      </p:sp>
      <p:sp>
        <p:nvSpPr>
          <p:cNvPr id="6" name="Text 3"/>
          <p:cNvSpPr txBox="1"/>
          <p:nvPr/>
        </p:nvSpPr>
        <p:spPr>
          <a:xfrm>
            <a:off x="469375" y="3220375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биосенсоров и биобанков способствует прогрессу в диагностике, персонализированной медицине и разработке инноваций в агро- и экологической сферах.
</a:t>
            </a:r>
            <a:endParaRPr lang="en-US" sz="957" dirty="0"/>
          </a:p>
        </p:txBody>
      </p:sp>
      <p:sp>
        <p:nvSpPr>
          <p:cNvPr id="7" name="Text 4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864700" y="1651"/>
            <a:ext cx="5279400" cy="514019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89625" y="1085000"/>
            <a:ext cx="3994500" cy="1392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методов биологических исследований для науки и общества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289625" y="2690125"/>
            <a:ext cx="3575100" cy="130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Методы биологических исследований формируют фундамент объективного знания о жизни, продвигая медицину, экологию и сельское хозяйство. Их развитие критично для решения глобальных проблем и стимулирует прогресс науки в XXI веке.
</a:t>
            </a:r>
            <a:endParaRPr lang="en-US" sz="1057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2026-05-10T03:58:51Z</dcterms:created>
  <dcterms:modified xsi:type="dcterms:W3CDTF">2026-05-10T03:58:51Z</dcterms:modified>
</cp:coreProperties>
</file>