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административно-территориального устройства России
</a:t>
            </a:r>
            <a:endParaRPr lang="en-US" sz="1914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огромна по площади, поэтому управление выстроено по уровням: от федерации до муниципалитетов.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административное устройство России сложное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России около 17,1 млн км², страна охватывает 11 часовых поясов и разные природные зоны — от арктики до степей и гор. Население размещено неравномерно: центр заселен плотнее, север и восток — слабее, поэтому нужен многоуровневый подход.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Федеративное государство как основа устройства страны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— федерация: она состоит из субъектов, у которых есть свои органы власти. Такое устройство сочетает единую страну и самостоятельность регионов.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закрепляет единство России и равноправие субъектов. Федеральные законы действуют на всей территории, а региональные — внутри конкретного субъекта.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Полномочия распределяются между центром и субъектами: это помогает решать общие задачи всей страны и учитывать местные условия в каждом регионе.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574136"/>
            <a:ext cx="4865100" cy="23180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субъектов Российской Федерации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субъектов по основным типам и общий вывод о равном правовом статусе.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областей и республик. При различиях в названиях и особенностях субъекты равны по правовому статусу как части Российской Федерации.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Сводные данные по видам субъектов Российской Федерации (точные числа соответствуют составу на уровне учебных справок).
</a:t>
            </a:r>
            <a:endParaRPr lang="en-US" sz="73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административно-территориального деления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 → субъект Федерации → район/городской округ → поселение и его виды.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России и размещение населения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Европейская часть и города-миллионы
</a:t>
            </a:r>
            <a:pPr algn="l" indent="0" marL="0">
              <a:lnSpc>
                <a:spcPct val="115000"/>
              </a:lnSpc>
              <a:buNone/>
            </a:pPr>
            <a:r>
              <a:rPr lang="en-US" sz="3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карте России видны европейская и азиатская части страны, крупные природные зоны и границы субъектов. В наиболее густо заселённых местах формируются крупные городские агломерации — например Москва и Московская область, Санкт-Петербург.
</a:t>
            </a:r>
            <a:endParaRPr lang="en-US" sz="1354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Север, Сибирь и Дальний Восток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Значительно слабее заселены север Сибири, районы Крайнего Севера и большая часть Дальнего Востока. На размещение людей влияют климат, транспортная доступность и возможности хозяйственного освоения территории.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Соотношение видов субъектов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большая группа — области (46), за ними следуют республики (22). Самые редкие типы — автономная область и города федерального значения.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понять, какие формы встречаются чаще. При этом правовой статус субъектов одинаков: различия касаются названия и особенностей.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субъектов Российской Федерации по типам (учебные справочные данные), пересчитано в диаграмму по числам.
</a:t>
            </a:r>
            <a:endParaRPr lang="en-US" sz="738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Республики, края и области: общие черты и различия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Республики часто связывают с проживанием коренных народов. У них есть собственные конституции и государственные языки, помимо русского.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Края и области имеют похожий правовой статус. Обычно различия заметны по названию и по историческим обстоятельствам, из-за которых территория получила тот или иной статус.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встречаются и территории, где национальные особенности выражены сильнее, и регионы, чьё название связано с природой или географией. Но все они входят в единое государство.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устройства сохраняется: федеральные законы действуют для всей страны, а региональные решения принимаются с учётом местных условий.
</a:t>
            </a:r>
            <a:endParaRPr lang="en-US" sz="9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9700" y="1782800"/>
            <a:ext cx="368400" cy="36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0850" y="1782800"/>
            <a:ext cx="368400" cy="36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72000" y="1782800"/>
            <a:ext cx="368400" cy="368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страны и крупный центр управления, экономики и транспорта. Как субъект РФ, Москва управляется на уровне, соответствующем другим регионам.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331275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культурный и важный транспортный центр. Город имеет статус субъекта РФ и управляется как самостоятельная административная территория.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6363900" y="2341500"/>
            <a:ext cx="25185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Севастополь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с особым стратегическим и историческим значением. Территория Севастополя управляется как отдельный субъект Федерации.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федерального значения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область и автономные округа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особых территорий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Автономная область и автономные округа появились, чтобы учитывать особенности проживания отдельных народов и специфику удалённых территорий. Это помогает лучше организовать управление на месте.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более крупными регионами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автономные округа входят в состав краёв или областей. Из-за этого управление становится более «многослойным», но сохраняются особые исторические и правовые черты.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Включение в состав Российской Федерации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входят в состав страны на основе федеральной системы. При особом статусе они остаются субъектами, а их управление строится в рамках общих законов.
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субъекты по площади и численности населения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Показаны различия между крупными территориями: у одних регионов огромная площадь сочетается с меньшей численностью жителей, у других — наоборот.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подтверждает: размеры территории не автоматически определяют масштаб населения; важны климат, транспорт и уровень хозяйственного освоения.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визуализация для сравнения (без абсолютных цифр), на основе логики сопоставления выбранных субъектов
</a:t>
            </a:r>
            <a:endParaRPr lang="en-US" sz="7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853432"/>
            <a:ext cx="4405200" cy="16260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и население: разные показатели развития регионов
</a:t>
            </a:r>
            <a:endParaRPr lang="en-US" sz="2186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сопоставлены три субъекта, чтобы наглядно показать расхождение между площадью, численностью населения и плотностью расселения.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 группе крупных регионов показатели могут «расходиться»: небольшая территория иногда даёт максимальную плотность, а огромная — сохраняет разреженность.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характеристики без привязки к конкретным числам (смысловые ориентиры по уровням площади и расселения).
</a:t>
            </a:r>
            <a:endParaRPr lang="en-US" sz="73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Административные центры и столицы регионов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Административный центр субъекта — это город, где располагаются органы власти и ключевые учреждения управления. В республиках часто употребляют слово «столица», подчёркивая роль центра.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административные центры лучше связаны с другими районами: удобные маршруты, наличие транспортных узлов и организаций образования. Там же концентрируются сервисы, необходимые для жизни региона.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центр выбран удачно, регион развивается более ровно: решения принимаются быстрее, а жители получают доступ к поддержке и инфраструктуре. Поэтому центр становится «узлом» территории.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446"/>
            <a:ext cx="8612400" cy="314390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принимаются решения в федерации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98052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ответственности между уровнями власти: федерация, субъекты, муниципалитеты и повседневные услуги.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Северные и дальневосточные территории России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Тундра и вечная мерзлота: строительство «по особым правилам»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тундре и тайге земля ведёт себя иначе: вечная мерзлота заставляет строить с учётом температуры грунта. Дома, дороги и инженерные сети требуют дополнительных решений и контроля. Из-за этого освоение территорий становится медленнее и дороже, но иначе здесь нельзя.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длиной в тысячи километров: как расстояния меняют быт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Дальнем Востоке расстояния особенно велики. Товары, топливо и оборудование нужно доставлять на большие расстояния, поэтому логистика играет ключевую роль. Даже небольшие задержки отражаются на снабжении посёлков. Поэтому транспортная доступность напрямую связана с качеством жизни.
</a:t>
            </a:r>
            <a:endParaRPr lang="en-US" sz="1126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поселения и «сезонная работа»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поселений мало, а населённые пункты разбросаны, важно заранее планировать ресурсы и поездки. Природные условия влияют на когда и как можно проводить работы: например, сезонность отражается на ремонтах и доставках. Так возникает особый ритм жизни, зависящий от климата.
</a:t>
            </a:r>
            <a:endParaRPr lang="en-US" sz="120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Часовые пояса России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Разница во времени усложняет расписания: поезда и авиарейсы, трансляции и деловые встречи приходится согласовывать с поясами.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11 часовых поясов подчёркивает масштаб страны и объясняет, почему синхронизация действий внутри России требует особого внимания.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описание: Россия охватывает 11 часовых поясов; визуализация — условная (без точных значений смещения).
</a:t>
            </a:r>
            <a:endParaRPr lang="en-US" sz="73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437" y="1238150"/>
            <a:ext cx="351675" cy="312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6750" y="1238150"/>
            <a:ext cx="234450" cy="312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4512" y="3001300"/>
            <a:ext cx="273525" cy="312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6375" y="3015520"/>
            <a:ext cx="355200" cy="28416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2" name="Text 1"/>
          <p:cNvSpPr txBox="1"/>
          <p:nvPr/>
        </p:nvSpPr>
        <p:spPr>
          <a:xfrm>
            <a:off x="9252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Дороги и городские маршруты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Муниципалитет отвечает за ремонт дорог и организацию безопасного движения. От состояния улиц зависит, как быстро жители добираются до школ, больниц и работы.
</a:t>
            </a:r>
            <a:endParaRPr lang="en-US" sz="1337" dirty="0"/>
          </a:p>
        </p:txBody>
      </p:sp>
      <p:sp>
        <p:nvSpPr>
          <p:cNvPr id="13" name="Text 2"/>
          <p:cNvSpPr txBox="1"/>
          <p:nvPr/>
        </p:nvSpPr>
        <p:spPr>
          <a:xfrm>
            <a:off x="5297875" y="1238150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и благоустройство дворов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муниципалитета решают вопросы уличного освещения, поддержания дворов и комфортных пространств. Это напрямую влияет на безопасность вечером и удобство повседневных дел.
</a:t>
            </a:r>
            <a:endParaRPr lang="en-US" sz="1337" dirty="0"/>
          </a:p>
        </p:txBody>
      </p:sp>
      <p:sp>
        <p:nvSpPr>
          <p:cNvPr id="14" name="Text 3"/>
          <p:cNvSpPr txBox="1"/>
          <p:nvPr/>
        </p:nvSpPr>
        <p:spPr>
          <a:xfrm>
            <a:off x="925275" y="3001294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зелёные зоны и уборка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Муниципальные службы планируют содержание парков и общественных территорий. Забота о зелёных зонах помогает сохранять качество среды и снижает нагрузку на инфраструктуру.
</a:t>
            </a:r>
            <a:endParaRPr lang="en-US" sz="1337" dirty="0"/>
          </a:p>
        </p:txBody>
      </p:sp>
      <p:sp>
        <p:nvSpPr>
          <p:cNvPr id="15" name="Text 4"/>
          <p:cNvSpPr txBox="1"/>
          <p:nvPr/>
        </p:nvSpPr>
        <p:spPr>
          <a:xfrm>
            <a:off x="5297875" y="3001297"/>
            <a:ext cx="3452100" cy="136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для учёбы и социальных услуг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Муниципальное управление связано со школами и учреждениями первой необходимости. В решениях учитываются потребности конкретного города, села или района.
</a:t>
            </a:r>
            <a:endParaRPr lang="en-US" sz="1337" dirty="0"/>
          </a:p>
        </p:txBody>
      </p:sp>
      <p:sp>
        <p:nvSpPr>
          <p:cNvPr id="16" name="Text 5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Муниципальный уровень управления
</a:t>
            </a:r>
            <a:endParaRPr lang="en-US" sz="201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административное деление может меняться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24" y="1560231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и изменение хозяйства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территория развивается, увеличивается численность жителей и меняется экономика, старые границы могут перестать соответствовать реальным задачам управления.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08992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или раздел районов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муниципальные районы объединяют, меняют состав поселений или создают новые образования. Эти решения оформляются нормативно и учитывают возможности местной власти.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6352167" y="1560235"/>
            <a:ext cx="2526000" cy="15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 управленческие корректировки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изменение статуса влияют исторические обстоятельства и практические причины: транспортная доступность, наличие инфраструктуры и необходимость более точного планирования услуг.
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78516" y="1258100"/>
            <a:ext cx="4403775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особенности административно-территориального устройства России
</a:t>
            </a:r>
            <a:endParaRPr lang="en-US" sz="2128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1487550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признаки помогают понять, почему управление строится «ступенями»: федеральные правила сочетаются с настройкой на уровне субъектов и муниципалитетов.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5825" y="2858837"/>
            <a:ext cx="35892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Совокупность факторов делает многоуровневую систему неизбежной: география и расселение требуют гибкости, а федеративность — согласования правил.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2778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радар-логика показателей для визуального объяснения (без привязки к точным измерениям по шкале).
</a:t>
            </a:r>
            <a:endParaRPr lang="en-US" sz="73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страна с разными территориями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Административно-территориальное устройство России объединяет субъекты в единую систему: общие законы действуют для всех, а муниципальный уровень решает местные задачи с учётом особенностей регионов и истории.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2026-05-13T21:19:16Z</dcterms:created>
  <dcterms:modified xsi:type="dcterms:W3CDTF">2026-05-13T21:19:16Z</dcterms:modified>
</cp:coreProperties>
</file>