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Демографическая ситуация в современной России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население страны и что это значит для будущего?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6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изменения влияют не только на численность населения, но и на школы, рынок труда, здравоохранение и пенсионную систему. В России эти процессы особенно заметны из-за смены поколений, естественной убыли и региональных различий.
</a:t>
            </a:r>
            <a:endParaRPr lang="en-US" sz="1563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демография стала вопросом будущего страны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величина показывает масштаб страны, но не отменяет долгосрочный вызов: численность поддерживается в том числе за счёт миграции.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146,2 млн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составляла численность населения России на 1 января 2024 года.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оценка численности населения на 1 января 2024 года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как демографический баланс менялся на фоне колебаний числа рождений и смертей по годам.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Росстат; демографические итоги 2010–2023 годов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2016 года естественный прирост устойчиво отрицателен, а пик ухудшения пришёлся на 2020–2021 годы.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Рождаемость и смертность в 2010–2023 годах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Суммарный коэффициент рождаемости снизился с уровней около 1,7–1,8 ребёнка на женщину в середине 2010-х до примерно 1,4 в начале 2020-х.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Рождаемость: долгосрочный спад и его причины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решение о рождении детей всё чаще влияют позднее вступление в брак, нестабильность доходов, высокая стоимость жилья и растущие расходы на воспитание.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Дополнительный фактор — уменьшение числа женщин репродуктивного возраста: на этот возрастной период приходятся малочисленные поколения, рождённые в 1990-е годы.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потерь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структуре смертности в России по-прежнему доминируют болезни системы кровообращения, новообразования и внешние причины. Это указывает на значимость профилактики и раннего выявления заболеваний.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жизни и различия между регионами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2023 году ожидаемая продолжительность жизни приблизилась к 73 годам. Однако между регионами сохраняется заметный разрыв, поэтому карта помогает увидеть, где ситуация лучше, а где — уязвимее.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Смертность и продолжительность жизни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4857" y="1336325"/>
            <a:ext cx="3824686" cy="253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Росстат; региональные демографические оценки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по-разному ведут себя крупные центры, южные регионы и области с оттоком населения.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и отдельные южные территории чаще удерживают или наращивают население, тогда как северо-западные и часть центральных областей теряют жителей.
</a:t>
            </a:r>
            <a:endParaRPr lang="en-US" sz="1089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демографической динамики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24068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0222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04875"/>
            <a:ext cx="218400" cy="218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как частичная компенсация убыли населения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центры притяжения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Миграционный приток особенно заметен в Москве, Санкт-Петербурге и других экономически сильных регионах, где есть спрос на рабочие руки и выше уровень оплаты труда.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217925" y="1433975"/>
            <a:ext cx="35589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потоки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680325" y="19943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Значительная часть миграции связана со странами СНГ. Люди приезжают на учёбу, работу и в поисках более устойчивых возможностей для семьи.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870166" y="3236625"/>
            <a:ext cx="79065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 пределы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32475" y="3773875"/>
            <a:ext cx="84441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помогает закрывать дефицит кадров, но не устраняет главные причины демографического спада: низкую рождаемость и старение населения.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демография влияет на экономику и социальную сферу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схема: от изменения структуры населения к последствиям для бюджета, рынка труда и регионального развития.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доли пожилых людей означает более высокую нагрузку на работающих граждан, бюджет и систему ухода, особенно в малых городах и сёлах.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65+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возрастная группа, доля которой в России постепенно растёт.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Росстат; возрастная структура населения России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влияние на демографию оказывают поколения, родившиеся в 1980-е годы: они постепенно выходят из возраста высокой рождаемости.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Росстат; оценка возрастной структуры на 2023 год.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детей сокращается, а старшие возрастные группы растут, что усиливает старение населения и снижает потенциал естественного прироста.
</a:t>
            </a:r>
            <a:endParaRPr lang="en-US" sz="1183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населения России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государственная поддержка рождаемости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 часто принимают решение о втором или третьем ребёнке, когда видят реальную поддержку государства. Материнский капитал, действующие выплаты и льготная ипотека снижают часть финансовых рисков, связанных с рождением и воспитанием детей, особенно в крупных городах.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Материнский капитал как заметный ориентир для семей
</a:t>
            </a:r>
            <a:endParaRPr lang="en-US" sz="1375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Поддержка, которая помогает, но не снимает все барьеры
</a:t>
            </a:r>
            <a:endParaRPr lang="en-US" sz="1375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наличии пособий молодые родители продолжают сталкиваться с дорогим жильём, нестабильными доходами и нехваткой мест в детских садах. Поэтому меры поддержки смягчают спад рождаемости, но не способны полностью изменить демографические решения семей.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Смертность в стране зависит не только от возраста населения, но и от доступности качественной медицины, профилактики и раннего выявления заболеваний.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населения как демографический фактор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уязвимы мужчины трудоспособного возраста: на их смертность сильнее влияют болезни системы кровообращения, внешние причины и нездоровые привычки.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диспансеризация и своевременная диагностика позволяют обнаруживать болезни на ранних стадиях, когда лечение более эффективно и менее затратно.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первичного звена здравоохранения, сельских амбулаторий и маршрутизации пациентов напрямую связано с ростом продолжительности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3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Разброс между округами показывает, что демография формируется не только экономикой, но и возрастной структурой и образом жизни семей.
</a:t>
            </a:r>
            <a:endParaRPr lang="en-US" sz="113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2023.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1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округа с более молодой структурой населения, а крупнейшие урбанизированные центры обычно демонстрируют более низкую рождаемость.
</a:t>
            </a:r>
            <a:endParaRPr lang="en-US" sz="1115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рождаемости по федеральным округам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сосредоточены рабочие места, вузы, больницы и услуги, поэтому именно сюда чаще переезжают молодые люди, формируя устойчивый миграционный приток.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и сельская демография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Сельские территории и малые города теряют население быстрее: сокращается школьная сеть, усиливается дефицит врачей, а выбор профессий и доходов становится уже.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усиливает разрыв между центром и периферией: крупные агломерации растут, а менее развитые территории сталкиваются с депопуляцией и старением жителей.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978130"/>
            <a:ext cx="4164900" cy="142709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Росстат; 2010, 2020, 2023.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лет показывает, как менялись численность населения и основные демографические тренды.
</a:t>
            </a:r>
            <a:endParaRPr lang="en-US" sz="1282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помогает удерживать численность населения, но не меняет главные тенденции: низкую рождаемость, высокую смертность и старение общества.
</a:t>
            </a:r>
            <a:endParaRPr lang="en-US" sz="1085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демографические показатели России за разные годы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Демографическая карта неравенства между регионами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столице и крупных агломерациях рождаемость часто ниже, чем в более молодых регионах, но миграционный приток компенсирует убыль. Здесь сосредоточены рабочие места, образование и услуги, поэтому численность населения остаётся устойчивой.
</a:t>
            </a:r>
            <a:endParaRPr lang="en-US" sz="989" dirty="0"/>
          </a:p>
        </p:txBody>
      </p:sp>
      <p:sp>
        <p:nvSpPr>
          <p:cNvPr id="10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 крупные центры удерживают население
</a:t>
            </a:r>
            <a:endParaRPr lang="en-US" sz="1375" dirty="0"/>
          </a:p>
        </p:txBody>
      </p:sp>
      <p:sp>
        <p:nvSpPr>
          <p:cNvPr id="11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 и часть Поволжья выглядят демографически сильнее
</a:t>
            </a:r>
            <a:endParaRPr lang="en-US" sz="1375" dirty="0"/>
          </a:p>
        </p:txBody>
      </p:sp>
      <p:sp>
        <p:nvSpPr>
          <p:cNvPr id="12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Татарстан и Краснодарский край чаще сочетают относительно благоприятную возрастную структуру, более заметный естественный прирост и приток населения. Это создаёт более устойчивую демографическую динамику по сравнению с территориями, где молодёжь уезжает.
</a:t>
            </a:r>
            <a:endParaRPr lang="en-US" sz="1016" dirty="0"/>
          </a:p>
        </p:txBody>
      </p:sp>
      <p:sp>
        <p:nvSpPr>
          <p:cNvPr id="13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Северо-запад и центр теряют жителей быстрее
</a:t>
            </a:r>
            <a:endParaRPr lang="en-US" sz="1375" dirty="0"/>
          </a:p>
        </p:txBody>
      </p:sp>
      <p:sp>
        <p:nvSpPr>
          <p:cNvPr id="14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областях Северо-Запада и центральной России население стареет, смертность остаётся высокой, а молодые люди переезжают в более крупные города. На карте такие территории выделяются как зоны устойчивой убыли.
</a:t>
            </a:r>
            <a:endParaRPr lang="en-US" sz="112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меры могут улучшить демографическую ситуацию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взаимосвязь семейной, социальной, экономической и региональной политики.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735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демографические риски до 2030 года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391275" y="2065725"/>
            <a:ext cx="25938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4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2025–2026: усиление нагрузки на бюджет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средств требуется на пенсии, лечение хронических заболеваний и социальную поддержку пожилых. Одновременно уменьшается число налогоплательщиков в наиболее продуктивных возрастах.
</a:t>
            </a:r>
            <a:endParaRPr lang="en-US" sz="1104" dirty="0"/>
          </a:p>
        </p:txBody>
      </p:sp>
      <p:sp>
        <p:nvSpPr>
          <p:cNvPr id="11" name="Text 3"/>
          <p:cNvSpPr txBox="1"/>
          <p:nvPr/>
        </p:nvSpPr>
        <p:spPr>
          <a:xfrm>
            <a:off x="6200125" y="2065725"/>
            <a:ext cx="24816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5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2028–2030: рост территориального неравенства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крупными центрами и периферией становится заметнее: одни регионы удерживают население за счёт миграции, другие продолжают терять жителей естественным путём.
</a:t>
            </a:r>
            <a:endParaRPr lang="en-US" sz="1153" dirty="0"/>
          </a:p>
        </p:txBody>
      </p:sp>
      <p:sp>
        <p:nvSpPr>
          <p:cNvPr id="12" name="Text 4"/>
          <p:cNvSpPr txBox="1"/>
          <p:nvPr/>
        </p:nvSpPr>
        <p:spPr>
          <a:xfrm>
            <a:off x="425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8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2024–2025: дефицит кадров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рынке труда сильнее ощущается нехватка работников в образовании, медицине, транспорте и промышленности. Причина — малочисленные поколения, входящие в трудоспособный возраст.
</a:t>
            </a:r>
            <a:endParaRPr lang="en-US" sz="1283" dirty="0"/>
          </a:p>
        </p:txBody>
      </p:sp>
      <p:sp>
        <p:nvSpPr>
          <p:cNvPr id="13" name="Text 5"/>
          <p:cNvSpPr txBox="1"/>
          <p:nvPr/>
        </p:nvSpPr>
        <p:spPr>
          <a:xfrm>
            <a:off x="4230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3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2026–2028: ускорение старения регионов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малых городах и сельской местности отток молодёжи делает возрастную структуру ещё менее сбалансированной, а местные рынки труда — более уязвимыми.
</a:t>
            </a:r>
            <a:endParaRPr lang="en-US" sz="123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Демография — не фон, а условие будущего развития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Демографическая ситуация влияет на школы, медицину, рынок труда и бюджеты регионов. Без снижения смертности, поддержки семей и выравнивания условий жизни естественная убыль населения сохранится.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2026-05-25T13:35:59Z</dcterms:created>
  <dcterms:modified xsi:type="dcterms:W3CDTF">2026-05-25T13:35:59Z</dcterms:modified>
</cp:coreProperties>
</file>