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4793" y="691675"/>
            <a:ext cx="2774764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Wishes in English: как выражать желания по-английски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сказать «хочу» по-английски: просто, вежливо и по ситуации.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Wish встречается в диалогах, песнях и текстах. Эта тема помогает отличать обычное желание, вежливую просьбу и несбывшуюся мечту, а также использовать школьную лексику о друзьях, каникулы, хобби и свободное время.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wishes нужны на уроке английского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сказать «хочу» по-английски
</a:t>
            </a:r>
            <a:endParaRPr lang="en-US" sz="2625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желание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want используют, когда говорят прямо и без смягчения. Так удобно просить предмет или сообщать о простом желании: I want pizza, I want to play, I want a new backpack.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не как в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wish применяют, когда хочется того, чего сейчас нет или что трудно изменить. В таких фразах слышны сожаление и мечта: I wish I had more time.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I’d like звучит мягче и уважительнее, поэтому подходит для разговора в кафе, магазине или в классе. Эта форма делает просьбу спокойной: I’d like a sandwich, I’d like to go home.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шестиклассника важно не просто знать перевод, а понимать контекст. Одна и та же мысль меняется в зависимости от того, говорим ли мы прямо, вежливо или о нереальной ситуации.
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Желания в школьной жизни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37604" y="1342500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оценки
</a:t>
            </a:r>
            <a:pPr algn="l" indent="0" marL="0">
              <a:lnSpc>
                <a:spcPct val="100000"/>
              </a:lnSpc>
              <a:buNone/>
            </a:pPr>
            <a:r>
              <a:rPr lang="en-US" sz="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желания часто связаны с уроками и результатами. Ребёнок может сказать: I want a good mark, если думает о выполненной работе и желаемом успехе.
</a:t>
            </a:r>
            <a:endParaRPr lang="en-US" sz="1189" dirty="0"/>
          </a:p>
        </p:txBody>
      </p:sp>
      <p:sp>
        <p:nvSpPr>
          <p:cNvPr id="14" name="Text 3"/>
          <p:cNvSpPr txBox="1"/>
          <p:nvPr/>
        </p:nvSpPr>
        <p:spPr>
          <a:xfrm>
            <a:off x="337604" y="2378243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и отдых
</a:t>
            </a:r>
            <a:pPr algn="l" indent="0" marL="0">
              <a:lnSpc>
                <a:spcPct val="100000"/>
              </a:lnSpc>
              <a:buNone/>
            </a:pPr>
            <a:r>
              <a:rPr lang="en-US" sz="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мечтают об экскурсиях, каникулах и выходных. В таких случаях уместно: I’d like a school trip, потому что это звучит как спокойное и вежливое пожелание.
</a:t>
            </a:r>
            <a:endParaRPr lang="en-US" sz="1189" dirty="0"/>
          </a:p>
        </p:txBody>
      </p:sp>
      <p:sp>
        <p:nvSpPr>
          <p:cNvPr id="15" name="Text 4"/>
          <p:cNvSpPr txBox="1"/>
          <p:nvPr/>
        </p:nvSpPr>
        <p:spPr>
          <a:xfrm>
            <a:off x="337604" y="3416968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хочется больше времени для себя. Фраза I wish I had more free time показывает, что желание понятно, но текущая ситуация не совпадает с ним.
</a:t>
            </a:r>
            <a:endParaRPr lang="en-US" sz="1189" dirty="0"/>
          </a:p>
        </p:txBody>
      </p:sp>
      <p:sp>
        <p:nvSpPr>
          <p:cNvPr id="16" name="Text 5"/>
          <p:cNvSpPr txBox="1"/>
          <p:nvPr/>
        </p:nvSpPr>
        <p:spPr>
          <a:xfrm>
            <a:off x="2906554" y="1342500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 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школьников важны встречи, игры и разговоры с одноклассниками. Поэтому желания часто связаны не только с вещами, но и с общением, поддержкой и совместными делами.
</a:t>
            </a:r>
            <a:endParaRPr lang="en-US" sz="1189" dirty="0"/>
          </a:p>
        </p:txBody>
      </p:sp>
      <p:sp>
        <p:nvSpPr>
          <p:cNvPr id="17" name="Text 6"/>
          <p:cNvSpPr txBox="1"/>
          <p:nvPr/>
        </p:nvSpPr>
        <p:spPr>
          <a:xfrm>
            <a:off x="2906554" y="2378243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новые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6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тетрадь, рюкзак или спортинвентарь тоже могут стать темой желания. Такие примеры помогают легко связать английские фразы с повседневной жизнью ученика.
</a:t>
            </a:r>
            <a:endParaRPr lang="en-US" sz="116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want, I’d like, I wish: сравнение форм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конструкции похожи по смыслу, но используются в разных ситуациях 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want — самая прямолинейная форма; I’d like смягчает просьбу; I wish подчёркивает несоответствие реальности.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для 6 класса; учебные примеры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желания чаще встречаются у школьников 6 класса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помогает увидеть, что желания связаны и с отдыхом, и с отношениями, и с успехом в школе.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 обычно оказываются отдых и общение, а не только вещи: желания отражают повседневные потребности и интересы школьников.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теме урока; данные не являются статистикой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3750" y="3116978"/>
            <a:ext cx="25650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55332"/>
            <a:ext cx="337500" cy="30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 I wish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Сожаление и недовольство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wish помогает спокойно выразить сожаление без резких слов. Так говорят, когда хочется больше времени, тишины, помощи или лучших условий.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Неудобная реальность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wish употребляют, когда настоящая ситуация не нравится или не совпадает с тем, чего хочется. Пример: I wish it wasn’t raining.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Нереальное желание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подходит для мыслей о том, что сейчас невозможно изменить. Например: I wish I knew the answer или I wish I had a pet.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wish передаёт не только недовольство, но и мечту о другом состоянии. Фраза звучит мягко и показывает личное отношение говорящего к ситуации.
</a:t>
            </a:r>
            <a:pPr algn="ctr" indent="0" marL="0">
              <a:lnSpc>
                <a:spcPct val="100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и надежда
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правильную конструкцию желания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формы по смыслу и ситуации общения
</a:t>
            </a:r>
            <a:endParaRPr lang="en-US" sz="27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5044" y="1258598"/>
            <a:ext cx="2373909" cy="2178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9494" y="1258598"/>
            <a:ext cx="2373909" cy="21782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Wishes в песнях, сказках и коротких текстах
</a:t>
            </a:r>
            <a:endParaRPr lang="en-US" sz="2688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Пожелание в открытке
</a:t>
            </a:r>
            <a:pPr algn="ctr" indent="0" marL="0">
              <a:lnSpc>
                <a:spcPct val="100000"/>
              </a:lnSpc>
              <a:buNone/>
            </a:pPr>
            <a:r>
              <a:rPr lang="en-US" sz="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поздравительных открытках английские пожелания звучат особенно часто. Фразы вроде I wish you good luck или I wish you a happy birthday короткие, но очень тёплые. Они помогают понять, как вежливость и добрые слова работают в реальной переписке.
</a:t>
            </a:r>
            <a:endParaRPr lang="en-US" sz="1120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сказок и песен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песнях и сказочных историях рядом встречаются wish, hope, dream и luck. Эти слова создают ощущение мечты и ожидания, поэтому их легко заметить в текстах с волшебной атмосферой или эмоциональным настроением.
</a:t>
            </a:r>
            <a:endParaRPr lang="en-US" sz="1172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английский каждый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hope you enjoy your day показывает, что тема wishes связана не только с учебником. Она помогает говорить с друзьями, поздравлять людей и делать речь естественной, короткой и доброжелательной.
</a:t>
            </a:r>
            <a:endParaRPr lang="en-US" sz="115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выражении желаний
</a:t>
            </a:r>
            <a:endParaRPr lang="en-US" sz="3066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83700" y="122677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форм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ставят I want и I wish в одинаковые ситуации. Но I want подходит для прямого желания, а I wish — когда реальность не совпадает с тем, чего хочется.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783700" y="227682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резкая 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разговор требует мягкой формы. Поэтому I want water звучит грубовато, а I’d like some water воспринимается спокойно и уважительно, особенно в кафе или в магазине.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783700" y="332687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форма после wish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I wish важно помнить о форме глагола и смысле ситуации. Полезно запоминать короткие модели: I want to read, I’d like some tea, I wish I had more time.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3564" y="1479875"/>
            <a:ext cx="3990973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желаний из повседневной речи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одна и та же мысль передаётся по-разному в зависимости от ситуации общения: дома, в классе, в кафе и на празднике.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конструкции зависит от ситуации: прямое желание, вежливая просьба или добрые пожелания выражаются по-разному.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 теме wishes; примеры бытовой речи для 6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желания, надежды и мечты
</a:t>
            </a:r>
            <a:endParaRPr lang="en-US" sz="3009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переводятся близко по смыслу, но в речи они передают разную степень реальности, ожидания и личной мечты.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Wish связано с несбывшейся ситуацией, hope — с ожиданием хорошего результата, dream — с большой и личной целью.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wishes; условная сравнительная схема для объяснения значений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Пожелания в английском языке для друзей и семьи
</a:t>
            </a:r>
            <a:endParaRPr lang="en-US" sz="2569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Happy birthday! и Best wishes! часто звучат в открытках, сообщениях и устных поздравлениях. Это короткие и дружелюбные формулы, которые легко узнавать в повседневной речи.
</a:t>
            </a:r>
            <a:endParaRPr lang="en-US" sz="1379" dirty="0"/>
          </a:p>
        </p:txBody>
      </p:sp>
      <p:sp>
        <p:nvSpPr>
          <p:cNvPr id="11" name="Text 3"/>
          <p:cNvSpPr txBox="1"/>
          <p:nvPr/>
        </p:nvSpPr>
        <p:spPr>
          <a:xfrm>
            <a:off x="1928188" y="1567000"/>
            <a:ext cx="2192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
</a:t>
            </a:r>
            <a:pPr algn="r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well soon! говорят, когда хотят пожелать выздоровления. Эта фраза встречается в письмах, сообщениях и устных пожеланиях близким людям.
</a:t>
            </a:r>
            <a:endParaRPr lang="en-US" sz="1347" dirty="0"/>
          </a:p>
        </p:txBody>
      </p:sp>
      <p:sp>
        <p:nvSpPr>
          <p:cNvPr id="12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вежливость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a nice day! подходит для дружеского общения, прощания и коротких сообщений. Она показывает внимание к собеседнику и звучит тепло и естественно.
</a:t>
            </a:r>
            <a:endParaRPr lang="en-US" sz="1382" dirty="0"/>
          </a:p>
        </p:txBody>
      </p:sp>
      <p:sp>
        <p:nvSpPr>
          <p:cNvPr id="13" name="Text 5"/>
          <p:cNvSpPr txBox="1"/>
          <p:nvPr/>
        </p:nvSpPr>
        <p:spPr>
          <a:xfrm>
            <a:off x="2808250" y="38349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
</a:t>
            </a:r>
            <a:pPr algn="ct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luck! используют перед контрольной, соревнованием или важным событием. Такая фраза выражает доброжелательность и помогает поддержать человека без длинного предложения.
</a:t>
            </a:r>
            <a:endParaRPr lang="en-US" sz="13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337" y="1300825"/>
            <a:ext cx="2625125" cy="31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желание становится вежливой просьбой
</a:t>
            </a:r>
            <a:endParaRPr lang="en-US" sz="2903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5825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тон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I’d like звучит спокойнее, чем I want, поэтому она подходит для вежливого разговора. Её часто выбирают, когда нужно попросить что-то аккуратно и уважительно.
</a:t>
            </a:r>
            <a:endParaRPr lang="en-US" sz="1419" dirty="0"/>
          </a:p>
        </p:txBody>
      </p:sp>
      <p:sp>
        <p:nvSpPr>
          <p:cNvPr id="11" name="Text 3"/>
          <p:cNvSpPr txBox="1"/>
          <p:nvPr/>
        </p:nvSpPr>
        <p:spPr>
          <a:xfrm>
            <a:off x="3574700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ученик может сказать I’d like to answer или I’d like some help. Такая формула помогает обратиться к учителю вежливо и без лишней прямоты.
</a:t>
            </a:r>
            <a:endParaRPr lang="en-US" sz="1429" dirty="0"/>
          </a:p>
        </p:txBody>
      </p:sp>
      <p:sp>
        <p:nvSpPr>
          <p:cNvPr id="12" name="Text 4"/>
          <p:cNvSpPr txBox="1"/>
          <p:nvPr/>
        </p:nvSpPr>
        <p:spPr>
          <a:xfrm>
            <a:off x="655825" y="3020725"/>
            <a:ext cx="5227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магазине, кафе или при разговоре со взрослым I’d like a pencil, I’d like a sandwich или I’d like to ask a question звучит естественно и корректно.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фразу с wish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выбрать нужную конструкцию и проверить, соответствует ли она реальной ситуации и форме глагола.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wish и похожие выражения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запоминаются конструкции, которые ученики слышат и используют в знакомых ситуациях: на уроке, дома, в магазине или в разговоре с друзьями.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форма связана с конкретным примером и повторением, тем легче её вспомнить в нужный момент.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Методический материал по теме wishes; условная схема факторов запоминания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Пожелания в международном общении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37581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wish you all the best и Best of luck часто встречаются в открытках, письмах и сообщениях. Они передают доброжелательный, уважительный тон и подходят для разных ситуаций.
</a:t>
            </a:r>
            <a:endParaRPr lang="en-US" sz="1716" dirty="0"/>
          </a:p>
        </p:txBody>
      </p:sp>
      <p:sp>
        <p:nvSpPr>
          <p:cNvPr id="12" name="Text 3"/>
          <p:cNvSpPr txBox="1"/>
          <p:nvPr/>
        </p:nvSpPr>
        <p:spPr>
          <a:xfrm>
            <a:off x="337581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Деловая вежливость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wish you success может использоваться в более официальном общении. Такая формула звучит сдержанно и показывает уважение к человеку, которому адресовано пожелание.
</a:t>
            </a:r>
            <a:endParaRPr lang="en-US" sz="1716" dirty="0"/>
          </a:p>
        </p:txBody>
      </p:sp>
      <p:sp>
        <p:nvSpPr>
          <p:cNvPr id="13" name="Text 4"/>
          <p:cNvSpPr txBox="1"/>
          <p:nvPr/>
        </p:nvSpPr>
        <p:spPr>
          <a:xfrm>
            <a:off x="4243594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переписке англоговорящие люди часто выбирают короткие и понятные фразы. Это помогает быстро выразить поддержку, поздравление или дружеское внимание.
</a:t>
            </a:r>
            <a:endParaRPr lang="en-US" sz="1716" dirty="0"/>
          </a:p>
        </p:txBody>
      </p:sp>
      <p:sp>
        <p:nvSpPr>
          <p:cNvPr id="14" name="Text 5"/>
          <p:cNvSpPr txBox="1"/>
          <p:nvPr/>
        </p:nvSpPr>
        <p:spPr>
          <a:xfrm>
            <a:off x="4243594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6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помогают узнавать пожелания в письмах, открытках и простых текстах. Ученику важно понимать не только перевод, но и ситуацию, в которой фраза уместна.
</a:t>
            </a:r>
            <a:endParaRPr lang="en-US" sz="171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6560750" y="1924650"/>
            <a:ext cx="25092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Сделать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нужно перейти от желания к делу: выучить слова, повторить правило, потренировать произношение или выполнить упражнение. Без этого желание остаётся только мыслью.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270825" y="180753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Сформулировать цель
</a:t>
            </a:r>
            <a:pPr algn="r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говорит, чего хочет: I want to get a good mark или I’d like to speak better English. Так появляется понятная цель, связанная с учебой или личным развитием.
</a:t>
            </a:r>
            <a:endParaRPr lang="en-US" sz="1355" dirty="0"/>
          </a:p>
        </p:txBody>
      </p:sp>
      <p:sp>
        <p:nvSpPr>
          <p:cNvPr id="9" name="Text 3"/>
          <p:cNvSpPr txBox="1"/>
          <p:nvPr/>
        </p:nvSpPr>
        <p:spPr>
          <a:xfrm>
            <a:off x="3270825" y="3634103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Получить результат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регулярная практика, желание начинает работать на результат. Именно поэтому I want и I’d like часто сопровождаются действиями, которые помогают достичь цели.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10250" y="365925"/>
            <a:ext cx="2655600" cy="44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желания и действия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 для темы wishes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желание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want используют, когда говорят о простом и прямом желании. Эта форма подходит для обычных вещей, занятий и планов, если не нужна особая вежливость.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Несовпадение с реальностью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wish употребляют, когда ситуация не такая, как хотелось бы. После этой конструкции обычно идёт форма, связанная с нереальным или нежелательным состоянием.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I’d like звучит мягче и уважительнее, чем I want. Её удобно использовать в просьбах, заказах и коротких ответах, особенно в общении со взрослыми.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пожелания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luck! , Happy birthday! и Best wishes! — это отдельные формулы доброго пожелания. Их важно узнавать в поздравлениях, открытках и сообщениях.
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wish и других способах выразить желание
</a:t>
            </a:r>
            <a:pPr algn="l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желания передаются по-разному: I want — прямо, I’d like — вежливо, I wish — о ситуации, которая не совпадает с реальностью. Правильный выбор делает речь точнее и добрее.
</a:t>
            </a:r>
            <a:endParaRPr lang="en-US" sz="372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2026-05-30T14:09:05Z</dcterms:created>
  <dcterms:modified xsi:type="dcterms:W3CDTF">2026-05-30T14:09:05Z</dcterms:modified>
</cp:coreProperties>
</file>