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750" y="1331194"/>
            <a:ext cx="4136700" cy="3619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74574" y="6535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31659" y="1914152"/>
            <a:ext cx="37707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кризис и криптозой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подсказывает пределы будущего.
</a:t>
            </a:r>
            <a:endParaRPr lang="en-US" sz="3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7050" y="1921677"/>
            <a:ext cx="2675400" cy="2633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7050" y="475921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времени — одна логика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109375" y="2259000"/>
            <a:ext cx="3828000" cy="18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Криптозой показывает, что климат способен резко меняться, а современный кризис демонстрирует, как быстро такие изменения могут быть вызваны человеком. Сравнение этих сюжетов помогает увидеть границы устойчивости планеты.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экологический кризис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936383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устойчивости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кризис возникает, когда природные системы уже не успевают поддерживать стабильные условия для жизни людей, животных и растений. Тогда обычные колебания превращаются в устойчивое ухудшение среды.
</a:t>
            </a:r>
            <a:endParaRPr lang="en-US" sz="821" dirty="0"/>
          </a:p>
        </p:txBody>
      </p:sp>
      <p:sp>
        <p:nvSpPr>
          <p:cNvPr id="10" name="Text 3"/>
          <p:cNvSpPr txBox="1"/>
          <p:nvPr/>
        </p:nvSpPr>
        <p:spPr>
          <a:xfrm>
            <a:off x="1936375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признаки заметны в повседневной жизни: жарче становятся сезоны, чаще появляются загрязнение, дефицит воды, гибель видов и разрушение почв. Это не отдельные сбои, а взаимосвязанные симптомы.
</a:t>
            </a:r>
            <a:endParaRPr lang="en-US" sz="843" dirty="0"/>
          </a:p>
        </p:txBody>
      </p:sp>
      <p:sp>
        <p:nvSpPr>
          <p:cNvPr id="11" name="Text 4"/>
          <p:cNvSpPr txBox="1"/>
          <p:nvPr/>
        </p:nvSpPr>
        <p:spPr>
          <a:xfrm>
            <a:off x="6054821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причина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развивается не по одной причине. На него влияют выбросы, изменение землепользования, истощение ресурсов и нарушение круговорота веществ, которые усиливают друг друга и ускоряют изменения.
</a:t>
            </a:r>
            <a:endParaRPr lang="en-US" sz="866" dirty="0"/>
          </a:p>
        </p:txBody>
      </p:sp>
      <p:sp>
        <p:nvSpPr>
          <p:cNvPr id="12" name="Text 5"/>
          <p:cNvSpPr txBox="1"/>
          <p:nvPr/>
        </p:nvSpPr>
        <p:spPr>
          <a:xfrm>
            <a:off x="6054812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кризис, важно видеть не только последствия, но и механизмы их усиления. Тогда становится ясно, почему промедление повышает риск более резких и дорогих для общества изменений.
</a:t>
            </a:r>
            <a:endParaRPr lang="en-US" sz="8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кризис ускоряется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994775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Ископаемое топливо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угля, нефти и газа быстро повышает концентрацию углекислого газа в атмосфере. Это усиливает парниковый эффект и делает климат более нестабильным.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94775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поглотителей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сокращает природные поглотители углерода. Чем меньше лесов и болот, тем слабее планета удерживает избыток выбросов.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2800" y="2076450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агросистемы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сельское хозяйство истощает почвы и увеличивает выбросы метана и закиси азота. Одновременно растёт зависимость от воды, удобрений и техники.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62800" y="3431575"/>
            <a:ext cx="34203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и загрязнение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и потребления создаёт больше отходов, загрязняет воздух и воду, а также требует дополнительных ресурсов. В итоге давление на экосистемы становится постоянным.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360700" y="1129825"/>
            <a:ext cx="3342300" cy="25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глобальное потепление уже измеряется в градусах, и даже доли градуса заметно меняют частоту экстремальной погоды и скорость таяния льда.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234254" y="3983176"/>
            <a:ext cx="4860257" cy="806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настолько Земля уже потеплела по сравнению с доиндустриальным уровнем.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82992" y="1233954"/>
            <a:ext cx="3961980" cy="21756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58" dirty="0">
                <a:solidFill>
                  <a:srgbClr val="E691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1,1 °C
</a:t>
            </a:r>
            <a:endParaRPr lang="en-US" sz="70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919" y="612709"/>
            <a:ext cx="2423689" cy="16946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0069" y="612709"/>
            <a:ext cx="2423689" cy="16946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86194" y="612709"/>
            <a:ext cx="2423689" cy="169468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701975" y="4127139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последствия уже видны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9092" y="2421852"/>
            <a:ext cx="2151516" cy="1036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уходят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отступают там, где ещё недавно казались неподвижными. Это меняет речной сток, сокращает запасы пресной воды и делает горные регионы особенно уязвимыми для засух и селевых потоков.
</a:t>
            </a:r>
            <a:endParaRPr lang="en-US" sz="1065" dirty="0"/>
          </a:p>
        </p:txBody>
      </p:sp>
      <p:sp>
        <p:nvSpPr>
          <p:cNvPr id="12" name="Text 3"/>
          <p:cNvSpPr txBox="1"/>
          <p:nvPr/>
        </p:nvSpPr>
        <p:spPr>
          <a:xfrm>
            <a:off x="3496242" y="2421852"/>
            <a:ext cx="2151516" cy="1036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теряют привычный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сбиваются с привычного ритма: весна начинается раньше, жара приходит внезапно, а осень становится короче. Для сельского хозяйства это означает труднее прогнозируемые посевы и урожай.
</a:t>
            </a:r>
            <a:endParaRPr lang="en-US" sz="1010" dirty="0"/>
          </a:p>
        </p:txBody>
      </p:sp>
      <p:sp>
        <p:nvSpPr>
          <p:cNvPr id="13" name="Text 4"/>
          <p:cNvSpPr txBox="1"/>
          <p:nvPr/>
        </p:nvSpPr>
        <p:spPr>
          <a:xfrm>
            <a:off x="6522367" y="2421852"/>
            <a:ext cx="2151516" cy="1036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чаще выходит за пределы нормы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Экстремальная погода становится заметнее в новостях и в жизни людей: сильные ливни, волны жары и пожары наносят ущерб здоровью, транспорту, зданиям и местной экономике.
</a:t>
            </a:r>
            <a:endParaRPr lang="en-US" sz="10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1688" y="2482354"/>
            <a:ext cx="301500" cy="30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71914" y="2490838"/>
            <a:ext cx="320100" cy="284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0532" y="4386040"/>
            <a:ext cx="263812" cy="30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271922" y="4408750"/>
            <a:ext cx="320100" cy="2560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701975" y="374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система ломается в первую очередь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716783" y="2252700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теряют плодородие из-за эрозии, истощения и засоления. Когда верхний слой разрушается, падает урожайность, а восстановление требует долгого времени и постоянного ухода.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716771" y="1631445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086309" y="2252700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нагревается и становится более кислым. Это осложняет жизнь кораллов, моллюсков и многих планктонных организмов, от которых зависит морская пищевая цепь.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086297" y="1631445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716783" y="4156385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одновременно страдают от засух, пожаров и вредителей. Ослабленные экосистемы хуже поглощают углерод, а значит, меньше помогают смягчать климатические изменения.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716771" y="3535130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086317" y="4156385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жара усиливается асфальтом, плотной застройкой и транспортом. Одновременно возрастает загрязнение воздуха, а значит, растут риски для здоровья и инфраструктуры.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5086304" y="3535130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Обратные связи: почему изменения разгоняются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обратные связи усиливают исходное изменение и ускоряют переход системы к новому состоянию.
</a:t>
            </a:r>
            <a:endParaRPr lang="en-US" sz="219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невозврата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17106" y="2830100"/>
            <a:ext cx="2383945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Порог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невозврата возникает тогда, когда система пересекает порог и начинает меняться по новому сценарию. Обычные меры уже не возвращают её в прежнее состояние быстро и полностью.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80143" y="2830100"/>
            <a:ext cx="2383945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перестройка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такие переходы могут выглядеть как распад леса, исчезновение ледников или перестройка океанической циркуляции. После этого восстановление требует намного больше времени и ресурсов.
</a:t>
            </a:r>
            <a:endParaRPr lang="en-US" sz="1286" dirty="0"/>
          </a:p>
        </p:txBody>
      </p:sp>
      <p:sp>
        <p:nvSpPr>
          <p:cNvPr id="10" name="Text 4"/>
          <p:cNvSpPr txBox="1"/>
          <p:nvPr/>
        </p:nvSpPr>
        <p:spPr>
          <a:xfrm>
            <a:off x="5943173" y="2830100"/>
            <a:ext cx="2383945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не опоздать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система к порогу, тем важнее ранние действия. Когда изменения уже запущены, даже большие усилия дают эффект значительно позже и не всегда в полном объёме.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360700" y="1129825"/>
            <a:ext cx="3342300" cy="25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экосистемы восстанавливаются медленно: даже небольшой слой плодородной земли может формироваться столетиями, а иногда и дольше.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 (Продовольственная и сельскохозяйственная организация ООН)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234254" y="3983176"/>
            <a:ext cx="4860257" cy="806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потребоваться на формирование всего одного сантиметра почвы.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82992" y="1233954"/>
            <a:ext cx="3961980" cy="21756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58" dirty="0">
                <a:solidFill>
                  <a:srgbClr val="E691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 лет
</a:t>
            </a:r>
            <a:endParaRPr lang="en-US" sz="70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5360700" y="1129825"/>
            <a:ext cx="3342300" cy="25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 млрд лет истории отделяют первые следы жизни от кембрийского взрыва; именно в этот интервал Земля уже проходила через климатические и геохимические крайности.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стратиграфическая шкала (ICS)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234254" y="3983176"/>
            <a:ext cx="4860257" cy="806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столько длился криптозой до кембрия.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82992" y="1233954"/>
            <a:ext cx="3961980" cy="21756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58" dirty="0">
                <a:solidFill>
                  <a:srgbClr val="E691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млрд лет
</a:t>
            </a:r>
            <a:endParaRPr lang="en-US" sz="70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4100" y="1519429"/>
            <a:ext cx="4058400" cy="33846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«Снежной Земли» в породах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994775" y="1854370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Тиллит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Тиллит — это древняя порода, образовавшаяся из ледниковых отложений. Его наличие в разных регионах показывает, что холодные условия были масштабными и затрагивали большие части планеты.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994775" y="2569282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Штриховки льда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штриховки на твёрдых породах сохраняют направление движения льда. Такие следы трудно объяснить иначе, чем длительным воздействием массивных ледниковых покровов.
</a:t>
            </a:r>
            <a:endParaRPr lang="en-US" sz="895" dirty="0"/>
          </a:p>
        </p:txBody>
      </p:sp>
      <p:sp>
        <p:nvSpPr>
          <p:cNvPr id="12" name="Text 4"/>
          <p:cNvSpPr txBox="1"/>
          <p:nvPr/>
        </p:nvSpPr>
        <p:spPr>
          <a:xfrm>
            <a:off x="994775" y="3284259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Перенесённые валуны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Валуны-экзараты переносятся льдом на большие расстояния и остаются в несвойственной им породной среде. Они фиксируют мощную транспортную роль древних ледников.
</a:t>
            </a:r>
            <a:endParaRPr lang="en-US" sz="895" dirty="0"/>
          </a:p>
        </p:txBody>
      </p:sp>
      <p:sp>
        <p:nvSpPr>
          <p:cNvPr id="13" name="Text 5"/>
          <p:cNvSpPr txBox="1"/>
          <p:nvPr/>
        </p:nvSpPr>
        <p:spPr>
          <a:xfrm>
            <a:off x="994775" y="3999237"/>
            <a:ext cx="3523200" cy="5958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слои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осадочные слои, связанные со «Снежной Землёй», помогают геологам сопоставлять оледенения, химические изменения океана и последующее потепление в единую картину.
</a:t>
            </a:r>
            <a:endParaRPr lang="en-US" sz="8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623" y="1221719"/>
            <a:ext cx="280975" cy="3211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9219" y="2301835"/>
            <a:ext cx="321114" cy="321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03840" y="1820050"/>
            <a:ext cx="321114" cy="32111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88720" y="1020652"/>
            <a:ext cx="321114" cy="32111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30600" y="232525"/>
            <a:ext cx="848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мог уйти в крайность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900150" y="2061284"/>
            <a:ext cx="1444899" cy="1623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 отражение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площадь льда увеличивается, поверхность Земли отражает больше солнечного света. Из-за этого планета получает меньше тепла и ещё сильнее охлаждается.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182819" y="3141400"/>
            <a:ext cx="1328948" cy="1623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петля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усиливает новые ледовые покровы, а они, в свою очередь, ещё больше повышают отражательную способность. Так формируется самоускоряющийся климатический цикл.
</a:t>
            </a:r>
            <a:endParaRPr lang="en-US" sz="1082" dirty="0"/>
          </a:p>
        </p:txBody>
      </p:sp>
      <p:sp>
        <p:nvSpPr>
          <p:cNvPr id="14" name="Text 4"/>
          <p:cNvSpPr txBox="1"/>
          <p:nvPr/>
        </p:nvSpPr>
        <p:spPr>
          <a:xfrm>
            <a:off x="5367437" y="2659616"/>
            <a:ext cx="1444899" cy="1623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перелом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потепление ослабевает, климат может быстро перейти в крайнее состояние. Для планеты это означает не плавный, а резкий сдвиг режима.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652317" y="1860218"/>
            <a:ext cx="1444899" cy="1623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Крайний сценарий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«Снежной Земли» показывает, что климатическая система способна уходить далеко от нормы, когда несколько факторов действуют одновременно и усиливают друг друга.
</a:t>
            </a:r>
            <a:endParaRPr lang="en-US" sz="11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97425" y="1568474"/>
            <a:ext cx="3167400" cy="3121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Хроника кислородного перехода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936375" y="1778566"/>
            <a:ext cx="2793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геологической летописи появляются признаки накопления кислорода: меняются условия осадконакопления, а некоторые минералы начинают образовываться только при более окислительной среде.
</a:t>
            </a:r>
            <a:endParaRPr lang="en-US" sz="896" dirty="0"/>
          </a:p>
        </p:txBody>
      </p:sp>
      <p:sp>
        <p:nvSpPr>
          <p:cNvPr id="10" name="Text 3"/>
          <p:cNvSpPr txBox="1"/>
          <p:nvPr/>
        </p:nvSpPr>
        <p:spPr>
          <a:xfrm>
            <a:off x="1936375" y="2780757"/>
            <a:ext cx="2793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породах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фиксируются полосчатые железистые формации и изотопные сдвиги серы. Эти следы указывают на перестройку океанов, где аноксические и окислительные зоны сосуществовали.
</a:t>
            </a:r>
            <a:endParaRPr lang="en-US" sz="918" dirty="0"/>
          </a:p>
        </p:txBody>
      </p:sp>
      <p:sp>
        <p:nvSpPr>
          <p:cNvPr id="11" name="Text 4"/>
          <p:cNvSpPr txBox="1"/>
          <p:nvPr/>
        </p:nvSpPr>
        <p:spPr>
          <a:xfrm>
            <a:off x="1936375" y="3782940"/>
            <a:ext cx="2793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стресс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части древней биоты это стало кризисом: организмы, привыкшие к бескислородной среде, оказывались в новых, более жёстких условиях выживания.
</a:t>
            </a:r>
            <a:endParaRPr lang="en-US" sz="91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жизнь пережила изменение химии планеты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94775" y="186809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как двигатель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Фотосинтезирующие организмы постепенно насыщали атмосферу кислородом. Их деятельность изменила химический баланс планеты и создала условия, которых раньше почти не существовало.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994775" y="286524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 нишах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анаэробных форм кислород был токсичен, поэтому часть древних сообществ сокращалась или уходила в защищённые среды: донные отложения, трещины пород, бескислородные участки.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994775" y="3862391"/>
            <a:ext cx="7361400" cy="7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возникали более эффективные пути обмена веществ. В долгосрочной перспективе именно они подготовили почву для усложнения организмов и будущих экосистем.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выживания к усложнению
</a:t>
            </a:r>
            <a:pPr algn="l" indent="0" marL="0">
              <a:lnSpc>
                <a:spcPct val="100000"/>
              </a:lnSpc>
              <a:buNone/>
            </a:pPr>
            <a:r>
              <a:rPr lang="en-US" sz="7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Геологическая летопись показывает последовательное восстановление после климатических и химических экстремумов.
</a:t>
            </a:r>
            <a:endParaRPr lang="en-US" sz="219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1542" y="2223516"/>
            <a:ext cx="4009800" cy="18737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6028325" y="1982300"/>
            <a:ext cx="2393700" cy="235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Палеоданные помогают сопоставить состав атмосферы, температуру и состояние океана, а это делает современные климатические тренды не отдельными фактами, а частью единой системы.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CO2 за индустриальный период подтверждает связь между составом атмосферы и потеплением; именно поэтому раннее сокращение выбросов критически важно.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 Global Monitoring Laboratory; IPCC AR6
</a:t>
            </a:r>
            <a:endParaRPr lang="en-US" sz="1091" dirty="0"/>
          </a:p>
        </p:txBody>
      </p:sp>
      <p:sp>
        <p:nvSpPr>
          <p:cNvPr id="6" name="Text 2"/>
          <p:cNvSpPr txBox="1"/>
          <p:nvPr/>
        </p:nvSpPr>
        <p:spPr>
          <a:xfrm>
            <a:off x="1091025" y="837075"/>
            <a:ext cx="6102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предсказывают данные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5E5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9375" y="2482354"/>
            <a:ext cx="226125" cy="30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81214" y="2482354"/>
            <a:ext cx="301500" cy="3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0532" y="4386040"/>
            <a:ext cx="263812" cy="30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271922" y="4394523"/>
            <a:ext cx="320100" cy="2845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701975" y="374700"/>
            <a:ext cx="76962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глубокого прошлого — в настоящее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716783" y="2252700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начато вмешательство, тем меньше риск необратимых потерь. В криптозое и сегодня промедление означает, что системе приходится восстанавливаться уже после перелома.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716771" y="1631445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заранее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086309" y="2252700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и ролей делает экосистему устойчивее к шокам. Если одна часть системы слабеет, другие могут временно поддержать её функции.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086297" y="1631445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разнообразие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716783" y="4156385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поглотители углерода — леса, почвы, океаны — смягчают климатические сдвиги. Их разрушение ускоряет кризис и приближает опасные пороги.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716771" y="3535130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поглотители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086317" y="4156385"/>
            <a:ext cx="2904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нагрузка растёт быстрее адаптации, риск необратимых изменений резко увеличивается. Это главный урок древних экстремумов для современного мира.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5086304" y="3535130"/>
            <a:ext cx="3350100" cy="4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превышать пределы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3425" y="1782362"/>
            <a:ext cx="3321300" cy="13578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854875" y="3864275"/>
            <a:ext cx="2619600" cy="53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программы экологического просвещения; рекомендации ЮНЕСКО по образованию для устойчивого развития
</a:t>
            </a:r>
            <a:endParaRPr lang="en-US" sz="1031" dirty="0"/>
          </a:p>
        </p:txBody>
      </p:sp>
      <p:sp>
        <p:nvSpPr>
          <p:cNvPr id="6" name="Text 2"/>
          <p:cNvSpPr txBox="1"/>
          <p:nvPr/>
        </p:nvSpPr>
        <p:spPr>
          <a:xfrm>
            <a:off x="701850" y="1721992"/>
            <a:ext cx="3772500" cy="14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меры эффективны, когда они регулярны, измеримы и вовлекают учеников, а не сводятся к разовой кампании.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устойчивый результат дают привычки и распределённая ответственность: каждый пункт работает лучше, если его поддерживает вся школа.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701850" y="336875"/>
            <a:ext cx="773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Практики для школы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32650" y="1154200"/>
            <a:ext cx="6840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E691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до перелома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1071300" y="2960875"/>
            <a:ext cx="70014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можно смягчать, если действовать раньше, чем система перейдёт порог. История Земли и криптозой учат: устойчивость строится на ответственности, знаниях и совместных привычках.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2026-07-26T04:42:31Z</dcterms:created>
  <dcterms:modified xsi:type="dcterms:W3CDTF">2026-07-26T04:42:31Z</dcterms:modified>
</cp:coreProperties>
</file>