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image" Target="../media/image-14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572" y="-68580"/>
            <a:ext cx="4570855" cy="5212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6562" y="1784294"/>
            <a:ext cx="4179000" cy="14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селекция: как человек управляет наследственностью
</a:t>
            </a:r>
            <a:endParaRPr lang="en-US" sz="2700" dirty="0"/>
          </a:p>
        </p:txBody>
      </p:sp>
      <p:sp>
        <p:nvSpPr>
          <p:cNvPr id="7" name="Text 1"/>
          <p:cNvSpPr txBox="1"/>
          <p:nvPr/>
        </p:nvSpPr>
        <p:spPr>
          <a:xfrm>
            <a:off x="264362" y="3609923"/>
            <a:ext cx="40434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 наследственность, а селекция направляет её в интересах человека.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1494" y="303610"/>
            <a:ext cx="3384900" cy="3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104" y="1231166"/>
            <a:ext cx="3318900" cy="32313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930140" y="2212896"/>
            <a:ext cx="3474600" cy="14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люди перешли к земледелию и животноводству, они начали сознательно выбирать более полезные формы растений и животных. Так возникла селекция, ставшая основой урожайности, устойчивости и продовольственной безопасности.
</a:t>
            </a:r>
            <a:endParaRPr lang="en-US" sz="1490" dirty="0"/>
          </a:p>
        </p:txBody>
      </p:sp>
      <p:sp>
        <p:nvSpPr>
          <p:cNvPr id="8" name="Text 2"/>
          <p:cNvSpPr txBox="1"/>
          <p:nvPr/>
        </p:nvSpPr>
        <p:spPr>
          <a:xfrm>
            <a:off x="521500" y="519129"/>
            <a:ext cx="8101200" cy="61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81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наследственность стала инструментом человека
</a:t>
            </a:r>
            <a:endParaRPr lang="en-US" sz="2581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36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основа наследственности и изменчивости
</a:t>
            </a:r>
            <a:endParaRPr lang="en-US" sz="2436" dirty="0"/>
          </a:p>
        </p:txBody>
      </p:sp>
      <p:sp>
        <p:nvSpPr>
          <p:cNvPr id="7" name="Text 2"/>
          <p:cNvSpPr txBox="1"/>
          <p:nvPr/>
        </p:nvSpPr>
        <p:spPr>
          <a:xfrm>
            <a:off x="332175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признаки определяются генами, расположенными в молекулах ДНК. Именно их сочетание формирует строение, функции организма и многие особенности внешнего и внутреннего строения.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32175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Гены и ДНК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2562046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 тот же ген может существовать в разных вариантах — аллелях. Разные сочетания аллелей у потомков объясняют разнообразие признаков внутри одного вида и различия между особями.
</a:t>
            </a:r>
            <a:endParaRPr lang="en-US" sz="1200" dirty="0"/>
          </a:p>
        </p:txBody>
      </p:sp>
      <p:sp>
        <p:nvSpPr>
          <p:cNvPr id="10" name="Text 5"/>
          <p:cNvSpPr txBox="1"/>
          <p:nvPr/>
        </p:nvSpPr>
        <p:spPr>
          <a:xfrm>
            <a:off x="2562046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Аллели и признаки
</a:t>
            </a:r>
            <a:endParaRPr lang="en-US" sz="1400" dirty="0"/>
          </a:p>
        </p:txBody>
      </p:sp>
      <p:sp>
        <p:nvSpPr>
          <p:cNvPr id="11" name="Text 6"/>
          <p:cNvSpPr txBox="1"/>
          <p:nvPr/>
        </p:nvSpPr>
        <p:spPr>
          <a:xfrm>
            <a:off x="4791917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половом размножении потомки получают гены от обоих родителей в новой комбинации. Поэтому даже родственные организмы отличаются друг от друга по ряду наследственных свойств.
</a:t>
            </a:r>
            <a:endParaRPr lang="en-US" sz="1200" dirty="0"/>
          </a:p>
        </p:txBody>
      </p:sp>
      <p:sp>
        <p:nvSpPr>
          <p:cNvPr id="12" name="Text 7"/>
          <p:cNvSpPr txBox="1"/>
          <p:nvPr/>
        </p:nvSpPr>
        <p:spPr>
          <a:xfrm>
            <a:off x="4791917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Комбинации при размножении
</a:t>
            </a:r>
            <a:endParaRPr lang="en-US" sz="1400" dirty="0"/>
          </a:p>
        </p:txBody>
      </p:sp>
      <p:sp>
        <p:nvSpPr>
          <p:cNvPr id="13" name="Text 8"/>
          <p:cNvSpPr txBox="1"/>
          <p:nvPr/>
        </p:nvSpPr>
        <p:spPr>
          <a:xfrm>
            <a:off x="7021788" y="2077450"/>
            <a:ext cx="1782600" cy="177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создают новые варианты генов и расширяют наследственную изменчивость. Без такого разнообразия селекция невозможна, потому что отбор всегда опирается на различия между особями.
</a:t>
            </a:r>
            <a:endParaRPr lang="en-US" sz="1200" dirty="0"/>
          </a:p>
        </p:txBody>
      </p:sp>
      <p:sp>
        <p:nvSpPr>
          <p:cNvPr id="14" name="Text 9"/>
          <p:cNvSpPr txBox="1"/>
          <p:nvPr/>
        </p:nvSpPr>
        <p:spPr>
          <a:xfrm>
            <a:off x="7021788" y="1499675"/>
            <a:ext cx="1782600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Мутации и отбор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отбор как управляемая форма отбора
</a:t>
            </a:r>
            <a:endParaRPr lang="en-US" sz="2537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02490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сохраняет для размножения особей с полезными признаками и устраняет нежелательные формы. В отличие от естественного отбора, здесь решающим критерием служит хозяйственная ценность.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1198474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отбора
</a:t>
            </a:r>
            <a:endParaRPr lang="en-US" sz="1500" dirty="0"/>
          </a:p>
        </p:txBody>
      </p:sp>
      <p:sp>
        <p:nvSpPr>
          <p:cNvPr id="13" name="Text 4"/>
          <p:cNvSpPr txBox="1"/>
          <p:nvPr/>
        </p:nvSpPr>
        <p:spPr>
          <a:xfrm>
            <a:off x="4826215" y="18940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массовом отборе выбирают группу лучших особей по внешним и продуктивным признакам. Метод прост и удобен, но точность его ниже, чем у индивидуального подхода.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5222199" y="15437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отбор
</a:t>
            </a:r>
            <a:endParaRPr lang="en-US" sz="1500" dirty="0"/>
          </a:p>
        </p:txBody>
      </p:sp>
      <p:sp>
        <p:nvSpPr>
          <p:cNvPr id="15" name="Text 6"/>
          <p:cNvSpPr txBox="1"/>
          <p:nvPr/>
        </p:nvSpPr>
        <p:spPr>
          <a:xfrm>
            <a:off x="802490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индивидуальном отборе оценивают каждого производителя и его потомство отдельно. Такой способ позволяет надёжнее закреплять нужные свойства и получать более устойчивый результат.
</a:t>
            </a:r>
            <a:endParaRPr lang="en-US" sz="900" dirty="0"/>
          </a:p>
        </p:txBody>
      </p:sp>
      <p:sp>
        <p:nvSpPr>
          <p:cNvPr id="16" name="Text 7"/>
          <p:cNvSpPr txBox="1"/>
          <p:nvPr/>
        </p:nvSpPr>
        <p:spPr>
          <a:xfrm>
            <a:off x="1198474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Индивидуальный отбор
</a:t>
            </a:r>
            <a:endParaRPr lang="en-US" sz="1500" dirty="0"/>
          </a:p>
        </p:txBody>
      </p:sp>
      <p:sp>
        <p:nvSpPr>
          <p:cNvPr id="17" name="Text 8"/>
          <p:cNvSpPr txBox="1"/>
          <p:nvPr/>
        </p:nvSpPr>
        <p:spPr>
          <a:xfrm>
            <a:off x="4826215" y="3382736"/>
            <a:ext cx="3500585" cy="66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сельском хозяйстве отбирают высокую урожайность, крупные плоды, молочность, качество шерсти, хороший вкус, скороспелость и устойчивость к болезням, вредителям и неблагоприятным условиям.
</a:t>
            </a:r>
            <a:endParaRPr lang="en-US" sz="900" dirty="0"/>
          </a:p>
        </p:txBody>
      </p:sp>
      <p:sp>
        <p:nvSpPr>
          <p:cNvPr id="18" name="Text 9"/>
          <p:cNvSpPr txBox="1"/>
          <p:nvPr/>
        </p:nvSpPr>
        <p:spPr>
          <a:xfrm>
            <a:off x="5222199" y="3032436"/>
            <a:ext cx="3105044" cy="31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для улучшения
</a:t>
            </a:r>
            <a:endParaRPr lang="en-US" sz="15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селекционной работы: от подбора исходного материала до внедрения результата в производство.
</a:t>
            </a:r>
            <a:endParaRPr lang="en-US" sz="111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исходной формы к новому сорту или породе
</a:t>
            </a:r>
            <a:endParaRPr lang="en-US" sz="26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0930" y="1475188"/>
            <a:ext cx="3645300" cy="254886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методы современной селекции
</a:t>
            </a:r>
            <a:endParaRPr lang="en-US" sz="2700" dirty="0"/>
          </a:p>
        </p:txBody>
      </p:sp>
      <p:sp>
        <p:nvSpPr>
          <p:cNvPr id="13" name="Text 2"/>
          <p:cNvSpPr txBox="1"/>
          <p:nvPr/>
        </p:nvSpPr>
        <p:spPr>
          <a:xfrm>
            <a:off x="4805325" y="155202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2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 позволяет закреплять полезные признаки, выявляя наиболее ценные особи в исходной популяции. Он остаётся базой всей селекционной работы, независимо от используемого объекта.
</a:t>
            </a:r>
            <a:endParaRPr lang="en-US" sz="622" dirty="0"/>
          </a:p>
        </p:txBody>
      </p:sp>
      <p:sp>
        <p:nvSpPr>
          <p:cNvPr id="14" name="Text 3"/>
          <p:cNvSpPr txBox="1"/>
          <p:nvPr/>
        </p:nvSpPr>
        <p:spPr>
          <a:xfrm>
            <a:off x="4879475" y="140500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Отбор
</a:t>
            </a:r>
            <a:endParaRPr lang="en-US" sz="900" dirty="0"/>
          </a:p>
        </p:txBody>
      </p:sp>
      <p:sp>
        <p:nvSpPr>
          <p:cNvPr id="15" name="Text 4"/>
          <p:cNvSpPr txBox="1"/>
          <p:nvPr/>
        </p:nvSpPr>
        <p:spPr>
          <a:xfrm>
            <a:off x="4805325" y="3851375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 позволяют работать с растительным материалом на уровне клеток и тканей. Они помогают ускорять размножение ценных форм и сохранять редкие генетические линии.
</a:t>
            </a:r>
            <a:endParaRPr lang="en-US" sz="613" dirty="0"/>
          </a:p>
        </p:txBody>
      </p:sp>
      <p:sp>
        <p:nvSpPr>
          <p:cNvPr id="16" name="Text 5"/>
          <p:cNvSpPr txBox="1"/>
          <p:nvPr/>
        </p:nvSpPr>
        <p:spPr>
          <a:xfrm>
            <a:off x="4879475" y="3704350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технологии
</a:t>
            </a:r>
            <a:endParaRPr lang="en-US" sz="900" dirty="0"/>
          </a:p>
        </p:txBody>
      </p:sp>
      <p:sp>
        <p:nvSpPr>
          <p:cNvPr id="17" name="Text 6"/>
          <p:cNvSpPr txBox="1"/>
          <p:nvPr/>
        </p:nvSpPr>
        <p:spPr>
          <a:xfrm>
            <a:off x="4805325" y="3276537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 особенно эффективна у растений, потому что увеличение числа наборов хромосом может усиливать рост, размер органов и продуктивность, а также улучшать отдельные хозяйственные признаки.
</a:t>
            </a:r>
            <a:endParaRPr lang="en-US" sz="613" dirty="0"/>
          </a:p>
        </p:txBody>
      </p:sp>
      <p:sp>
        <p:nvSpPr>
          <p:cNvPr id="18" name="Text 7"/>
          <p:cNvSpPr txBox="1"/>
          <p:nvPr/>
        </p:nvSpPr>
        <p:spPr>
          <a:xfrm>
            <a:off x="4879475" y="3129513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Полиплоидия
</a:t>
            </a:r>
            <a:endParaRPr lang="en-US" sz="900" dirty="0"/>
          </a:p>
        </p:txBody>
      </p:sp>
      <p:sp>
        <p:nvSpPr>
          <p:cNvPr id="19" name="Text 8"/>
          <p:cNvSpPr txBox="1"/>
          <p:nvPr/>
        </p:nvSpPr>
        <p:spPr>
          <a:xfrm>
            <a:off x="4805325" y="2701700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Искусственный мутагенез повышает наследственную изменчивость с помощью физических или химических факторов. Полезные изменения возникают редко, поэтому после обработки всегда требуется тщательный отбор.
</a:t>
            </a:r>
            <a:endParaRPr lang="en-US" sz="613" dirty="0"/>
          </a:p>
        </p:txBody>
      </p:sp>
      <p:sp>
        <p:nvSpPr>
          <p:cNvPr id="20" name="Text 9"/>
          <p:cNvSpPr txBox="1"/>
          <p:nvPr/>
        </p:nvSpPr>
        <p:spPr>
          <a:xfrm>
            <a:off x="4879475" y="2554675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Мутагенез
</a:t>
            </a:r>
            <a:endParaRPr lang="en-US" sz="900" dirty="0"/>
          </a:p>
        </p:txBody>
      </p:sp>
      <p:sp>
        <p:nvSpPr>
          <p:cNvPr id="21" name="Text 10"/>
          <p:cNvSpPr txBox="1"/>
          <p:nvPr/>
        </p:nvSpPr>
        <p:spPr>
          <a:xfrm>
            <a:off x="4805325" y="2126863"/>
            <a:ext cx="36186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13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 объединяет признаки разных родителей и создаёт новые сочетания свойств. Этот метод особенно важен, когда нужно совместить высокую продуктивность, устойчивость и качество продукции.
</a:t>
            </a:r>
            <a:endParaRPr lang="en-US" sz="613" dirty="0"/>
          </a:p>
        </p:txBody>
      </p:sp>
      <p:sp>
        <p:nvSpPr>
          <p:cNvPr id="22" name="Text 11"/>
          <p:cNvSpPr txBox="1"/>
          <p:nvPr/>
        </p:nvSpPr>
        <p:spPr>
          <a:xfrm>
            <a:off x="4879475" y="1979837"/>
            <a:ext cx="3470400" cy="1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Гибридизация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селекции зависят от культуры, но во всех случаях важны стабильность результата и экономическая отдача.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вклад дают продуктивность и устойчивость: именно они определяют урожай, потери и надёжность производства.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материалам школьной темы «Генетика и селекция».
</a:t>
            </a:r>
            <a:endParaRPr lang="en-US" sz="835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признаки чаще всего улучшают селекцией
</a:t>
            </a:r>
            <a:endParaRPr lang="en-US" sz="2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034025" y="619125"/>
            <a:ext cx="7076100" cy="13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особенно ценен в растениеводстве, потому что помогает получать выровненные, жизнеспособные и более продуктивные посевы.
</a:t>
            </a:r>
            <a:endParaRPr lang="en-US" sz="1900" dirty="0"/>
          </a:p>
        </p:txBody>
      </p:sp>
      <p:sp>
        <p:nvSpPr>
          <p:cNvPr id="7" name="Text 1"/>
          <p:cNvSpPr txBox="1"/>
          <p:nvPr/>
        </p:nvSpPr>
        <p:spPr>
          <a:xfrm>
            <a:off x="2963917" y="2581934"/>
            <a:ext cx="3216300" cy="94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5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F1
</a:t>
            </a:r>
            <a:endParaRPr lang="en-US" sz="5000" dirty="0"/>
          </a:p>
        </p:txBody>
      </p:sp>
      <p:sp>
        <p:nvSpPr>
          <p:cNvPr id="8" name="Text 2"/>
          <p:cNvSpPr txBox="1"/>
          <p:nvPr/>
        </p:nvSpPr>
        <p:spPr>
          <a:xfrm>
            <a:off x="2410696" y="3590582"/>
            <a:ext cx="4322700" cy="4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гибриды этого поколения часто превосходят родительские формы по силе роста и урожайности.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2672255" y="4080952"/>
            <a:ext cx="3783900" cy="33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«Гетерозис и селекция растений».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721002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методы селекции по результату, области применения и ограничениям.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дополняют друг друга: одни создают разнообразие, другие позволяют надежно закрепить нужные признаки.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«Методы селекции»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методов селекции
</a:t>
            </a:r>
            <a:endParaRPr lang="en-US" sz="2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494" y="1710453"/>
            <a:ext cx="432000" cy="432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96505" y="1710453"/>
            <a:ext cx="432000" cy="432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36167" y="1710453"/>
            <a:ext cx="432000" cy="43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5830" y="1734453"/>
            <a:ext cx="432000" cy="38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 по Н. И. Вавилову
</a:t>
            </a:r>
            <a:endParaRPr lang="en-US" sz="2268" dirty="0"/>
          </a:p>
        </p:txBody>
      </p:sp>
      <p:sp>
        <p:nvSpPr>
          <p:cNvPr id="10" name="Text 1"/>
          <p:cNvSpPr txBox="1"/>
          <p:nvPr/>
        </p:nvSpPr>
        <p:spPr>
          <a:xfrm>
            <a:off x="521494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сформировалось большое разнообразие сои, проса и гречихи. Регион особенно ценен как источник форм с устойчивостью и адаптацией к местным природным условиям.
</a:t>
            </a:r>
            <a:endParaRPr lang="en-US" sz="1148" dirty="0"/>
          </a:p>
        </p:txBody>
      </p:sp>
      <p:sp>
        <p:nvSpPr>
          <p:cNvPr id="11" name="Text 2"/>
          <p:cNvSpPr txBox="1"/>
          <p:nvPr/>
        </p:nvSpPr>
        <p:spPr>
          <a:xfrm>
            <a:off x="521494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Восточноазиатский центр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7002506" y="26617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центров происхождения помогает находить исходный материал с ценными аллелями. Чем богаче дикие и местные формы, тем выше шанс получить новые сорта с нужными свойствами.
</a:t>
            </a:r>
            <a:endParaRPr lang="en-US" sz="1092" dirty="0"/>
          </a:p>
        </p:txBody>
      </p:sp>
      <p:sp>
        <p:nvSpPr>
          <p:cNvPr id="13" name="Text 4"/>
          <p:cNvSpPr txBox="1"/>
          <p:nvPr/>
        </p:nvSpPr>
        <p:spPr>
          <a:xfrm>
            <a:off x="7002505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селекции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842168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Капуста, свёкла и маслина происходят из регионов с мягким климатом и высокой экологической неоднородностью. Именно там сохранилось много диких родственников культурных форм.
</a:t>
            </a:r>
            <a:endParaRPr lang="en-US" sz="1017" dirty="0"/>
          </a:p>
        </p:txBody>
      </p:sp>
      <p:sp>
        <p:nvSpPr>
          <p:cNvPr id="15" name="Text 6"/>
          <p:cNvSpPr txBox="1"/>
          <p:nvPr/>
        </p:nvSpPr>
        <p:spPr>
          <a:xfrm>
            <a:off x="4842167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Средиземноморский центр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2681831" y="2661640"/>
            <a:ext cx="1620000" cy="124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центр связан с рисом, огурцом и цитрусовыми. Богатство влажных и тёплых ландшафтов создало условия для накопления разнообразных наследственных признаков.
</a:t>
            </a:r>
            <a:endParaRPr lang="en-US" sz="1092" dirty="0"/>
          </a:p>
        </p:txBody>
      </p:sp>
      <p:sp>
        <p:nvSpPr>
          <p:cNvPr id="17" name="Text 8"/>
          <p:cNvSpPr txBox="1"/>
          <p:nvPr/>
        </p:nvSpPr>
        <p:spPr>
          <a:xfrm>
            <a:off x="2681831" y="2200954"/>
            <a:ext cx="16200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Южноазиатский центр
</a:t>
            </a:r>
            <a:endParaRPr lang="en-US" sz="1400" dirty="0"/>
          </a:p>
        </p:txBody>
      </p:sp>
      <p:sp>
        <p:nvSpPr>
          <p:cNvPr id="18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841001"/>
            <a:ext cx="4356600" cy="194125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03169" y="4157513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 И. Вавилов; школьный курс биологии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234903" y="1784774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Центры происхождения культурных растений — это регионы, где сформировалось наибольшее разнообразие исходных форм и их диких родственников.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234903" y="2872070"/>
            <a:ext cx="3287475" cy="96637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богаче природное разнообразие региона, тем больше у селекционеров исходного материала для поиска полезных признаков.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37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центры происхождения и примеры культур
</a:t>
            </a:r>
            <a:endParaRPr lang="en-US" sz="26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1236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50944" y="1225646"/>
            <a:ext cx="2566691" cy="1926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92342" y="1225646"/>
            <a:ext cx="2559164" cy="1926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03424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зонах с мягким климатом растения дольше вегетируют, а значит, у них больше времени на накопление разнообразия признаков. Здесь человеку было легче заметить полезные формы и закрепить их при одомашнивании, особенно среди злаков и овощных культур.
</a:t>
            </a:r>
            <a:endParaRPr lang="en-US" sz="860" dirty="0"/>
          </a:p>
        </p:txBody>
      </p:sp>
      <p:sp>
        <p:nvSpPr>
          <p:cNvPr id="11" name="Text 1"/>
          <p:cNvSpPr txBox="1"/>
          <p:nvPr/>
        </p:nvSpPr>
        <p:spPr>
          <a:xfrm>
            <a:off x="703424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Тёплые долины и древние посевы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6230671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Чередование влажных и засушливых участков усиливает наследственную изменчивость и отбор в природе. Именно поэтому регионы с мозаичным ландшафтом часто становились источником культурных растений: там легче было найти формы, полезные для еды, хранения и выращивания.
</a:t>
            </a:r>
            <a:endParaRPr lang="en-US" sz="835" dirty="0"/>
          </a:p>
        </p:txBody>
      </p:sp>
      <p:sp>
        <p:nvSpPr>
          <p:cNvPr id="13" name="Text 3"/>
          <p:cNvSpPr txBox="1"/>
          <p:nvPr/>
        </p:nvSpPr>
        <p:spPr>
          <a:xfrm>
            <a:off x="6230671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Островки влажности и сухости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3467047" y="3613501"/>
            <a:ext cx="2199300" cy="84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Перепады высот создают разные температуры, влажность и типы почв на небольшом расстоянии. В таких условиях дикие растения быстро приспосабливаются, а у селекционеров появляется много местных форм с полезными свойствами, например устойчивостью к холоду или засухе.
</a:t>
            </a:r>
            <a:endParaRPr lang="en-US" sz="835" dirty="0"/>
          </a:p>
        </p:txBody>
      </p:sp>
      <p:sp>
        <p:nvSpPr>
          <p:cNvPr id="15" name="Text 5"/>
          <p:cNvSpPr txBox="1"/>
          <p:nvPr/>
        </p:nvSpPr>
        <p:spPr>
          <a:xfrm>
            <a:off x="3467047" y="3217479"/>
            <a:ext cx="219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 как лаборатория разнообразия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65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природа помогла появиться культурным растениям
</a:t>
            </a:r>
            <a:endParaRPr lang="en-US" sz="246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206" y="1647777"/>
            <a:ext cx="4356525" cy="20877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культуры различаются по роли в питании: одни дают крахмал, другие — белок и масло, поэтому вместе они формируют основу продовольственного баланса.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Лидируют зерновые культуры, а соя дополняет рацион источником белка и жира; именно поэтому селекция этих растений особенно важна.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материалам школьного курса биологии
</a:t>
            </a:r>
            <a:endParaRPr lang="en-US" sz="1229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Культуры, давшие человечеству основную пищу
</a:t>
            </a:r>
            <a:endParaRPr lang="en-US" sz="2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36140" y="3137594"/>
            <a:ext cx="324000" cy="324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0830" y="3137594"/>
            <a:ext cx="324000" cy="32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624381" y="1539483"/>
            <a:ext cx="324000" cy="324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9691" y="1539483"/>
            <a:ext cx="324000" cy="324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7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успешной селекции культурных растений
</a:t>
            </a:r>
            <a:endParaRPr lang="en-US" sz="2674" dirty="0"/>
          </a:p>
        </p:txBody>
      </p:sp>
      <p:sp>
        <p:nvSpPr>
          <p:cNvPr id="14" name="Text 1"/>
          <p:cNvSpPr txBox="1"/>
          <p:nvPr/>
        </p:nvSpPr>
        <p:spPr>
          <a:xfrm>
            <a:off x="113614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пшеницы направлена на высокую урожайность, устойчивость к полеганию и улучшение качества зерна. Это позволяет получать стабильный хлебопекарный материал даже в неблагоприятные годы.
</a:t>
            </a:r>
            <a:endParaRPr lang="en-US" sz="900" dirty="0"/>
          </a:p>
        </p:txBody>
      </p:sp>
      <p:sp>
        <p:nvSpPr>
          <p:cNvPr id="15" name="Text 2"/>
          <p:cNvSpPr txBox="1"/>
          <p:nvPr/>
        </p:nvSpPr>
        <p:spPr>
          <a:xfrm>
            <a:off x="1570971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
</a:t>
            </a:r>
            <a:endParaRPr lang="en-US" sz="1200" dirty="0"/>
          </a:p>
        </p:txBody>
      </p:sp>
      <p:sp>
        <p:nvSpPr>
          <p:cNvPr id="16" name="Text 3"/>
          <p:cNvSpPr txBox="1"/>
          <p:nvPr/>
        </p:nvSpPr>
        <p:spPr>
          <a:xfrm>
            <a:off x="4130830" y="349212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картофеля важны устойчивость к болезням и стабильное образование клубней. Селекция помогает уменьшить потери урожая и повысить надёжность выращивания в разных регионах.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4565662" y="314184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
</a:t>
            </a:r>
            <a:endParaRPr lang="en-US" sz="1200" dirty="0"/>
          </a:p>
        </p:txBody>
      </p:sp>
      <p:sp>
        <p:nvSpPr>
          <p:cNvPr id="18" name="Text 5"/>
          <p:cNvSpPr txBox="1"/>
          <p:nvPr/>
        </p:nvSpPr>
        <p:spPr>
          <a:xfrm>
            <a:off x="562438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томатов и огурцов селекционеры добиваются транспортабельности, дружного созревания и устойчивости к стрессам. Эти признаки особенно важны для поставок в магазины и переработки.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6059213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Томаты и огурцы
</a:t>
            </a:r>
            <a:endParaRPr lang="en-US" sz="1200" dirty="0"/>
          </a:p>
        </p:txBody>
      </p:sp>
      <p:sp>
        <p:nvSpPr>
          <p:cNvPr id="20" name="Text 7"/>
          <p:cNvSpPr txBox="1"/>
          <p:nvPr/>
        </p:nvSpPr>
        <p:spPr>
          <a:xfrm>
            <a:off x="2629691" y="1894014"/>
            <a:ext cx="2373525" cy="6277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кукурузы особенно ценятся гибриды, которые дают высокий урожай и выровненные растения. Такой посев легче убирать, а продукция получается более однородной по качеству.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3064522" y="1543736"/>
            <a:ext cx="1938825" cy="31545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Кукуруза
</a:t>
            </a:r>
            <a:endParaRPr lang="en-US" sz="1200" dirty="0"/>
          </a:p>
        </p:txBody>
      </p:sp>
      <p:sp>
        <p:nvSpPr>
          <p:cNvPr id="22" name="Text 9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480" y="1323566"/>
            <a:ext cx="8472910" cy="3075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494" y="826805"/>
            <a:ext cx="8101200" cy="2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38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постепенное одомашнивание и последующую селекцию хозяйственно ценных форм.
</a:t>
            </a:r>
            <a:endParaRPr lang="en-US" sz="1338" dirty="0"/>
          </a:p>
        </p:txBody>
      </p:sp>
      <p:sp>
        <p:nvSpPr>
          <p:cNvPr id="8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21494" y="303611"/>
            <a:ext cx="8101200" cy="4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дикого предка к культурному сорту
</a:t>
            </a:r>
            <a:endParaRPr lang="en-US" sz="2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53208" y="1179577"/>
            <a:ext cx="2634304" cy="3177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521494" y="454870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современной селекции
</a:t>
            </a:r>
            <a:endParaRPr lang="en-US" sz="2700" dirty="0"/>
          </a:p>
        </p:txBody>
      </p:sp>
      <p:sp>
        <p:nvSpPr>
          <p:cNvPr id="10" name="Text 2"/>
          <p:cNvSpPr txBox="1"/>
          <p:nvPr/>
        </p:nvSpPr>
        <p:spPr>
          <a:xfrm>
            <a:off x="332175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производстве используют немногие сорта, снижается генетическое разнообразие. Это делает растения более уязвимыми к новым болезням, вредителям и резким изменениям погоды.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332175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Сужение генофонда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332175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снизить риски, селекционеры сохраняют дикие формы, используют банки семян и находят признаки устойчивости к засухе, жаре, засолению и другим стрессовым факторам.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332175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устойчивости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3426713" y="18779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Однообразные посевы повышают риск быстрого распространения инфекций. Если возбудитель приспособится к одному сорту, потери могут оказаться очень большими и затронуть целые регионы.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3426713" y="14996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монокультур
</a:t>
            </a:r>
            <a:endParaRPr lang="en-US" sz="1400" dirty="0"/>
          </a:p>
        </p:txBody>
      </p:sp>
      <p:sp>
        <p:nvSpPr>
          <p:cNvPr id="16" name="Text 8"/>
          <p:cNvSpPr txBox="1"/>
          <p:nvPr/>
        </p:nvSpPr>
        <p:spPr>
          <a:xfrm>
            <a:off x="3426713" y="3359075"/>
            <a:ext cx="2520000" cy="81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сорт нельзя считать удачным только по одному поколению. Его нужно многократно проверять на урожайность, качество и стабильность признаков в разных условиях выращивания.
</a:t>
            </a:r>
            <a:endParaRPr lang="en-US" sz="1000" dirty="0"/>
          </a:p>
        </p:txBody>
      </p:sp>
      <p:sp>
        <p:nvSpPr>
          <p:cNvPr id="17" name="Text 9"/>
          <p:cNvSpPr txBox="1"/>
          <p:nvPr/>
        </p:nvSpPr>
        <p:spPr>
          <a:xfrm>
            <a:off x="3426713" y="2980775"/>
            <a:ext cx="2520000" cy="30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проверка форм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910717" y="1226859"/>
            <a:ext cx="2559300" cy="19244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1755" y="1226859"/>
            <a:ext cx="2559300" cy="19244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0717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хранилищах семян образцы помещают в особые условия, где они могут сохраняться очень долго без потери жизнеспособности. Такой запас нужен на случай исчезновения сортов, природных катастроф или утраты местных форм, ценных для будущей селекции.
</a:t>
            </a:r>
            <a:endParaRPr lang="en-US" sz="984" dirty="0"/>
          </a:p>
        </p:txBody>
      </p:sp>
      <p:sp>
        <p:nvSpPr>
          <p:cNvPr id="8" name="Text 1"/>
          <p:cNvSpPr txBox="1"/>
          <p:nvPr/>
        </p:nvSpPr>
        <p:spPr>
          <a:xfrm>
            <a:off x="1910717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Семена в ледяном резерве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671756" y="3624755"/>
            <a:ext cx="2548800" cy="8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Биобанки и генетические коллекции собирают не только культурные растения, но и их диких родственников. В этих образцах сохраняются редкие аллели устойчивости, которые могут понадобиться для создания новых сортов в меняющемся климате.
</a:t>
            </a:r>
            <a:endParaRPr lang="en-US" sz="984" dirty="0"/>
          </a:p>
        </p:txBody>
      </p:sp>
      <p:sp>
        <p:nvSpPr>
          <p:cNvPr id="10" name="Text 3"/>
          <p:cNvSpPr txBox="1"/>
          <p:nvPr/>
        </p:nvSpPr>
        <p:spPr>
          <a:xfrm>
            <a:off x="4671756" y="3255579"/>
            <a:ext cx="2559300" cy="3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Коллекции, которые работают на будущее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сохраняют наследственность растений
</a:t>
            </a:r>
            <a:endParaRPr lang="en-US" sz="2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94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селекции для человека, общества и экономики
</a:t>
            </a:r>
            <a:endParaRPr lang="en-US" sz="2394" dirty="0"/>
          </a:p>
        </p:txBody>
      </p:sp>
      <p:sp>
        <p:nvSpPr>
          <p:cNvPr id="10" name="Text 1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71042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повышает урожайность растений и продуктивность животных, поэтому с той же площади и при тех же затратах можно получить больше пищи, сырья и кормов.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71042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продукции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6796775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Селекция поддерживает снабжение населения пищей в разных климатических зонах и укрепляет экономику, потому что делает сельское хозяйство более надёжным и предсказуемым.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6796775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Продовольственная безопасность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4767992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Устойчивость к болезням, вредителям и неблагоприятной погоде помогает сохранять урожай и снижает зависимость хозяйства от случайных природных рисков.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4767992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endParaRPr lang="en-US" sz="1300" dirty="0"/>
          </a:p>
        </p:txBody>
      </p:sp>
      <p:sp>
        <p:nvSpPr>
          <p:cNvPr id="17" name="Text 8"/>
          <p:cNvSpPr txBox="1"/>
          <p:nvPr/>
        </p:nvSpPr>
        <p:spPr>
          <a:xfrm>
            <a:off x="2739208" y="2612600"/>
            <a:ext cx="16368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сорта и породы улучшают вкус, питательную ценность, товарный вид и технологические свойства продукции, что важно и для потребителя, и для переработки.
</a:t>
            </a:r>
            <a:endParaRPr lang="en-US" sz="1100" dirty="0"/>
          </a:p>
        </p:txBody>
      </p:sp>
      <p:sp>
        <p:nvSpPr>
          <p:cNvPr id="18" name="Text 9"/>
          <p:cNvSpPr txBox="1"/>
          <p:nvPr/>
        </p:nvSpPr>
        <p:spPr>
          <a:xfrm>
            <a:off x="2739208" y="2020750"/>
            <a:ext cx="1636800" cy="49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91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Лучшее качество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3169" y="1970866"/>
            <a:ext cx="4356600" cy="144152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16869" y="1671911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термины помогают связать наследственность, изменчивость и результаты работы селекционера в единую систему.
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5616869" y="2759207"/>
            <a:ext cx="3287400" cy="9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терминов позволяет объяснять, как наследственная изменчивость становится материалом для искусственного отбора.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736092" y="4174875"/>
            <a:ext cx="428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443021" y="4638425"/>
            <a:ext cx="257700" cy="2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1494" y="519113"/>
            <a:ext cx="8101200" cy="57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понятия темы
</a:t>
            </a:r>
            <a:endParaRPr lang="en-US" sz="2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32186" y="2128156"/>
            <a:ext cx="64797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9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 селекция: наука о будущем урожая
</a:t>
            </a:r>
            <a:endParaRPr lang="en-US" sz="2609" dirty="0"/>
          </a:p>
        </p:txBody>
      </p:sp>
      <p:sp>
        <p:nvSpPr>
          <p:cNvPr id="5" name="Text 1"/>
          <p:cNvSpPr txBox="1"/>
          <p:nvPr/>
        </p:nvSpPr>
        <p:spPr>
          <a:xfrm>
            <a:off x="1481270" y="2864575"/>
            <a:ext cx="6172800" cy="66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1E5D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объясняет, откуда берутся признаки, а селекция превращает это знание в новые сорта и породы. Сохранение биоразнообразия и коллекций семян делает это будущее устойчивым.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2026-06-01T15:46:58Z</dcterms:created>
  <dcterms:modified xsi:type="dcterms:W3CDTF">2026-06-01T15:46:58Z</dcterms:modified>
</cp:coreProperties>
</file>