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64175" y="529650"/>
            <a:ext cx="7719600" cy="4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Становление западной демократии в XIX веке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XIX век изменил политику: от власти элит — к более широкому участию граждан.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76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00" y="4716675"/>
            <a:ext cx="449700" cy="27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69400" y="714000"/>
            <a:ext cx="3917700" cy="3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условия развития демократии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Венского конгресса 1815 года в Европе закрепился консервативный порядок, усиливавший монархии и сословные привилегии. Но индустриализация, рост городов, печать и образование создали новые группы общества, которые всё настойчивее требовали конституций, выборов и свобод.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82650" y="432868"/>
            <a:ext cx="77787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Либерализм как идеологическая основа реформ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147775" y="1444300"/>
            <a:ext cx="70812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Либерализм XIX века исходил из личной свободы, частной собственности и равенства перед законом, пытаясь поставить предел произволу власти. В центре реформ оказывались понятные институты: право, суд и гарантии граждан.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1147775" y="3111375"/>
            <a:ext cx="30453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Либералы настаивали на конституции, независимом суде и свободе печати, а также на том, чтобы правительство отвечало перед парламентом. Так политика становилась предсказуемой и подотчётной обществу.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5151700" y="3111375"/>
            <a:ext cx="30057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странах именно либеральные изменения стали первым шагом к демократизации: от ограничения власти правом — к расширению участия граждан в выборах и общественной дискуссии.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08250" y="4716675"/>
            <a:ext cx="4497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29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10527" y="497100"/>
            <a:ext cx="3868800" cy="41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Великобритания: эволюционный путь к парламентской демократии
</a:t>
            </a:r>
            <a:pPr algn="l" indent="0" marL="0">
              <a:lnSpc>
                <a:spcPct val="100000"/>
              </a:lnSpc>
              <a:buNone/>
            </a:pPr>
            <a:r>
              <a:rPr lang="en-US" sz="14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Парламент и расширение представительства
</a:t>
            </a:r>
            <a:pPr algn="l" indent="0" marL="0">
              <a:lnSpc>
                <a:spcPct val="100000"/>
              </a:lnSpc>
              <a:buNone/>
            </a:pPr>
            <a:r>
              <a:rPr lang="en-US" sz="4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Великобритании демократизация шла постепенно, без резкого разрушения старых институтов. Реформы 1832, 1867 и 1884 годов расширяли электорат и меняли распределение мест, учитывая рост промышленных городов.
</a:t>
            </a:r>
            <a:pPr algn="l" indent="0" marL="0">
              <a:lnSpc>
                <a:spcPct val="100000"/>
              </a:lnSpc>
              <a:buNone/>
            </a:pPr>
            <a:r>
              <a:rPr lang="en-US" sz="11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Партийная конкуренция и ответственность кабинета
</a:t>
            </a:r>
            <a:pPr algn="l" indent="0" marL="0">
              <a:lnSpc>
                <a:spcPct val="100000"/>
              </a:lnSpc>
              <a:buNone/>
            </a:pPr>
            <a:r>
              <a:rPr lang="en-US" sz="4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концу столетия усилились принципы парламентского правления: соперничество партий стало регулярным, а кабинет министров политически зависел от Палаты общин. Поэтому власть всё чаще действовала в рамках парламента и процедур.
</a:t>
            </a:r>
            <a:endParaRPr lang="en-US" sz="2373" dirty="0"/>
          </a:p>
        </p:txBody>
      </p:sp>
      <p:sp>
        <p:nvSpPr>
          <p:cNvPr id="5" name="Text 1"/>
          <p:cNvSpPr txBox="1"/>
          <p:nvPr/>
        </p:nvSpPr>
        <p:spPr>
          <a:xfrm>
            <a:off x="8608254" y="4716675"/>
            <a:ext cx="449700" cy="5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избирательного права в Великобритании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подчёркивает поэтапность: число мужчин-избирателей росло, а имущественные ограничения становились менее жёсткими, расширяя круг участников.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реформ показывают, что демократизация работала как длительная настройка системы: сначала перераспределение и доступ, затем закрепление правил политического участия.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сведения по реформам избирательного права Великобритании: Acts Reform (1832, 1867, 1884). Точные значения в графике не приводятся, показана индексная динамика.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Франция: от революций к республике
</a:t>
            </a:r>
            <a:endParaRPr lang="en-US" sz="2250" dirty="0"/>
          </a:p>
        </p:txBody>
      </p:sp>
      <p:sp>
        <p:nvSpPr>
          <p:cNvPr id="6" name="Text 2"/>
          <p:cNvSpPr txBox="1"/>
          <p:nvPr/>
        </p:nvSpPr>
        <p:spPr>
          <a:xfrm>
            <a:off x="1294750" y="1319625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XIX веке Франция неоднократно меняла форму правления: от реставрационной монархии к Июльской монархии, затем — к революции 1848 года. Далее последовали Вторая республика и Вторая империя.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294750" y="2398642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 1848 года стала поворотной точкой: она ввела всеобщее мужское избирательное право. Это расширило политическое участие и придало демократии заметный общественный импульс.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1294750" y="3604425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поражения во Франко-прусской войне 1870 года была провозглашена Третья республика. Её республиканские институты закреплялись всё прочнее, хотя политические кризисы продолжали влиять на общественную жизнь.
</a:t>
            </a:r>
            <a:endParaRPr lang="en-US" sz="1474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Франции к устойчивой республике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переходов форм правления в XIX веке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8687" y="287475"/>
            <a:ext cx="4004676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9681" y="553050"/>
            <a:ext cx="3753600" cy="40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Революции 1848 года в Европе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Революции 1848 года затронули Францию, германские государства, Австрийскую империю и Италию. Их участники добивались конституций, гражданских свобод, национального единства и политического представительства.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события показали влияние либеральных и национальных идей, но одновременно проявили глубокие разногласия между буржуазными либералами, демократами и рабочим движением, что усложняло достижение согласованных реформ.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52308" y="1220800"/>
            <a:ext cx="4209885" cy="326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ключевых демократических реформ XIX века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Страна/год, содержание и политический смысл отражают, как выборы расширялись не одинаково и часто сохраняли ограничения.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подчёркивает неравномерность демократизации: даже при расширении избирательных прав политические системы нередко оставались ограничительными по сути.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сведения по ключевым реформам и правовым актам XIX века.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6900" y="437934"/>
            <a:ext cx="82302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США: демократизация массовой политики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086798" y="403779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Таким образом, американский опыт показывает характерный для XIX века парадокс: рост массовой политики мог идти одновременно с сохранением исключений, которые предстояло преодолевать уже в следующем столетии.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253550" y="318873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Партийная система стала механизмом привлечения сторонников: партии создавали устойчивые сети на местах и формировали предвыборные повестки. Через конкуренцию повышалась видимость запросов разных групп населения.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20108" y="2391279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демократизация была неполной из‑за рабства и расовой дискриминации, которые продолжали ограничивать реальную свободу и равенство. Кроме того, женщины не имели избирательных прав, и политическое участие оставалось неравным.
</a:t>
            </a:r>
            <a:endParaRPr lang="en-US" sz="1120" dirty="0"/>
          </a:p>
        </p:txBody>
      </p:sp>
      <p:sp>
        <p:nvSpPr>
          <p:cNvPr id="8" name="Text 4"/>
          <p:cNvSpPr txBox="1"/>
          <p:nvPr/>
        </p:nvSpPr>
        <p:spPr>
          <a:xfrm>
            <a:off x="3593748" y="1593820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Соединённых Штатах в XIX веке расширение демократии связывали с отменой имущественного ценза для белых мужчин, ростом партийной конкуренции и активным участием избирателей. Победа джексоновской демократии закрепила идею широкой вовлечённости общества.
</a:t>
            </a:r>
            <a:endParaRPr lang="en-US" sz="1120" dirty="0"/>
          </a:p>
        </p:txBody>
      </p:sp>
      <p:sp>
        <p:nvSpPr>
          <p:cNvPr id="9" name="Text 5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демократизации в США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веха меняла состав участников выборов по-разному: расширение прав шло рывками, а разные группы общества включались в политическую жизнь в разные десятилетия.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поэтапность демократизации: юридические изменения приходили не сразу для всех, а борьба за права тянулась через несколько поколений.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данные по поправкам и историческим датам: 1828, 1865, 1870, 1920 (обобщение общеизвестных сведений).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1420775" y="1648700"/>
            <a:ext cx="24927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2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Индустриальный рост городов
</a:t>
            </a:r>
            <a:pPr algn="l" indent="0" marL="0">
              <a:lnSpc>
                <a:spcPct val="130040"/>
              </a:lnSpc>
              <a:buNone/>
            </a:pPr>
            <a:r>
              <a:rPr lang="en-US" sz="2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Массовая занятость в промышленности увеличила число наёмных рабочих. Нередко они сталкивались с длинным рабочим днём и нестабильной занятостью, что переводило социальные проблемы в политическую плоскость.
</a:t>
            </a:r>
            <a:endParaRPr lang="en-US" sz="1261" dirty="0"/>
          </a:p>
        </p:txBody>
      </p:sp>
      <p:sp>
        <p:nvSpPr>
          <p:cNvPr id="10" name="Text 2"/>
          <p:cNvSpPr txBox="1"/>
          <p:nvPr/>
        </p:nvSpPr>
        <p:spPr>
          <a:xfrm>
            <a:off x="3069250" y="3751700"/>
            <a:ext cx="24927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2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Требования реформ и профсоюзная организация
</a:t>
            </a:r>
            <a:pPr algn="l" indent="0" marL="0">
              <a:lnSpc>
                <a:spcPct val="130040"/>
              </a:lnSpc>
              <a:buNone/>
            </a:pPr>
            <a:r>
              <a:rPr lang="en-US" sz="2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Рабочие движения выдвигали практические требования: сокращение рабочего дня, улучшение охраны труда, повышение зарплат и расширение политических прав. Профсоюзы стали каналом коллективных переговоров.
</a:t>
            </a:r>
            <a:endParaRPr lang="en-US" sz="1256" dirty="0"/>
          </a:p>
        </p:txBody>
      </p:sp>
      <p:sp>
        <p:nvSpPr>
          <p:cNvPr id="11" name="Text 3"/>
          <p:cNvSpPr txBox="1"/>
          <p:nvPr/>
        </p:nvSpPr>
        <p:spPr>
          <a:xfrm>
            <a:off x="4717675" y="1648700"/>
            <a:ext cx="24927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3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Чартизм и демократические лозунги
</a:t>
            </a:r>
            <a:pPr algn="l" indent="0" marL="0">
              <a:lnSpc>
                <a:spcPct val="130040"/>
              </a:lnSpc>
              <a:buNone/>
            </a:pPr>
            <a:r>
              <a:rPr lang="en-US" sz="2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Великобритании чартизм сформулировал запрос на политическое представительство и гражданские свободы. Он показывал, что демократизация может начинаться не только «сверху», но и из социальных низов.
</a:t>
            </a:r>
            <a:endParaRPr lang="en-US" sz="1332" dirty="0"/>
          </a:p>
        </p:txBody>
      </p:sp>
      <p:sp>
        <p:nvSpPr>
          <p:cNvPr id="12" name="Text 4"/>
          <p:cNvSpPr txBox="1"/>
          <p:nvPr/>
        </p:nvSpPr>
        <p:spPr>
          <a:xfrm>
            <a:off x="6366150" y="3751700"/>
            <a:ext cx="24927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1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Социал-демократы и борьба за повестку прав
</a:t>
            </a:r>
            <a:pPr algn="l" indent="0" marL="0">
              <a:lnSpc>
                <a:spcPct val="130040"/>
              </a:lnSpc>
              <a:buNone/>
            </a:pPr>
            <a:r>
              <a:rPr lang="en-US" sz="2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Социал-демократические организации связывали экономические требования с идеей правового равенства. Демократизация превращалась в борьбу за более широкую социальную повестку, а не только за избирательные процедуры.
</a:t>
            </a:r>
            <a:endParaRPr lang="en-US" sz="1199" dirty="0"/>
          </a:p>
        </p:txBody>
      </p:sp>
      <p:sp>
        <p:nvSpPr>
          <p:cNvPr id="13" name="Text 5"/>
          <p:cNvSpPr txBox="1"/>
          <p:nvPr/>
        </p:nvSpPr>
        <p:spPr>
          <a:xfrm>
            <a:off x="747875" y="344150"/>
            <a:ext cx="7576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Рабочий вопрос и новые политические движения
</a:t>
            </a:r>
            <a:endParaRPr lang="en-US" sz="2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000" y="1087979"/>
            <a:ext cx="2250000" cy="20148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6775" y="1087870"/>
            <a:ext cx="2252700" cy="20151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6775" y="1087979"/>
            <a:ext cx="2250000" cy="201489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757219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XIX веке удешевление газет сделало новости частью повседневности. На страницах обсуждались реформы, планы партий и судебные споры. Политические события перестали быть уделом лишь образованных кружков и стали темой ежедневных бесед.
</a:t>
            </a:r>
            <a:endParaRPr lang="en-US" sz="897" dirty="0"/>
          </a:p>
        </p:txBody>
      </p:sp>
      <p:sp>
        <p:nvSpPr>
          <p:cNvPr id="9" name="Text 2"/>
          <p:cNvSpPr txBox="1"/>
          <p:nvPr/>
        </p:nvSpPr>
        <p:spPr>
          <a:xfrm>
            <a:off x="757220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Газеты, которые меняют разговор в городе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456772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Политические карикатуры и печатные листовки упрощали сложные идеи до узнаваемых образов. Их читали быстрее, чем длинные трактаты, и обсуждали в очередях, мастерских и клубах. Такая визуальная полемика расширяла круг людей, вовлечённых в дебаты.
</a:t>
            </a:r>
            <a:endParaRPr lang="en-US" sz="897" dirty="0"/>
          </a:p>
        </p:txBody>
      </p:sp>
      <p:sp>
        <p:nvSpPr>
          <p:cNvPr id="11" name="Text 4"/>
          <p:cNvSpPr txBox="1"/>
          <p:nvPr/>
        </p:nvSpPr>
        <p:spPr>
          <a:xfrm>
            <a:off x="3456772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Карикатуры и листовки: спор на языке символов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136769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грамотности и школьного образования укреплял привычку следить за политикой и формировать мнение. Публичные митинги дополняли прессу: люди проверяли аргументы «вживую» и сверяли их с тем, что печатали. В результате общественное обсуждение становилось устойчивее и шире.
</a:t>
            </a:r>
            <a:endParaRPr lang="en-US" sz="836" dirty="0"/>
          </a:p>
        </p:txBody>
      </p:sp>
      <p:sp>
        <p:nvSpPr>
          <p:cNvPr id="13" name="Text 6"/>
          <p:cNvSpPr txBox="1"/>
          <p:nvPr/>
        </p:nvSpPr>
        <p:spPr>
          <a:xfrm>
            <a:off x="6136770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Митинги, грамотность и новая публичность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747875" y="41952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Печать, образование и общественное мнение
</a:t>
            </a:r>
            <a:endParaRPr lang="en-US" sz="2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демократизации в XIX веке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действовали вместе: индустриальный труд создавал новых участников политики, а пресса превращала их требования в публичный спор.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Круговая диаграмма показывает взаимосвязь причин: демократические изменения требовали одновременно социальной основы и «языка» реформ, который распространяла массовая коммуникация.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концептуальных факторов из описания темы; численные доли на диаграмме — условная визуализация, без претензии на измерение долей влияния.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2800" y="372051"/>
            <a:ext cx="7807800" cy="88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западной демократии XIX века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932600" y="146170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выборов не отменяло неравенство: во многих странах женщины не имели избирательных прав, а политические должности оставались недоступными большей части населения.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061000" y="146170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Колониальные народы часто исключались из политического участия, при этом имперская политика противоречила заявленным принципам народного представительства и равных прав.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932600" y="325005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неполного равенства демократизация сопровождалась социальными конфликтами: реформы требовали борьбы, а уступки власти нередко приходили постепенно и неравномерно.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223300" y="4629775"/>
            <a:ext cx="449700" cy="2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5061000" y="324745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Имущественные и образовательные цензы сохранялись в ряде государств, сужая круг избирателей и ограничивая влияние беднейших граждан на решения власти.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4702" y="1103475"/>
            <a:ext cx="3664296" cy="3281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4263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оставался вне политического участия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78175" y="1173375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категории исключённых групп, причины ограничения и то, к каким политическим последствиям это приводило.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политическое равенство было неполным. Наиболее системно права ограничивались по признакам пола, собственности, статуса подданства и принадлежности к меньшинствам.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00700" y="4468300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 содержанию темы и общепринятым историческим тенденциям XIX века.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8608250" y="4716675"/>
            <a:ext cx="4497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формировалась современная демократия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последовательность: от социальных изменений к институтам и расширению участия (по материалам описания темы).
</a:t>
            </a:r>
            <a:endParaRPr lang="en-US" sz="1024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400" y="1888914"/>
            <a:ext cx="376800" cy="3014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250" y="1851234"/>
            <a:ext cx="376800" cy="37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7337" y="3527269"/>
            <a:ext cx="290925" cy="38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53250" y="3532819"/>
            <a:ext cx="376800" cy="3768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78300" y="622900"/>
            <a:ext cx="77874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Партийные системы и политическая конкуренция
</a:t>
            </a:r>
            <a:endParaRPr lang="en-US" sz="2463" dirty="0"/>
          </a:p>
        </p:txBody>
      </p:sp>
      <p:sp>
        <p:nvSpPr>
          <p:cNvPr id="8" name="Text 1"/>
          <p:cNvSpPr txBox="1"/>
          <p:nvPr/>
        </p:nvSpPr>
        <p:spPr>
          <a:xfrm>
            <a:off x="8608254" y="4715454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124385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Партии для массового избирателя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2962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1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второй половине XIX века партии всё чаще строились как организации для широких слоёв. Это требовало публичных программ, регулярной работы с избирателями и понятных политических обещаний.
</a:t>
            </a:r>
            <a:endParaRPr lang="en-US" sz="1168" dirty="0"/>
          </a:p>
        </p:txBody>
      </p:sp>
      <p:sp>
        <p:nvSpPr>
          <p:cNvPr id="11" name="Text 4"/>
          <p:cNvSpPr txBox="1"/>
          <p:nvPr/>
        </p:nvSpPr>
        <p:spPr>
          <a:xfrm>
            <a:off x="547270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Партийная пресса и идеологическая работа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95847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Консерваторы, либералы и социалисты активно использовали партийные издания. Пресса объясняла позиции, спорила с оппонентами и помогала мобилизовать поддержку на выборах.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1243850" y="3527150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Местные сети поддержки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729625" y="4064220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1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Партии развивали районные структуры и связи с общественными объединениями. Благодаря местным организациям кандидаты легче находили сторонников и быстрее учитывали запросы разных групп.
</a:t>
            </a:r>
            <a:endParaRPr lang="en-US" sz="1137" dirty="0"/>
          </a:p>
        </p:txBody>
      </p:sp>
      <p:sp>
        <p:nvSpPr>
          <p:cNvPr id="15" name="Text 8"/>
          <p:cNvSpPr txBox="1"/>
          <p:nvPr/>
        </p:nvSpPr>
        <p:spPr>
          <a:xfrm>
            <a:off x="5472700" y="3527150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конкуренция как механизм представительства
</a:t>
            </a:r>
            <a:endParaRPr lang="en-US" sz="1400" dirty="0"/>
          </a:p>
        </p:txBody>
      </p:sp>
      <p:sp>
        <p:nvSpPr>
          <p:cNvPr id="16" name="Text 9"/>
          <p:cNvSpPr txBox="1"/>
          <p:nvPr/>
        </p:nvSpPr>
        <p:spPr>
          <a:xfrm>
            <a:off x="4958475" y="406422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1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партий усиливал конкуренцию между программами и стилями управления. В итоге интересы социальных групп получали более устойчивые каналы выражения через выборы и парламентскую борьбу.
</a:t>
            </a:r>
            <a:endParaRPr lang="en-US" sz="112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1600" y="1801136"/>
            <a:ext cx="3026700" cy="240007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82650" y="416025"/>
            <a:ext cx="7778700" cy="104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XIX века для современной демократии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608250" y="4716675"/>
            <a:ext cx="4497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94725" y="2195625"/>
            <a:ext cx="2461800" cy="16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Институты выборности и роль парламента
</a:t>
            </a:r>
            <a:pPr algn="l" indent="0" marL="0">
              <a:lnSpc>
                <a:spcPct val="115000"/>
              </a:lnSpc>
              <a:buNone/>
            </a:pPr>
            <a:r>
              <a:rPr lang="en-US" sz="7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концу XIX века укрепились выборность власти и значение парламента как арены политических решений. Свобода общественной дискуссии стала важной нормой, а гражданские права всё чаще рассматривались как основа государства.
</a:t>
            </a:r>
            <a:endParaRPr lang="en-US" sz="1173" dirty="0"/>
          </a:p>
        </p:txBody>
      </p:sp>
      <p:sp>
        <p:nvSpPr>
          <p:cNvPr id="7" name="Text 3"/>
          <p:cNvSpPr txBox="1"/>
          <p:nvPr/>
        </p:nvSpPr>
        <p:spPr>
          <a:xfrm>
            <a:off x="3357575" y="2195625"/>
            <a:ext cx="2461800" cy="16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Незавершённое равенство и борьба продолжалась
</a:t>
            </a:r>
            <a:pPr algn="l" indent="0" marL="0">
              <a:lnSpc>
                <a:spcPct val="115000"/>
              </a:lnSpc>
              <a:buNone/>
            </a:pPr>
            <a:r>
              <a:rPr lang="en-US" sz="8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политическое равенство оставалось неполным: многие группы добивались признания своих прав уже в XX веке. Поэтому XIX век можно считать фундаментом, но не финальной точкой демократизации.
</a:t>
            </a:r>
            <a:endParaRPr lang="en-US" sz="129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72450" y="1461225"/>
            <a:ext cx="7726500" cy="26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становления западной демократии в XIX веке
</a:t>
            </a:r>
            <a:pPr algn="l" indent="0" marL="0">
              <a:lnSpc>
                <a:spcPct val="100000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XIX век изменил западную демократию: она стала опираться на более широкое участие граждан. Процесс развивался через реформы, революции, конфликты и постепенное расширение избирательных прав, утверждая равенство и ответственность власти.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2026-05-12T22:15:38Z</dcterms:created>
  <dcterms:modified xsi:type="dcterms:W3CDTF">2026-05-12T22:15:38Z</dcterms:modified>
</cp:coreProperties>
</file>