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image" Target="../media/image-8-8.jpe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0914" y="373500"/>
            <a:ext cx="3791123" cy="4396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350" y="997175"/>
            <a:ext cx="4429200" cy="213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Польша: страна Восточной Европы на перекрёстке путей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451625"/>
            <a:ext cx="45627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Польша соединяет Балтику и Европу: рельеф, люди, хозяйство, транспорт и культурное наследие в одном государстве.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Польши и её место в Восточной Европе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Польша находится между Германией, Чехией, Словакией, Украиной, Беларусью, Литвой и Россией, а на севере выходит к Балтийскому морю. Площадь — около 313 тыс. км², население — около 37,7 млн человек. Это делает страну важным транзитным звеном.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42191" y="1294104"/>
            <a:ext cx="45000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87000" y="1294104"/>
            <a:ext cx="45000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58681" y="3084118"/>
            <a:ext cx="506250" cy="45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131907" y="3084118"/>
            <a:ext cx="450000" cy="450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Польши: что формирует жизнь и хозяйство
</a:t>
            </a:r>
            <a:endParaRPr lang="en-US" sz="2538" dirty="0"/>
          </a:p>
        </p:txBody>
      </p:sp>
      <p:sp>
        <p:nvSpPr>
          <p:cNvPr id="13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883083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юге Польши выделяются Карпаты и Судеты. Там природный рельеф становится более разнообразным, а климат и высота меняют растительность. Эти особенности поддерживают туристические маршруты и локальные отрасли.
</a:t>
            </a:r>
            <a:endParaRPr lang="en-US" sz="1231" dirty="0"/>
          </a:p>
        </p:txBody>
      </p:sp>
      <p:sp>
        <p:nvSpPr>
          <p:cNvPr id="15" name="Text 3"/>
          <p:cNvSpPr txBox="1"/>
          <p:nvPr/>
        </p:nvSpPr>
        <p:spPr>
          <a:xfrm>
            <a:off x="2524977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на юге и туристические ландшафты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5427892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территории Польши — равнины и низменности. Такая основа облегчает сельское хозяйство, строительство транспортных линий и размещение городов. Поэтому значительная часть населения тяготеет к более доступным территориям.
</a:t>
            </a:r>
            <a:endParaRPr lang="en-US" sz="1186" dirty="0"/>
          </a:p>
        </p:txBody>
      </p:sp>
      <p:sp>
        <p:nvSpPr>
          <p:cNvPr id="17" name="Text 5"/>
          <p:cNvSpPr txBox="1"/>
          <p:nvPr/>
        </p:nvSpPr>
        <p:spPr>
          <a:xfrm>
            <a:off x="6069786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Равнины, удобные для поселений и дорог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527698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реки — Висла и Одра. Они влияют на расселение, водоснабжение и хозяйственную деятельность. По долинам формировались транспортные связи и аграрные районы, усиливая роль регионов вдоль водных путей.
</a:t>
            </a:r>
            <a:endParaRPr lang="en-US" sz="1257" dirty="0"/>
          </a:p>
        </p:txBody>
      </p:sp>
      <p:sp>
        <p:nvSpPr>
          <p:cNvPr id="19" name="Text 7"/>
          <p:cNvSpPr txBox="1"/>
          <p:nvPr/>
        </p:nvSpPr>
        <p:spPr>
          <a:xfrm>
            <a:off x="1169592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Висла и Одра как «артерии» страны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4072507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Польши в целом умеренно-континентальный. Север получает более мягкое влияние Балтийского моря, что отражается на продолжительности сезонов и особенностях сельскохозяйственных культур. Это важно для планирования урожайности и транспорта.
</a:t>
            </a:r>
            <a:endParaRPr lang="en-US" sz="1078" dirty="0"/>
          </a:p>
        </p:txBody>
      </p:sp>
      <p:sp>
        <p:nvSpPr>
          <p:cNvPr id="21" name="Text 9"/>
          <p:cNvSpPr txBox="1"/>
          <p:nvPr/>
        </p:nvSpPr>
        <p:spPr>
          <a:xfrm>
            <a:off x="4714401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Умеренно-континентальный климат с «балтийским» смягчением
</a:t>
            </a:r>
            <a:endParaRPr lang="en-US" sz="118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Польши и их население
</a:t>
            </a:r>
            <a:endParaRPr lang="en-US" sz="3019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концентрацию населения в столичном регионе и крупных агломерациях, а также значимую роль южных и западных городов.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крупнейших городов подтверждает: экономические и культурные центры формируют устойчивые «узлы» расселения, усиливая связи внутри страны.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Визуализация построена для сопоставления на основе перечня крупнейших городов; точные значения населения в условной шкале в данных не указаны.
</a:t>
            </a:r>
            <a:endParaRPr lang="en-US" sz="104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путь Польши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2299349" y="356405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XVIII веке независимость Польши была нарушена в результате разделов. Следствием стала долгая пауза в самостоятельном политическом развитии и перестройка общественной жизни.
</a:t>
            </a:r>
            <a:endParaRPr lang="en-US" sz="1182" dirty="0"/>
          </a:p>
        </p:txBody>
      </p:sp>
      <p:sp>
        <p:nvSpPr>
          <p:cNvPr id="12" name="Text 3"/>
          <p:cNvSpPr txBox="1"/>
          <p:nvPr/>
        </p:nvSpPr>
        <p:spPr>
          <a:xfrm>
            <a:off x="2299349" y="322037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Разделы XVIII века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883074" y="161760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Польша прошла этапы развития сильных государственно-правовых традиций и культурного многообразия. Эта эпоха стала важной основой для дальнейшего понимания национальной государственности.
</a:t>
            </a:r>
            <a:endParaRPr lang="en-US" sz="1182" dirty="0"/>
          </a:p>
        </p:txBody>
      </p:sp>
      <p:sp>
        <p:nvSpPr>
          <p:cNvPr id="14" name="Text 5"/>
          <p:cNvSpPr txBox="1"/>
          <p:nvPr/>
        </p:nvSpPr>
        <p:spPr>
          <a:xfrm>
            <a:off x="883074" y="127392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Речи Посполитой (ранние века — XVIII век)
</a:t>
            </a:r>
            <a:endParaRPr lang="en-US" sz="1119" dirty="0"/>
          </a:p>
        </p:txBody>
      </p:sp>
      <p:sp>
        <p:nvSpPr>
          <p:cNvPr id="15" name="Text 6"/>
          <p:cNvSpPr txBox="1"/>
          <p:nvPr/>
        </p:nvSpPr>
        <p:spPr>
          <a:xfrm>
            <a:off x="4110851" y="161760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Первой мировой войны Польша восстановила независимость. Этот шаг закрепил новую политическую и экономическую ориентацию и ускорил формирование современных институтов.
</a:t>
            </a:r>
            <a:endParaRPr lang="en-US" sz="1182" dirty="0"/>
          </a:p>
        </p:txBody>
      </p:sp>
      <p:sp>
        <p:nvSpPr>
          <p:cNvPr id="16" name="Text 7"/>
          <p:cNvSpPr txBox="1"/>
          <p:nvPr/>
        </p:nvSpPr>
        <p:spPr>
          <a:xfrm>
            <a:off x="4110851" y="127392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1918 — восстановление независимости
</a:t>
            </a:r>
            <a:endParaRPr lang="en-US" sz="1119" dirty="0"/>
          </a:p>
        </p:txBody>
      </p:sp>
      <p:sp>
        <p:nvSpPr>
          <p:cNvPr id="17" name="Text 8"/>
          <p:cNvSpPr txBox="1"/>
          <p:nvPr/>
        </p:nvSpPr>
        <p:spPr>
          <a:xfrm>
            <a:off x="5525800" y="356405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мировая война принесла тяжёлые потери, а после 1945 года страна пережила длительный социалистический период. В 1989 году начались политические перемены и переход к демократии.
</a:t>
            </a:r>
            <a:endParaRPr lang="en-US" sz="1182" dirty="0"/>
          </a:p>
        </p:txBody>
      </p:sp>
      <p:sp>
        <p:nvSpPr>
          <p:cNvPr id="18" name="Text 9"/>
          <p:cNvSpPr txBox="1"/>
          <p:nvPr/>
        </p:nvSpPr>
        <p:spPr>
          <a:xfrm>
            <a:off x="5525800" y="322037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1945 — после Второй мировой и 1989 — демократический поворот
</a:t>
            </a:r>
            <a:endParaRPr lang="en-US" sz="111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9264" y="1215700"/>
            <a:ext cx="4373371" cy="2701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современной истории Польши
</a:t>
            </a:r>
            <a:endParaRPr lang="en-US" sz="2750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даты показывают, как кризисы XX века и европейская интеграция определяли современную роль Польши.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Совокупность дат подчёркивает закономерность: исторические переломы и интеграция в Европу напрямую меняли институты, экономику и ориентиры развития.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сведения по ключевым датам (в рамках школьного курса).
</a:t>
            </a:r>
            <a:endParaRPr lang="en-US" sz="134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устроено принятие решений в государстве: парламентская логика власти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ветвей власти в Польше: от избрания институтов до контроля конституционности законов.
</a:t>
            </a:r>
            <a:endParaRPr lang="en-US" sz="158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Варшава — политический и экономический центр страны
</a:t>
            </a:r>
            <a:endParaRPr lang="en-US" sz="2303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власти: где решаются вопросы государства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Варшаве сосредоточены органы государственной власти и значительная часть управленческих функций. Здесь работают банковские структуры, крупные компании и представители международных организаций. Политическая роль столицы хорошо ощущается в темпе жизни и плотности деловых связей.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город, восстановленный после катастрофы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город Варшавы был восстановлен после разрушений Второй мировой войны. Аккуратная реконструкция превратила историческое пространство в символ памяти и устойчивости. В результате Старый город вошёл в список Всемирного наследия ЮНЕСКО как знак восстановления города.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как «мост» между прошлым и будущим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Планировка и архитектурные контрасты Варшавы помогают понять, как город переживает исторические разрывы. Одновременно развиваются современные деловые кварталы и транспортные связи. Так столица становится наглядным примером того, как прошлое влияет на траекторию современного развития.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3350" y="1319104"/>
            <a:ext cx="450000" cy="4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27950" y="1294104"/>
            <a:ext cx="45000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10650" y="1294104"/>
            <a:ext cx="450000" cy="45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887275" y="3129118"/>
            <a:ext cx="450000" cy="36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04575" y="3084118"/>
            <a:ext cx="450000" cy="45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Польши: что работает и что экспортируется
</a:t>
            </a:r>
            <a:endParaRPr lang="en-US" sz="2538" dirty="0"/>
          </a:p>
        </p:txBody>
      </p:sp>
      <p:sp>
        <p:nvSpPr>
          <p:cNvPr id="11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933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хозяйстве важное место занимает машиностроение, а также связанные с ним направления промышленности. Именно эта база обеспечивает кооперацию предприятий и устойчивость производства в цепочках поставок.
</a:t>
            </a:r>
            <a:endParaRPr lang="en-US" sz="1078" dirty="0"/>
          </a:p>
        </p:txBody>
      </p:sp>
      <p:sp>
        <p:nvSpPr>
          <p:cNvPr id="13" name="Text 3"/>
          <p:cNvSpPr txBox="1"/>
          <p:nvPr/>
        </p:nvSpPr>
        <p:spPr>
          <a:xfrm>
            <a:off x="10017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и машиностроение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279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Развиты пищевая отрасль и предприятия, связанные с обработкой сырья. Это позволяет быстрее превращать сельскохозяйственную продукцию в товары для внутреннего рынка и для поставок партнёрам в ЕС.
</a:t>
            </a:r>
            <a:endParaRPr lang="en-US" sz="1106" dirty="0"/>
          </a:p>
        </p:txBody>
      </p:sp>
      <p:sp>
        <p:nvSpPr>
          <p:cNvPr id="15" name="Text 5"/>
          <p:cNvSpPr txBox="1"/>
          <p:nvPr/>
        </p:nvSpPr>
        <p:spPr>
          <a:xfrm>
            <a:off x="66363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промышленность и агропромышленный эффект
</a:t>
            </a:r>
            <a:endParaRPr lang="en-US" sz="1174" dirty="0"/>
          </a:p>
        </p:txBody>
      </p:sp>
      <p:sp>
        <p:nvSpPr>
          <p:cNvPr id="16" name="Text 6"/>
          <p:cNvSpPr txBox="1"/>
          <p:nvPr/>
        </p:nvSpPr>
        <p:spPr>
          <a:xfrm>
            <a:off x="33106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Автомобилестроение и производство компонентов усиливают промышленный профиль Польши. Такая специализация поддерживает занятость и экспорт, а также развивает техническую инфраструктуру на уровне регионов и агломераций.
</a:t>
            </a:r>
            <a:endParaRPr lang="en-US" sz="1078" dirty="0"/>
          </a:p>
        </p:txBody>
      </p:sp>
      <p:sp>
        <p:nvSpPr>
          <p:cNvPr id="17" name="Text 7"/>
          <p:cNvSpPr txBox="1"/>
          <p:nvPr/>
        </p:nvSpPr>
        <p:spPr>
          <a:xfrm>
            <a:off x="38190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Автомобилестроение и автокомпоненты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1887275" y="3613640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промышленности, заметны логистика, торговля и IT-сектор. Сильные сервисные направления особенно важны для крупных городов, где сосредоточены кадры, инфраструктура и деловые связи.
</a:t>
            </a:r>
            <a:endParaRPr lang="en-US" sz="1196" dirty="0"/>
          </a:p>
        </p:txBody>
      </p:sp>
      <p:sp>
        <p:nvSpPr>
          <p:cNvPr id="19" name="Text 9"/>
          <p:cNvSpPr txBox="1"/>
          <p:nvPr/>
        </p:nvSpPr>
        <p:spPr>
          <a:xfrm>
            <a:off x="2395625" y="3084265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Услуги, логистика и IT-сектор
</a:t>
            </a:r>
            <a:endParaRPr lang="en-US" sz="1200" dirty="0"/>
          </a:p>
        </p:txBody>
      </p:sp>
      <p:sp>
        <p:nvSpPr>
          <p:cNvPr id="20" name="Text 10"/>
          <p:cNvSpPr txBox="1"/>
          <p:nvPr/>
        </p:nvSpPr>
        <p:spPr>
          <a:xfrm>
            <a:off x="4704575" y="3613640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Польша активно экспортирует товары в страны Европейского союза и участвует в международных производственных цепочках. Большую роль играют малый и средний бизнес, обеспечивающий гибкость и специализацию.
</a:t>
            </a:r>
            <a:endParaRPr lang="en-US" sz="1078" dirty="0"/>
          </a:p>
        </p:txBody>
      </p:sp>
      <p:sp>
        <p:nvSpPr>
          <p:cNvPr id="21" name="Text 11"/>
          <p:cNvSpPr txBox="1"/>
          <p:nvPr/>
        </p:nvSpPr>
        <p:spPr>
          <a:xfrm>
            <a:off x="5212925" y="3084265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Встроенность в европейский экспорт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экономики Польши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услуг дополняется промышленностью и строительством, а сельское хозяйство занимает меньшую долю. Это соответствует более урбанизированному устройству страны.
</a:t>
            </a:r>
            <a:endParaRPr lang="en-US" sz="1381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подтверждает, что Польша движется к экономике с доминированием сервисного сектора, при сохранении промышленной основы. Городские агломерации поддерживают этот баланс.
</a:t>
            </a:r>
            <a:endParaRPr lang="en-US" sz="1381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круговая диаграмма: в исходных данных указано качественное соотношение отраслей без числовых процентов.
</a:t>
            </a:r>
            <a:endParaRPr lang="en-US" sz="128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 продовольственная специализация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Польша располагает развитым агропромышленным комплексом: на полях выращивают яблоки, зерновые культуры, картофель и сахарную свёклу. Эти направления формируют устойчивую сырьевую базу для пищевой промышленности.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Агросектор важен не только для продовольствия, но и для экспорта: предприятия переработки поставляют продукты в страны Европейского союза. Тем самым сельское хозяйство связывает деревни, города и внешнюю торговлю.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животноводстве ключевую роль играют свиноводство и молочное скотоводство. Продукция этих отраслей поддерживает занятость в сельской местности и обеспечивает стабильное снабжение внутреннего рынка.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519959"/>
            <a:ext cx="4791900" cy="19801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Польша и Европейский союз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факты о включённости Польши в европейские институты и валютно-правовом статусе, а также о том, как программы ЕС отражаются на инфраструктуре.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интеграция укрепила транспортные связи, ускорила приток инвестиций и повысила мобильность населения, особенно за счёт инфраструктурных проектов.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материалы ЕС и национальные документы Польши (обобщённые сведения).
</a:t>
            </a:r>
            <a:endParaRPr lang="en-US" sz="134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579644"/>
            <a:ext cx="8424000" cy="19085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Культура, язык и национальная идентичность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830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Польский язык относится к западнославянской группе и служит объединяющим элементом национального единства. Через язык сохраняются общие культурные смыслы: от семейных традиций до официальной сферы.
</a:t>
            </a:r>
            <a:endParaRPr lang="en-US" sz="1341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813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Католическая традиция заметно влияет на повседневную жизнь — от календарных праздников до ритуалов семьи. Польскую культуру также связывают с именами Шопена, Мицкевича и Мрожека, а ещё с сильными театральными и литературными школами.
</a:t>
            </a:r>
            <a:endParaRPr lang="en-US" sz="118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в общественной жизни Польши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католицизм играет доминирующую роль, а остальные конфессии и нерелигиозные группы заметно меньше по численности.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растущей секуляризации религиозность остаётся важным культурным маркером и помогает понять, почему многие общественные традиции сохраняются.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Официальная статистика и результаты переписей религиозной самоидентификации в Польше (точные проценты зависят от источника и года); для слайда использована условная шкала соотношений.
</a:t>
            </a:r>
            <a:endParaRPr lang="en-US" sz="89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85941" y="1294104"/>
            <a:ext cx="56250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87000" y="1294104"/>
            <a:ext cx="45000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86806" y="3084118"/>
            <a:ext cx="450000" cy="45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075657" y="3084118"/>
            <a:ext cx="562500" cy="450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Образование, наука и человеческий капитал
</a:t>
            </a:r>
            <a:endParaRPr lang="en-US" sz="2981" dirty="0"/>
          </a:p>
        </p:txBody>
      </p:sp>
      <p:sp>
        <p:nvSpPr>
          <p:cNvPr id="13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883083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университетские центры сосредоточены в Варшаве, Кракове, Познани, Вроцлаве и Лодзи. Это даёт студентам широкий выбор направлений и помогает формировать региональные научные сообщества.
</a:t>
            </a:r>
            <a:endParaRPr lang="en-US" sz="1257" dirty="0"/>
          </a:p>
        </p:txBody>
      </p:sp>
      <p:sp>
        <p:nvSpPr>
          <p:cNvPr id="15" name="Text 3"/>
          <p:cNvSpPr txBox="1"/>
          <p:nvPr/>
        </p:nvSpPr>
        <p:spPr>
          <a:xfrm>
            <a:off x="2524977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Университетские центры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5427892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Польша известна сильными традициями математического и инженерного образования. Такие компетенции важны для промышленности и инженерных служб, а также поддерживают создание технологий с прикладным эффектом.
</a:t>
            </a:r>
            <a:endParaRPr lang="en-US" sz="1257" dirty="0"/>
          </a:p>
        </p:txBody>
      </p:sp>
      <p:sp>
        <p:nvSpPr>
          <p:cNvPr id="17" name="Text 5"/>
          <p:cNvSpPr txBox="1"/>
          <p:nvPr/>
        </p:nvSpPr>
        <p:spPr>
          <a:xfrm>
            <a:off x="6069786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 и инженерные традиции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527698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европейских исследовательских программах расширяет доступ к лабораториям и международным проектам. Молодые специалисты получают практику сотрудничества и учатся работать по общим научным стандартам.
</a:t>
            </a:r>
            <a:endParaRPr lang="en-US" sz="1242" dirty="0"/>
          </a:p>
        </p:txBody>
      </p:sp>
      <p:sp>
        <p:nvSpPr>
          <p:cNvPr id="19" name="Text 7"/>
          <p:cNvSpPr txBox="1"/>
          <p:nvPr/>
        </p:nvSpPr>
        <p:spPr>
          <a:xfrm>
            <a:off x="1169592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исследовательские программы
</a:t>
            </a:r>
            <a:endParaRPr lang="en-US" sz="1276" dirty="0"/>
          </a:p>
        </p:txBody>
      </p:sp>
      <p:sp>
        <p:nvSpPr>
          <p:cNvPr id="20" name="Text 8"/>
          <p:cNvSpPr txBox="1"/>
          <p:nvPr/>
        </p:nvSpPr>
        <p:spPr>
          <a:xfrm>
            <a:off x="4072507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уровень образования и мобильность молодёжи помогают обновлять кадровый состав и удерживать динамику экономики. За счёт этого Польша повышает международную конкурентоспособность в условиях открытых рынков.
</a:t>
            </a:r>
            <a:endParaRPr lang="en-US" sz="1210" dirty="0"/>
          </a:p>
        </p:txBody>
      </p:sp>
      <p:sp>
        <p:nvSpPr>
          <p:cNvPr id="21" name="Text 9"/>
          <p:cNvSpPr txBox="1"/>
          <p:nvPr/>
        </p:nvSpPr>
        <p:spPr>
          <a:xfrm>
            <a:off x="4714401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Мобильность и конкурентоспособность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Польши и связи с соседними странами
</a:t>
            </a:r>
            <a:endParaRPr lang="en-US" sz="2641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транспортные узлы и направления перевозок (морские порты, железные магистрали, автомагистрали, международные аэропорты).
</a:t>
            </a:r>
            <a:endParaRPr lang="en-US" sz="158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Польша в международной политике и безопасности Европы
</a:t>
            </a:r>
            <a:endParaRPr lang="en-US" sz="3131" dirty="0"/>
          </a:p>
        </p:txBody>
      </p:sp>
      <p:sp>
        <p:nvSpPr>
          <p:cNvPr id="7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Польша участвует в работе Европейского союза и НАТО, а также в региональных форматах сотрудничества Центральной Европы. Такая вовлечённость усиливает её голос в вопросах политики и правил взаимодействия.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активность повышает роль Польши среди государств Восточной и Центральной Европы. Страна выступает как узел сотрудничества, влияющий на решения в сфере безопасности и инфраструктуры.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уделяется безопасности восточной границы, энергетической независимости и надёжности транспортных коридоров. Эти темы напрямую связаны с устойчивостью экономики и повседневной логистикой.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направления польского экспорта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долю в поставках составляют машины и автокомпоненты, а также продукты питания, химическая продукция и бытовая техника, связанные с промышленной кооперацией.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Широкий круг партнёров поддерживает устойчивость внешней торговли: Польша опирается на цепочки производства в Европе и на способность быстро адаптироваться к спросу.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Открытые статистические обзоры внешней торговли Польши (набор партнёров представлен в соответствии с типичными структурами экспортных направлений); на слайде — условная шкала сопоставления.
</a:t>
            </a:r>
            <a:endParaRPr lang="en-US" sz="89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и перспективы развития Польши
</a:t>
            </a:r>
            <a:endParaRPr lang="en-US" sz="2988" dirty="0"/>
          </a:p>
        </p:txBody>
      </p:sp>
      <p:sp>
        <p:nvSpPr>
          <p:cNvPr id="9" name="Text 1"/>
          <p:cNvSpPr txBox="1"/>
          <p:nvPr/>
        </p:nvSpPr>
        <p:spPr>
          <a:xfrm>
            <a:off x="882780" y="1702038"/>
            <a:ext cx="2793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вызовы связаны с демографическим старением и разрывами между западными и восточными воеводствами. Дополнительно сохраняется зависимость от внешних рынков и необходимость технологической модернизации экономики.
</a:t>
            </a:r>
            <a:endParaRPr lang="en-US" sz="1097" dirty="0"/>
          </a:p>
        </p:txBody>
      </p:sp>
      <p:sp>
        <p:nvSpPr>
          <p:cNvPr id="10" name="Text 2"/>
          <p:cNvSpPr txBox="1"/>
          <p:nvPr/>
        </p:nvSpPr>
        <p:spPr>
          <a:xfrm>
            <a:off x="882780" y="1162450"/>
            <a:ext cx="2793600" cy="4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Нынешний этап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107920" y="1702038"/>
            <a:ext cx="2793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«зелёной» экономики предполагает обновление энергетики и поддержку устойчивых технологий. Это меняет не только отрасли, но и характер регионального развития, влияя на занятость.
</a:t>
            </a:r>
            <a:endParaRPr lang="en-US" sz="1257" dirty="0"/>
          </a:p>
        </p:txBody>
      </p:sp>
      <p:sp>
        <p:nvSpPr>
          <p:cNvPr id="12" name="Text 4"/>
          <p:cNvSpPr txBox="1"/>
          <p:nvPr/>
        </p:nvSpPr>
        <p:spPr>
          <a:xfrm>
            <a:off x="4107920" y="1162450"/>
            <a:ext cx="2793600" cy="4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«зелёной» повестке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303426" y="3607319"/>
            <a:ext cx="2793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Важным фактором становится цифровизация и более связная инфраструктура: транспорт и коммуникации помогают сокращать издержки и улучшать доступ к рабочим местам. Одновременно растёт спрос на компетенции в техносфере.
</a:t>
            </a:r>
            <a:endParaRPr lang="en-US" sz="1108" dirty="0"/>
          </a:p>
        </p:txBody>
      </p:sp>
      <p:sp>
        <p:nvSpPr>
          <p:cNvPr id="14" name="Text 6"/>
          <p:cNvSpPr txBox="1"/>
          <p:nvPr/>
        </p:nvSpPr>
        <p:spPr>
          <a:xfrm>
            <a:off x="2303426" y="3067730"/>
            <a:ext cx="2793600" cy="4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Среднесрочная перспектива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5528567" y="3607319"/>
            <a:ext cx="2793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позиций в ЕС опирается на способность инвестировать в высокие технологии и инфраструктуру. Итог — более сбалансированное пространственное развитие и повышение устойчивости хозяйства.
</a:t>
            </a:r>
            <a:endParaRPr lang="en-US" sz="1226" dirty="0"/>
          </a:p>
        </p:txBody>
      </p:sp>
      <p:sp>
        <p:nvSpPr>
          <p:cNvPr id="16" name="Text 8"/>
          <p:cNvSpPr txBox="1"/>
          <p:nvPr/>
        </p:nvSpPr>
        <p:spPr>
          <a:xfrm>
            <a:off x="5528567" y="3067730"/>
            <a:ext cx="2793600" cy="4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Долгосрочный эффект в рамках ЕС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Польша: современная европейская страна с яркой историей и сильной экономикой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Польша соединяет выгодное положение на перекрёстке путей, разнообразие природных условий, крупные городские агломерации, динамичную экономику и богатое историко-культурное наследие. Всё это делает страну наглядным примером взаимосвязи факторов развития.
</a:t>
            </a:r>
            <a:endParaRPr lang="en-US" sz="128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2026-05-12T00:23:22Z</dcterms:created>
  <dcterms:modified xsi:type="dcterms:W3CDTF">2026-05-12T00:23:22Z</dcterms:modified>
</cp:coreProperties>
</file>