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jpe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jpeg"/><Relationship Id="rId4" Type="http://schemas.openxmlformats.org/officeDocument/2006/relationships/image" Target="../media/image-9-4.jpeg"/><Relationship Id="rId5" Type="http://schemas.openxmlformats.org/officeDocument/2006/relationships/image" Target="../media/image-9-5.jpe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slideLayout" Target="../slideLayouts/slideLayout1.xml"/><Relationship Id="rId9"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slideLayout" Target="../slideLayouts/slideLayout1.xml"/><Relationship Id="rId8"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1.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image" Target="../media/image-16-9.png"/><Relationship Id="rId10" Type="http://schemas.openxmlformats.org/officeDocument/2006/relationships/image" Target="../media/image-16-10.png"/><Relationship Id="rId11" Type="http://schemas.openxmlformats.org/officeDocument/2006/relationships/image" Target="../media/image-16-11.png"/><Relationship Id="rId12" Type="http://schemas.openxmlformats.org/officeDocument/2006/relationships/slideLayout" Target="../slideLayouts/slideLayout1.xml"/><Relationship Id="rId1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slideLayout" Target="../slideLayouts/slideLayout1.xml"/><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jpe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slideLayout" Target="../slideLayouts/slideLayout1.xml"/><Relationship Id="rId5"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06975" y="1727300"/>
            <a:ext cx="4326000" cy="2969900"/>
          </a:xfrm>
          <a:prstGeom prst="rect">
            <a:avLst/>
          </a:prstGeom>
        </p:spPr>
      </p:pic>
      <p:sp>
        <p:nvSpPr>
          <p:cNvPr id="4" name="Text 0"/>
          <p:cNvSpPr txBox="1"/>
          <p:nvPr/>
        </p:nvSpPr>
        <p:spPr>
          <a:xfrm>
            <a:off x="406975" y="606975"/>
            <a:ext cx="8352600" cy="830100"/>
          </a:xfrm>
          <a:prstGeom prst="rect">
            <a:avLst/>
          </a:prstGeom>
          <a:noFill/>
          <a:ln/>
        </p:spPr>
        <p:txBody>
          <a:bodyPr wrap="square" lIns="0" tIns="0" rIns="0" bIns="0" rtlCol="0" anchor="t"/>
          <a:lstStyle/>
          <a:p>
            <a:pPr algn="l" indent="0" marL="0">
              <a:lnSpc>
                <a:spcPct val="100000"/>
              </a:lnSpc>
              <a:buNone/>
            </a:pPr>
            <a:r>
              <a:rPr lang="en-US" sz="2500" dirty="0">
                <a:solidFill>
                  <a:srgbClr val="E7F9FF"/>
                </a:solidFill>
                <a:latin typeface="Arial" pitchFamily="34" charset="0"/>
                <a:ea typeface="Arial" pitchFamily="34" charset="-122"/>
                <a:cs typeface="Arial" pitchFamily="34" charset="-120"/>
              </a:rPr>
              <a:t>A Long Ago: слова и идеи о прошлом на английском языке
</a:t>
            </a:r>
            <a:endParaRPr lang="en-US" sz="2500" dirty="0"/>
          </a:p>
        </p:txBody>
      </p:sp>
      <p:sp>
        <p:nvSpPr>
          <p:cNvPr id="5" name="Text 1"/>
          <p:cNvSpPr txBox="1"/>
          <p:nvPr/>
        </p:nvSpPr>
        <p:spPr>
          <a:xfrm>
            <a:off x="5134950" y="1725900"/>
            <a:ext cx="3624300" cy="2972700"/>
          </a:xfrm>
          <a:prstGeom prst="rect">
            <a:avLst/>
          </a:prstGeom>
          <a:noFill/>
          <a:ln/>
        </p:spPr>
        <p:txBody>
          <a:bodyPr wrap="square" lIns="0" tIns="0" rIns="0" bIns="0" rtlCol="0" anchor="t"/>
          <a:lstStyle/>
          <a:p>
            <a:pPr algn="l" indent="0" marL="0">
              <a:lnSpc>
                <a:spcPct val="100000"/>
              </a:lnSpc>
              <a:buNone/>
            </a:pPr>
            <a:r>
              <a:rPr lang="en-US" sz="1400" dirty="0">
                <a:solidFill>
                  <a:srgbClr val="8EB0AF"/>
                </a:solidFill>
                <a:latin typeface="Arial" pitchFamily="34" charset="0"/>
                <a:ea typeface="Arial" pitchFamily="34" charset="-122"/>
                <a:cs typeface="Arial" pitchFamily="34" charset="-120"/>
              </a:rPr>
              <a:t>Изучаем прошлое через простые английские слова и знакомые примеры.
</a:t>
            </a:r>
            <a:pPr algn="l" indent="0" marL="0">
              <a:lnSpc>
                <a:spcPct val="100000"/>
              </a:lnSpc>
              <a:buNone/>
            </a:pPr>
            <a:r>
              <a:rPr lang="en-US" sz="1400" dirty="0">
                <a:solidFill>
                  <a:srgbClr val="8EB0AF"/>
                </a:solidFill>
                <a:latin typeface="Arial" pitchFamily="34" charset="0"/>
                <a:ea typeface="Arial" pitchFamily="34" charset="-122"/>
                <a:cs typeface="Arial" pitchFamily="34" charset="-120"/>
              </a:rPr>
              <a:t>
</a:t>
            </a:r>
            <a:pPr algn="l" indent="0" marL="0">
              <a:lnSpc>
                <a:spcPct val="100000"/>
              </a:lnSpc>
              <a:buNone/>
            </a:pPr>
            <a:r>
              <a:rPr lang="en-US" sz="1400" i="1" dirty="0">
                <a:solidFill>
                  <a:srgbClr val="8EB0AF"/>
                </a:solidFill>
                <a:latin typeface="Arial" pitchFamily="34" charset="0"/>
                <a:ea typeface="Arial" pitchFamily="34" charset="-122"/>
                <a:cs typeface="Arial" pitchFamily="34" charset="-120"/>
              </a:rPr>
              <a:t>
</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361200" y="2514555"/>
            <a:ext cx="8421600" cy="194914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361200" y="1308338"/>
            <a:ext cx="8421600" cy="861600"/>
          </a:xfrm>
          <a:prstGeom prst="rect">
            <a:avLst/>
          </a:prstGeom>
          <a:noFill/>
          <a:ln/>
        </p:spPr>
        <p:txBody>
          <a:bodyPr wrap="square" lIns="0" tIns="0" rIns="0" bIns="0" rtlCol="0" anchor="ctr"/>
          <a:lstStyle/>
          <a:p>
            <a:pPr algn="l" indent="0" marL="0">
              <a:lnSpc>
                <a:spcPct val="115000"/>
              </a:lnSpc>
              <a:buNone/>
            </a:pPr>
            <a:r>
              <a:rPr lang="en-US" sz="1600" dirty="0">
                <a:solidFill>
                  <a:srgbClr val="042826"/>
                </a:solidFill>
                <a:latin typeface="Arial" pitchFamily="34" charset="0"/>
                <a:ea typeface="Arial" pitchFamily="34" charset="-122"/>
                <a:cs typeface="Arial" pitchFamily="34" charset="-120"/>
              </a:rPr>
              <a:t>Long ago значит «давным-давно». Это выражение помогает рассказывать о старых вещах, прежней жизни людей и событиях, которые были много лет назад, простыми словами и короткими фразами.
</a:t>
            </a:r>
            <a:endParaRPr lang="en-US" sz="1600" dirty="0"/>
          </a:p>
        </p:txBody>
      </p:sp>
      <p:sp>
        <p:nvSpPr>
          <p:cNvPr id="5" name="Text 1"/>
          <p:cNvSpPr txBox="1"/>
          <p:nvPr/>
        </p:nvSpPr>
        <p:spPr>
          <a:xfrm>
            <a:off x="361200" y="365375"/>
            <a:ext cx="8421600" cy="601200"/>
          </a:xfrm>
          <a:prstGeom prst="rect">
            <a:avLst/>
          </a:prstGeom>
          <a:noFill/>
          <a:ln/>
        </p:spPr>
        <p:txBody>
          <a:bodyPr wrap="square" lIns="0" tIns="0" rIns="0" bIns="0" rtlCol="0" anchor="ctr"/>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Long ago: как говорить о далёком прошлом
</a:t>
            </a:r>
            <a:endParaRPr lang="en-US" sz="2400" dirty="0"/>
          </a:p>
        </p:txBody>
      </p:sp>
      <p:sp>
        <p:nvSpPr>
          <p:cNvPr id="6" name="Text 2"/>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2</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5288400" y="1530750"/>
            <a:ext cx="3150300" cy="2082000"/>
          </a:xfrm>
          <a:prstGeom prst="rect">
            <a:avLst/>
          </a:prstGeom>
          <a:noFill/>
          <a:ln/>
        </p:spPr>
        <p:txBody>
          <a:bodyPr wrap="square" lIns="0" tIns="0" rIns="0" bIns="0" rtlCol="0" anchor="ctr"/>
          <a:lstStyle/>
          <a:p>
            <a:pPr algn="l" indent="0" marL="0">
              <a:lnSpc>
                <a:spcPct val="100000"/>
              </a:lnSpc>
              <a:buNone/>
            </a:pPr>
            <a:r>
              <a:rPr lang="en-US" sz="1800" dirty="0">
                <a:solidFill>
                  <a:srgbClr val="042826"/>
                </a:solidFill>
                <a:latin typeface="Arial" pitchFamily="34" charset="0"/>
                <a:ea typeface="Arial" pitchFamily="34" charset="-122"/>
                <a:cs typeface="Arial" pitchFamily="34" charset="-120"/>
              </a:rPr>
              <a:t>Эти слова часто встречаются в учебных текстах и помогают описывать жизнь раньше, чем сегодня.
</a:t>
            </a:r>
            <a:endParaRPr lang="en-US" sz="1800" dirty="0"/>
          </a:p>
        </p:txBody>
      </p:sp>
      <p:sp>
        <p:nvSpPr>
          <p:cNvPr id="4" name="Text 1"/>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3</a:t>
            </a:r>
            <a:endParaRPr lang="en-US" sz="1100" dirty="0"/>
          </a:p>
        </p:txBody>
      </p:sp>
      <p:sp>
        <p:nvSpPr>
          <p:cNvPr id="5" name="Text 2"/>
          <p:cNvSpPr txBox="1"/>
          <p:nvPr/>
        </p:nvSpPr>
        <p:spPr>
          <a:xfrm>
            <a:off x="889200" y="1530750"/>
            <a:ext cx="3324300" cy="2082000"/>
          </a:xfrm>
          <a:prstGeom prst="rect">
            <a:avLst/>
          </a:prstGeom>
          <a:noFill/>
          <a:ln/>
        </p:spPr>
        <p:txBody>
          <a:bodyPr wrap="square" lIns="0" tIns="0" rIns="0" bIns="0" rtlCol="0" anchor="ctr"/>
          <a:lstStyle/>
          <a:p>
            <a:pPr algn="ctr" indent="0" marL="0">
              <a:lnSpc>
                <a:spcPct val="100000"/>
              </a:lnSpc>
              <a:buNone/>
            </a:pPr>
            <a:r>
              <a:rPr lang="en-US" sz="4200" dirty="0">
                <a:solidFill>
                  <a:srgbClr val="042826"/>
                </a:solidFill>
                <a:latin typeface="Arial" pitchFamily="34" charset="0"/>
                <a:ea typeface="Arial" pitchFamily="34" charset="-122"/>
                <a:cs typeface="Arial" pitchFamily="34" charset="-120"/>
              </a:rPr>
              <a:t>6
</a:t>
            </a:r>
            <a:pPr algn="ctr" indent="0" marL="0">
              <a:lnSpc>
                <a:spcPct val="100000"/>
              </a:lnSpc>
              <a:buNone/>
            </a:pPr>
            <a:r>
              <a:rPr lang="en-US" sz="600" dirty="0">
                <a:solidFill>
                  <a:srgbClr val="042826"/>
                </a:solidFill>
                <a:latin typeface="Arial" pitchFamily="34" charset="0"/>
                <a:ea typeface="Arial" pitchFamily="34" charset="-122"/>
                <a:cs typeface="Arial" pitchFamily="34" charset="-120"/>
              </a:rPr>
              <a:t>
</a:t>
            </a:r>
            <a:pPr algn="ctr" indent="0" marL="0">
              <a:lnSpc>
                <a:spcPct val="115000"/>
              </a:lnSpc>
              <a:buNone/>
            </a:pPr>
            <a:r>
              <a:rPr lang="en-US" sz="1600" dirty="0">
                <a:solidFill>
                  <a:srgbClr val="042826"/>
                </a:solidFill>
                <a:latin typeface="Arial" pitchFamily="34" charset="0"/>
                <a:ea typeface="Arial" pitchFamily="34" charset="-122"/>
                <a:cs typeface="Arial" pitchFamily="34" charset="-120"/>
              </a:rPr>
              <a:t>ключевых слов помогают говорить о прошлом: long ago, old, past, before, years ago, ancient.
</a:t>
            </a:r>
            <a:endParaRPr lang="en-US" sz="4200" dirty="0"/>
          </a:p>
        </p:txBody>
      </p:sp>
      <p:sp>
        <p:nvSpPr>
          <p:cNvPr id="6" name="Text 3"/>
          <p:cNvSpPr txBox="1"/>
          <p:nvPr/>
        </p:nvSpPr>
        <p:spPr>
          <a:xfrm>
            <a:off x="2695050" y="4087050"/>
            <a:ext cx="4111800" cy="603600"/>
          </a:xfrm>
          <a:prstGeom prst="rect">
            <a:avLst/>
          </a:prstGeom>
          <a:noFill/>
          <a:ln/>
        </p:spPr>
        <p:txBody>
          <a:bodyPr wrap="square" lIns="0" tIns="0" rIns="0" bIns="0" rtlCol="0" anchor="ctr"/>
          <a:lstStyle/>
          <a:p>
            <a:pPr algn="ctr" indent="0" marL="0">
              <a:lnSpc>
                <a:spcPct val="115000"/>
              </a:lnSpc>
              <a:buNone/>
            </a:pPr>
            <a:r>
              <a:rPr lang="en-US" sz="1200" dirty="0">
                <a:solidFill>
                  <a:srgbClr val="042826"/>
                </a:solidFill>
                <a:latin typeface="Arial" pitchFamily="34" charset="0"/>
                <a:ea typeface="Arial" pitchFamily="34" charset="-122"/>
                <a:cs typeface="Arial" pitchFamily="34" charset="-120"/>
              </a:rPr>
              <a:t>Материалы урока английского языка для 5 класса
</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6975" y="1299372"/>
            <a:ext cx="4158300" cy="316745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4</a:t>
            </a:r>
            <a:endParaRPr lang="en-US" sz="1100" dirty="0"/>
          </a:p>
        </p:txBody>
      </p:sp>
      <p:sp>
        <p:nvSpPr>
          <p:cNvPr id="10" name="Text 1"/>
          <p:cNvSpPr txBox="1"/>
          <p:nvPr/>
        </p:nvSpPr>
        <p:spPr>
          <a:xfrm>
            <a:off x="337925" y="365350"/>
            <a:ext cx="8438700" cy="723300"/>
          </a:xfrm>
          <a:prstGeom prst="rect">
            <a:avLst/>
          </a:prstGeom>
          <a:noFill/>
          <a:ln/>
        </p:spPr>
        <p:txBody>
          <a:bodyPr wrap="square" lIns="0" tIns="0" rIns="0" bIns="0" rtlCol="0" anchor="t"/>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Старинный дом и повседневная жизнь
</a:t>
            </a:r>
            <a:endParaRPr lang="en-US" sz="2400" dirty="0"/>
          </a:p>
        </p:txBody>
      </p:sp>
      <p:sp>
        <p:nvSpPr>
          <p:cNvPr id="11" name="Text 2"/>
          <p:cNvSpPr txBox="1"/>
          <p:nvPr/>
        </p:nvSpPr>
        <p:spPr>
          <a:xfrm>
            <a:off x="4699675" y="1413251"/>
            <a:ext cx="1953300" cy="924600"/>
          </a:xfrm>
          <a:prstGeom prst="rect">
            <a:avLst/>
          </a:prstGeom>
          <a:noFill/>
          <a:ln/>
        </p:spPr>
        <p:txBody>
          <a:bodyPr wrap="square" lIns="0" tIns="0" rIns="0" bIns="0" rtlCol="0" anchor="t"/>
          <a:lstStyle/>
          <a:p>
            <a:pPr algn="l" indent="0" marL="0">
              <a:lnSpc>
                <a:spcPct val="115000"/>
              </a:lnSpc>
              <a:buNone/>
            </a:pPr>
            <a:r>
              <a:rPr lang="en-US" sz="961" dirty="0">
                <a:solidFill>
                  <a:srgbClr val="E7F9FF"/>
                </a:solidFill>
                <a:latin typeface="Arial" pitchFamily="34" charset="0"/>
                <a:ea typeface="Arial" pitchFamily="34" charset="-122"/>
                <a:cs typeface="Arial" pitchFamily="34" charset="-120"/>
              </a:rPr>
              <a:t>Дом без удобств
</a:t>
            </a:r>
            <a:pPr algn="l" indent="0" marL="0">
              <a:lnSpc>
                <a:spcPct val="115000"/>
              </a:lnSpc>
              <a:buNone/>
            </a:pPr>
            <a:r>
              <a:rPr lang="en-US" sz="561"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801" dirty="0">
                <a:solidFill>
                  <a:srgbClr val="8EB0AF"/>
                </a:solidFill>
                <a:latin typeface="Arial" pitchFamily="34" charset="0"/>
                <a:ea typeface="Arial" pitchFamily="34" charset="-122"/>
                <a:cs typeface="Arial" pitchFamily="34" charset="-120"/>
              </a:rPr>
              <a:t>Многие семьи жили в небольших деревянных домах без электричества и современных приборов. Внутри было просто: несколько комнат, минимум мебели и вещи только для самого необходимого.
</a:t>
            </a:r>
            <a:endParaRPr lang="en-US" sz="961" dirty="0"/>
          </a:p>
        </p:txBody>
      </p:sp>
      <p:sp>
        <p:nvSpPr>
          <p:cNvPr id="12" name="Text 3"/>
          <p:cNvSpPr txBox="1"/>
          <p:nvPr/>
        </p:nvSpPr>
        <p:spPr>
          <a:xfrm>
            <a:off x="4699675" y="2662450"/>
            <a:ext cx="1953300" cy="924600"/>
          </a:xfrm>
          <a:prstGeom prst="rect">
            <a:avLst/>
          </a:prstGeom>
          <a:noFill/>
          <a:ln/>
        </p:spPr>
        <p:txBody>
          <a:bodyPr wrap="square" lIns="0" tIns="0" rIns="0" bIns="0" rtlCol="0" anchor="t"/>
          <a:lstStyle/>
          <a:p>
            <a:pPr algn="l" indent="0" marL="0">
              <a:lnSpc>
                <a:spcPct val="115000"/>
              </a:lnSpc>
              <a:buNone/>
            </a:pPr>
            <a:r>
              <a:rPr lang="en-US" sz="961" dirty="0">
                <a:solidFill>
                  <a:srgbClr val="E7F9FF"/>
                </a:solidFill>
                <a:latin typeface="Arial" pitchFamily="34" charset="0"/>
                <a:ea typeface="Arial" pitchFamily="34" charset="-122"/>
                <a:cs typeface="Arial" pitchFamily="34" charset="-120"/>
              </a:rPr>
              <a:t>Свет и тепло
</a:t>
            </a:r>
            <a:pPr algn="l" indent="0" marL="0">
              <a:lnSpc>
                <a:spcPct val="115000"/>
              </a:lnSpc>
              <a:buNone/>
            </a:pPr>
            <a:r>
              <a:rPr lang="en-US" sz="561"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801" dirty="0">
                <a:solidFill>
                  <a:srgbClr val="8EB0AF"/>
                </a:solidFill>
                <a:latin typeface="Arial" pitchFamily="34" charset="0"/>
                <a:ea typeface="Arial" pitchFamily="34" charset="-122"/>
                <a:cs typeface="Arial" pitchFamily="34" charset="-120"/>
              </a:rPr>
              <a:t>Вечером комнаты освещали candle, lamp или fire. Такие источники света давали меньше удобства, чем современные лампы, но помогали читать, готовить и собираться всей семьёй.
</a:t>
            </a:r>
            <a:endParaRPr lang="en-US" sz="961" dirty="0"/>
          </a:p>
        </p:txBody>
      </p:sp>
      <p:sp>
        <p:nvSpPr>
          <p:cNvPr id="13" name="Text 4"/>
          <p:cNvSpPr txBox="1"/>
          <p:nvPr/>
        </p:nvSpPr>
        <p:spPr>
          <a:xfrm>
            <a:off x="4699675" y="3911650"/>
            <a:ext cx="1953300" cy="924600"/>
          </a:xfrm>
          <a:prstGeom prst="rect">
            <a:avLst/>
          </a:prstGeom>
          <a:noFill/>
          <a:ln/>
        </p:spPr>
        <p:txBody>
          <a:bodyPr wrap="square" lIns="0" tIns="0" rIns="0" bIns="0" rtlCol="0" anchor="t"/>
          <a:lstStyle/>
          <a:p>
            <a:pPr algn="l" indent="0" marL="0">
              <a:lnSpc>
                <a:spcPct val="115000"/>
              </a:lnSpc>
              <a:buNone/>
            </a:pPr>
            <a:r>
              <a:rPr lang="en-US" sz="1059" dirty="0">
                <a:solidFill>
                  <a:srgbClr val="E7F9FF"/>
                </a:solidFill>
                <a:latin typeface="Arial" pitchFamily="34" charset="0"/>
                <a:ea typeface="Arial" pitchFamily="34" charset="-122"/>
                <a:cs typeface="Arial" pitchFamily="34" charset="-120"/>
              </a:rPr>
              <a:t>Простая мебель
</a:t>
            </a:r>
            <a:pPr algn="l" indent="0" marL="0">
              <a:lnSpc>
                <a:spcPct val="115000"/>
              </a:lnSpc>
              <a:buNone/>
            </a:pPr>
            <a:r>
              <a:rPr lang="en-US" sz="618"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883" dirty="0">
                <a:solidFill>
                  <a:srgbClr val="8EB0AF"/>
                </a:solidFill>
                <a:latin typeface="Arial" pitchFamily="34" charset="0"/>
                <a:ea typeface="Arial" pitchFamily="34" charset="-122"/>
                <a:cs typeface="Arial" pitchFamily="34" charset="-120"/>
              </a:rPr>
              <a:t>В доме обычно стояли table, chair, bed и chest. Мебель делали прочной и долговечной, потому что вещи служили долго и часто передавались из поколения в поколение.
</a:t>
            </a:r>
            <a:endParaRPr lang="en-US" sz="1059" dirty="0"/>
          </a:p>
        </p:txBody>
      </p:sp>
      <p:sp>
        <p:nvSpPr>
          <p:cNvPr id="14" name="Text 5"/>
          <p:cNvSpPr txBox="1"/>
          <p:nvPr/>
        </p:nvSpPr>
        <p:spPr>
          <a:xfrm>
            <a:off x="6823325" y="1413251"/>
            <a:ext cx="1953300" cy="924600"/>
          </a:xfrm>
          <a:prstGeom prst="rect">
            <a:avLst/>
          </a:prstGeom>
          <a:noFill/>
          <a:ln/>
        </p:spPr>
        <p:txBody>
          <a:bodyPr wrap="square" lIns="0" tIns="0" rIns="0" bIns="0" rtlCol="0" anchor="t"/>
          <a:lstStyle/>
          <a:p>
            <a:pPr algn="l" indent="0" marL="0">
              <a:lnSpc>
                <a:spcPct val="115000"/>
              </a:lnSpc>
              <a:buNone/>
            </a:pPr>
            <a:r>
              <a:rPr lang="en-US" sz="1100" dirty="0">
                <a:solidFill>
                  <a:srgbClr val="E7F9FF"/>
                </a:solidFill>
                <a:latin typeface="Arial" pitchFamily="34" charset="0"/>
                <a:ea typeface="Arial" pitchFamily="34" charset="-122"/>
                <a:cs typeface="Arial" pitchFamily="34" charset="-120"/>
              </a:rPr>
              <a:t>Еда и посуда
</a:t>
            </a:r>
            <a:pPr algn="l" indent="0" marL="0">
              <a:lnSpc>
                <a:spcPct val="115000"/>
              </a:lnSpc>
              <a:buNone/>
            </a:pPr>
            <a:r>
              <a:rPr lang="en-US" sz="642"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917" dirty="0">
                <a:solidFill>
                  <a:srgbClr val="8EB0AF"/>
                </a:solidFill>
                <a:latin typeface="Arial" pitchFamily="34" charset="0"/>
                <a:ea typeface="Arial" pitchFamily="34" charset="-122"/>
                <a:cs typeface="Arial" pitchFamily="34" charset="-120"/>
              </a:rPr>
              <a:t>На столе были simple dishes, а готовили на огне или печи. Еда была простой, но сытной, и вся семья часто ела вместе за одним столом.
</a:t>
            </a:r>
            <a:endParaRPr lang="en-US" sz="1100" dirty="0"/>
          </a:p>
        </p:txBody>
      </p:sp>
      <p:sp>
        <p:nvSpPr>
          <p:cNvPr id="15" name="Text 6"/>
          <p:cNvSpPr txBox="1"/>
          <p:nvPr/>
        </p:nvSpPr>
        <p:spPr>
          <a:xfrm>
            <a:off x="6823325" y="2662450"/>
            <a:ext cx="1953300" cy="924600"/>
          </a:xfrm>
          <a:prstGeom prst="rect">
            <a:avLst/>
          </a:prstGeom>
          <a:noFill/>
          <a:ln/>
        </p:spPr>
        <p:txBody>
          <a:bodyPr wrap="square" lIns="0" tIns="0" rIns="0" bIns="0" rtlCol="0" anchor="t"/>
          <a:lstStyle/>
          <a:p>
            <a:pPr algn="l" indent="0" marL="0">
              <a:lnSpc>
                <a:spcPct val="115000"/>
              </a:lnSpc>
              <a:buNone/>
            </a:pPr>
            <a:r>
              <a:rPr lang="en-US" sz="1100" dirty="0">
                <a:solidFill>
                  <a:srgbClr val="E7F9FF"/>
                </a:solidFill>
                <a:latin typeface="Arial" pitchFamily="34" charset="0"/>
                <a:ea typeface="Arial" pitchFamily="34" charset="-122"/>
                <a:cs typeface="Arial" pitchFamily="34" charset="-120"/>
              </a:rPr>
              <a:t>Что показать на картинке
</a:t>
            </a:r>
            <a:pPr algn="l" indent="0" marL="0">
              <a:lnSpc>
                <a:spcPct val="115000"/>
              </a:lnSpc>
              <a:buNone/>
            </a:pPr>
            <a:r>
              <a:rPr lang="en-US" sz="642"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917" dirty="0">
                <a:solidFill>
                  <a:srgbClr val="8EB0AF"/>
                </a:solidFill>
                <a:latin typeface="Arial" pitchFamily="34" charset="0"/>
                <a:ea typeface="Arial" pitchFamily="34" charset="-122"/>
                <a:cs typeface="Arial" pitchFamily="34" charset="-120"/>
              </a:rPr>
              <a:t>Для иллюстрации подойдут wooden house, candle, old kitchen и family around the table. Такая сцена хорошо передаёт атмосферу everyday life long ago.
</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6975" y="1299508"/>
            <a:ext cx="4158300" cy="274838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124117" y="1877039"/>
            <a:ext cx="3502800" cy="820800"/>
          </a:xfrm>
          <a:prstGeom prst="rect">
            <a:avLst/>
          </a:prstGeom>
          <a:noFill/>
          <a:ln/>
        </p:spPr>
        <p:txBody>
          <a:bodyPr wrap="square" lIns="0" tIns="0" rIns="0" bIns="0" rtlCol="0" anchor="t"/>
          <a:lstStyle/>
          <a:p>
            <a:pPr algn="l" indent="0" marL="0">
              <a:lnSpc>
                <a:spcPct val="150000"/>
              </a:lnSpc>
              <a:buNone/>
            </a:pPr>
            <a:r>
              <a:rPr lang="en-US" sz="1300" dirty="0">
                <a:solidFill>
                  <a:srgbClr val="8EB0AF"/>
                </a:solidFill>
                <a:latin typeface="Arial" pitchFamily="34" charset="0"/>
                <a:ea typeface="Arial" pitchFamily="34" charset="-122"/>
                <a:cs typeface="Arial" pitchFamily="34" charset="-120"/>
              </a:rPr>
              <a:t>Тема помогает увидеть, как technology changed daily life in different areas, especially when people travel, send messages and study.
</a:t>
            </a:r>
            <a:endParaRPr lang="en-US" sz="1300" dirty="0"/>
          </a:p>
        </p:txBody>
      </p:sp>
      <p:sp>
        <p:nvSpPr>
          <p:cNvPr id="7" name="Text 1"/>
          <p:cNvSpPr txBox="1"/>
          <p:nvPr/>
        </p:nvSpPr>
        <p:spPr>
          <a:xfrm>
            <a:off x="406962" y="4149213"/>
            <a:ext cx="4158300" cy="261600"/>
          </a:xfrm>
          <a:prstGeom prst="rect">
            <a:avLst/>
          </a:prstGeom>
          <a:noFill/>
          <a:ln/>
        </p:spPr>
        <p:txBody>
          <a:bodyPr wrap="square" lIns="0" tIns="0" rIns="0" bIns="0" rtlCol="0" anchor="t"/>
          <a:lstStyle/>
          <a:p>
            <a:pPr algn="l" indent="0" marL="0">
              <a:lnSpc>
                <a:spcPct val="115000"/>
              </a:lnSpc>
              <a:buNone/>
            </a:pPr>
            <a:r>
              <a:rPr lang="en-US" sz="1100" dirty="0">
                <a:solidFill>
                  <a:srgbClr val="8EB0AF"/>
                </a:solidFill>
                <a:latin typeface="Arial" pitchFamily="34" charset="0"/>
                <a:ea typeface="Arial" pitchFamily="34" charset="-122"/>
                <a:cs typeface="Arial" pitchFamily="34" charset="-120"/>
              </a:rPr>
              <a:t>Учебная схема сравнения по теме «Long Ago»
</a:t>
            </a:r>
            <a:endParaRPr lang="en-US" sz="1100" dirty="0"/>
          </a:p>
        </p:txBody>
      </p:sp>
      <p:sp>
        <p:nvSpPr>
          <p:cNvPr id="8" name="Text 2"/>
          <p:cNvSpPr txBox="1"/>
          <p:nvPr/>
        </p:nvSpPr>
        <p:spPr>
          <a:xfrm>
            <a:off x="5124117" y="3170989"/>
            <a:ext cx="3502800" cy="820800"/>
          </a:xfrm>
          <a:prstGeom prst="rect">
            <a:avLst/>
          </a:prstGeom>
          <a:noFill/>
          <a:ln/>
        </p:spPr>
        <p:txBody>
          <a:bodyPr wrap="square" lIns="0" tIns="0" rIns="0" bIns="0" rtlCol="0" anchor="t"/>
          <a:lstStyle/>
          <a:p>
            <a:pPr algn="l" indent="0" marL="0">
              <a:lnSpc>
                <a:spcPct val="150000"/>
              </a:lnSpc>
              <a:buNone/>
            </a:pPr>
            <a:r>
              <a:rPr lang="en-US" sz="1217" dirty="0">
                <a:solidFill>
                  <a:srgbClr val="8EB0AF"/>
                </a:solidFill>
                <a:latin typeface="Arial" pitchFamily="34" charset="0"/>
                <a:ea typeface="Arial" pitchFamily="34" charset="-122"/>
                <a:cs typeface="Arial" pitchFamily="34" charset="-120"/>
              </a:rPr>
              <a:t>Самые большие перемены связаны с transport и communication; в home и school изменения есть, но основные потребности остались прежними.
</a:t>
            </a:r>
            <a:endParaRPr lang="en-US" sz="1217" dirty="0"/>
          </a:p>
        </p:txBody>
      </p:sp>
      <p:sp>
        <p:nvSpPr>
          <p:cNvPr id="9" name="Text 3"/>
          <p:cNvSpPr txBox="1"/>
          <p:nvPr/>
        </p:nvSpPr>
        <p:spPr>
          <a:xfrm>
            <a:off x="337925" y="368223"/>
            <a:ext cx="8438700" cy="7545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Что изменилось сильнее всего: then and now
</a:t>
            </a:r>
            <a:endParaRPr lang="en-US" sz="2400" dirty="0"/>
          </a:p>
        </p:txBody>
      </p:sp>
      <p:sp>
        <p:nvSpPr>
          <p:cNvPr id="10" name="Text 4"/>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5</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394700" y="1404950"/>
            <a:ext cx="4365000" cy="2400750"/>
          </a:xfrm>
          <a:prstGeom prst="rect">
            <a:avLst/>
          </a:prstGeom>
        </p:spPr>
      </p:pic>
      <p:sp>
        <p:nvSpPr>
          <p:cNvPr id="5" name="Text 0"/>
          <p:cNvSpPr txBox="1"/>
          <p:nvPr/>
        </p:nvSpPr>
        <p:spPr>
          <a:xfrm>
            <a:off x="4394804" y="4092575"/>
            <a:ext cx="4365000" cy="261600"/>
          </a:xfrm>
          <a:prstGeom prst="rect">
            <a:avLst/>
          </a:prstGeom>
          <a:noFill/>
          <a:ln/>
        </p:spPr>
        <p:txBody>
          <a:bodyPr wrap="square" lIns="0" tIns="0" rIns="0" bIns="0" rtlCol="0" anchor="t"/>
          <a:lstStyle/>
          <a:p>
            <a:pPr algn="r" indent="0" marL="0">
              <a:lnSpc>
                <a:spcPct val="115000"/>
              </a:lnSpc>
              <a:buNone/>
            </a:pPr>
            <a:r>
              <a:rPr lang="en-US" sz="1100" dirty="0">
                <a:solidFill>
                  <a:srgbClr val="8EB0AF"/>
                </a:solidFill>
                <a:latin typeface="Arial" pitchFamily="34" charset="0"/>
                <a:ea typeface="Arial" pitchFamily="34" charset="-122"/>
                <a:cs typeface="Arial" pitchFamily="34" charset="-120"/>
              </a:rPr>
              <a:t>Материалы урока английского языка для 5 класса
</a:t>
            </a:r>
            <a:endParaRPr lang="en-US" sz="1100" dirty="0"/>
          </a:p>
        </p:txBody>
      </p:sp>
      <p:sp>
        <p:nvSpPr>
          <p:cNvPr id="6" name="Text 1"/>
          <p:cNvSpPr txBox="1"/>
          <p:nvPr/>
        </p:nvSpPr>
        <p:spPr>
          <a:xfrm>
            <a:off x="538075" y="1660975"/>
            <a:ext cx="3565200" cy="830100"/>
          </a:xfrm>
          <a:prstGeom prst="rect">
            <a:avLst/>
          </a:prstGeom>
          <a:noFill/>
          <a:ln/>
        </p:spPr>
        <p:txBody>
          <a:bodyPr wrap="square" lIns="0" tIns="0" rIns="0" bIns="0" rtlCol="0" anchor="t"/>
          <a:lstStyle/>
          <a:p>
            <a:pPr algn="l" indent="0" marL="0">
              <a:lnSpc>
                <a:spcPct val="150000"/>
              </a:lnSpc>
              <a:buNone/>
            </a:pPr>
            <a:r>
              <a:rPr lang="en-US" sz="1300" dirty="0">
                <a:solidFill>
                  <a:srgbClr val="8EB0AF"/>
                </a:solidFill>
                <a:latin typeface="Arial" pitchFamily="34" charset="0"/>
                <a:ea typeface="Arial" pitchFamily="34" charset="-122"/>
                <a:cs typeface="Arial" pitchFamily="34" charset="-120"/>
              </a:rPr>
              <a:t>Сравнение показывает, как изменилась школьная жизнь и какие слова нужны для описания прошлого и настоящего.
</a:t>
            </a:r>
            <a:endParaRPr lang="en-US" sz="1300" dirty="0"/>
          </a:p>
        </p:txBody>
      </p:sp>
      <p:sp>
        <p:nvSpPr>
          <p:cNvPr id="7" name="Text 2"/>
          <p:cNvSpPr txBox="1"/>
          <p:nvPr/>
        </p:nvSpPr>
        <p:spPr>
          <a:xfrm>
            <a:off x="538075" y="2930625"/>
            <a:ext cx="3565200" cy="830100"/>
          </a:xfrm>
          <a:prstGeom prst="rect">
            <a:avLst/>
          </a:prstGeom>
          <a:noFill/>
          <a:ln/>
        </p:spPr>
        <p:txBody>
          <a:bodyPr wrap="square" lIns="0" tIns="0" rIns="0" bIns="0" rtlCol="0" anchor="t"/>
          <a:lstStyle/>
          <a:p>
            <a:pPr algn="l" indent="0" marL="0">
              <a:lnSpc>
                <a:spcPct val="150000"/>
              </a:lnSpc>
              <a:buNone/>
            </a:pPr>
            <a:r>
              <a:rPr lang="en-US" sz="1300" dirty="0">
                <a:solidFill>
                  <a:srgbClr val="8EB0AF"/>
                </a:solidFill>
                <a:latin typeface="Arial" pitchFamily="34" charset="0"/>
                <a:ea typeface="Arial" pitchFamily="34" charset="-122"/>
                <a:cs typeface="Arial" pitchFamily="34" charset="-120"/>
              </a:rPr>
              <a:t>Школа стала удобнее и быстрее, но учёба по-прежнему требует внимания, практики и регулярной работы.
</a:t>
            </a:r>
            <a:endParaRPr lang="en-US" sz="1300" dirty="0"/>
          </a:p>
        </p:txBody>
      </p:sp>
      <p:sp>
        <p:nvSpPr>
          <p:cNvPr id="8" name="Text 3"/>
          <p:cNvSpPr txBox="1"/>
          <p:nvPr/>
        </p:nvSpPr>
        <p:spPr>
          <a:xfrm>
            <a:off x="337925" y="313148"/>
            <a:ext cx="8438700" cy="8301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School then and now
</a:t>
            </a:r>
            <a:endParaRPr lang="en-US" sz="2400" dirty="0"/>
          </a:p>
        </p:txBody>
      </p:sp>
      <p:sp>
        <p:nvSpPr>
          <p:cNvPr id="9" name="Text 4"/>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6</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7925" y="2919586"/>
            <a:ext cx="8468100" cy="1844127"/>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7</a:t>
            </a:r>
            <a:endParaRPr lang="en-US" sz="1100" dirty="0"/>
          </a:p>
        </p:txBody>
      </p:sp>
      <p:sp>
        <p:nvSpPr>
          <p:cNvPr id="9" name="Text 1"/>
          <p:cNvSpPr txBox="1"/>
          <p:nvPr/>
        </p:nvSpPr>
        <p:spPr>
          <a:xfrm>
            <a:off x="337925" y="267500"/>
            <a:ext cx="8421600" cy="675300"/>
          </a:xfrm>
          <a:prstGeom prst="rect">
            <a:avLst/>
          </a:prstGeom>
          <a:noFill/>
          <a:ln/>
        </p:spPr>
        <p:txBody>
          <a:bodyPr wrap="square" lIns="0" tIns="0" rIns="0" bIns="0" rtlCol="0" anchor="t"/>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Одежда в прошлом: простая, прочная, сделанная вручную
</a:t>
            </a:r>
            <a:endParaRPr lang="en-US" sz="2400" dirty="0"/>
          </a:p>
        </p:txBody>
      </p:sp>
      <p:sp>
        <p:nvSpPr>
          <p:cNvPr id="10" name="Text 2"/>
          <p:cNvSpPr txBox="1"/>
          <p:nvPr/>
        </p:nvSpPr>
        <p:spPr>
          <a:xfrm>
            <a:off x="772125" y="1062325"/>
            <a:ext cx="1579500" cy="17346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Ткани и материалы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Одежду часто шили вручную из wool, linen и cotton. Материалы выбирали прочные и практичные, потому что вещи должны были долго служить в повседневной работе.
</a:t>
            </a:r>
            <a:endParaRPr lang="en-US" sz="1200" dirty="0"/>
          </a:p>
        </p:txBody>
      </p:sp>
      <p:sp>
        <p:nvSpPr>
          <p:cNvPr id="11" name="Text 3"/>
          <p:cNvSpPr txBox="1"/>
          <p:nvPr/>
        </p:nvSpPr>
        <p:spPr>
          <a:xfrm>
            <a:off x="2915250" y="1062325"/>
            <a:ext cx="1579500" cy="17346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Что носили люди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В одежде встречались clothes, dress, coat, boots и hat. Наряды были удобными для жизни и труда, но обычно менее лёгкими и яркими, чем современные.
</a:t>
            </a:r>
            <a:endParaRPr lang="en-US" sz="1200" dirty="0"/>
          </a:p>
        </p:txBody>
      </p:sp>
      <p:sp>
        <p:nvSpPr>
          <p:cNvPr id="12" name="Text 4"/>
          <p:cNvSpPr txBox="1"/>
          <p:nvPr/>
        </p:nvSpPr>
        <p:spPr>
          <a:xfrm>
            <a:off x="5058375" y="1062325"/>
            <a:ext cx="1579500" cy="1734600"/>
          </a:xfrm>
          <a:prstGeom prst="rect">
            <a:avLst/>
          </a:prstGeom>
          <a:noFill/>
          <a:ln/>
        </p:spPr>
        <p:txBody>
          <a:bodyPr wrap="square" lIns="0" tIns="0" rIns="0" bIns="0" rtlCol="0" anchor="t"/>
          <a:lstStyle/>
          <a:p>
            <a:pPr algn="l" indent="0" marL="0">
              <a:lnSpc>
                <a:spcPct val="115000"/>
              </a:lnSpc>
              <a:buNone/>
            </a:pPr>
            <a:r>
              <a:rPr lang="en-US" sz="1193" dirty="0">
                <a:solidFill>
                  <a:srgbClr val="042826"/>
                </a:solidFill>
                <a:latin typeface="Arial" pitchFamily="34" charset="0"/>
                <a:ea typeface="Arial" pitchFamily="34" charset="-122"/>
                <a:cs typeface="Arial" pitchFamily="34" charset="-120"/>
              </a:rPr>
              <a:t>Почему одежда отличалась
</a:t>
            </a:r>
            <a:pPr algn="l" indent="0" marL="0">
              <a:lnSpc>
                <a:spcPct val="115000"/>
              </a:lnSpc>
              <a:buNone/>
            </a:pPr>
            <a:r>
              <a:rPr lang="en-US" sz="696"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994" dirty="0">
                <a:solidFill>
                  <a:srgbClr val="042826"/>
                </a:solidFill>
                <a:latin typeface="Arial" pitchFamily="34" charset="0"/>
                <a:ea typeface="Arial" pitchFamily="34" charset="-122"/>
                <a:cs typeface="Arial" pitchFamily="34" charset="-120"/>
              </a:rPr>
              <a:t>Дорогие ткани были доступны не всем, поэтому большинство людей носили простые вещи. Одежда показывала не только вкус, но и положение семьи, работу и образ жизни.
</a:t>
            </a:r>
            <a:endParaRPr lang="en-US" sz="1193" dirty="0"/>
          </a:p>
        </p:txBody>
      </p:sp>
      <p:sp>
        <p:nvSpPr>
          <p:cNvPr id="13" name="Text 5"/>
          <p:cNvSpPr txBox="1"/>
          <p:nvPr/>
        </p:nvSpPr>
        <p:spPr>
          <a:xfrm>
            <a:off x="7201500" y="1062325"/>
            <a:ext cx="1579500" cy="17346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Лексика для темы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Для разговора о прошлом полезны слова fabric, clothes, dress, coat, boots и hat. Они помогают описывать внешний вид людей и сравнивать старую и современную моду.
</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7975" y="1707116"/>
            <a:ext cx="8438700" cy="2962117"/>
          </a:xfrm>
          <a:prstGeom prst="rect">
            <a:avLst/>
          </a:prstGeom>
        </p:spPr>
      </p:pic>
      <p:sp>
        <p:nvSpPr>
          <p:cNvPr id="4"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8</a:t>
            </a:r>
            <a:endParaRPr lang="en-US" sz="1100" dirty="0"/>
          </a:p>
        </p:txBody>
      </p:sp>
      <p:sp>
        <p:nvSpPr>
          <p:cNvPr id="5" name="Text 1"/>
          <p:cNvSpPr txBox="1"/>
          <p:nvPr/>
        </p:nvSpPr>
        <p:spPr>
          <a:xfrm>
            <a:off x="337925" y="420944"/>
            <a:ext cx="8438700" cy="732900"/>
          </a:xfrm>
          <a:prstGeom prst="rect">
            <a:avLst/>
          </a:prstGeom>
          <a:noFill/>
          <a:ln/>
        </p:spPr>
        <p:txBody>
          <a:bodyPr wrap="square" lIns="0" tIns="0" rIns="0" bIns="0" rtlCol="0" anchor="ctr"/>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Как узнают о прошлом
</a:t>
            </a:r>
            <a:endParaRPr lang="en-US" sz="2400" dirty="0"/>
          </a:p>
        </p:txBody>
      </p:sp>
      <p:sp>
        <p:nvSpPr>
          <p:cNvPr id="6" name="Text 2"/>
          <p:cNvSpPr txBox="1"/>
          <p:nvPr/>
        </p:nvSpPr>
        <p:spPr>
          <a:xfrm>
            <a:off x="337925" y="1153850"/>
            <a:ext cx="8438700" cy="502500"/>
          </a:xfrm>
          <a:prstGeom prst="rect">
            <a:avLst/>
          </a:prstGeom>
          <a:noFill/>
          <a:ln/>
        </p:spPr>
        <p:txBody>
          <a:bodyPr wrap="square" lIns="0" tIns="0" rIns="0" bIns="0" rtlCol="0" anchor="t"/>
          <a:lstStyle/>
          <a:p>
            <a:pPr algn="l" indent="0" marL="0">
              <a:lnSpc>
                <a:spcPct val="150000"/>
              </a:lnSpc>
              <a:buNone/>
            </a:pPr>
            <a:r>
              <a:rPr lang="en-US" sz="1300" dirty="0">
                <a:solidFill>
                  <a:srgbClr val="8EB0AF"/>
                </a:solidFill>
                <a:latin typeface="Arial" pitchFamily="34" charset="0"/>
                <a:ea typeface="Arial" pitchFamily="34" charset="-122"/>
                <a:cs typeface="Arial" pitchFamily="34" charset="-120"/>
              </a:rPr>
              <a:t>Учёные собирают подсказки из предметов, изображений и письменных источников, чтобы понять жизнь людей long ago.
</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07050" y="1159663"/>
            <a:ext cx="2586000" cy="1767773"/>
          </a:xfrm>
          <a:prstGeom prst="rect">
            <a:avLst/>
          </a:prstGeom>
        </p:spPr>
      </p:pic>
      <p:pic>
        <p:nvPicPr>
          <p:cNvPr id="5" name="Image 3" descr="preencoded.png">    </p:cNvPr>
          <p:cNvPicPr>
            <a:picLocks noChangeAspect="1"/>
          </p:cNvPicPr>
          <p:nvPr/>
        </p:nvPicPr>
        <p:blipFill>
          <a:blip r:embed="rId4"/>
          <a:stretch>
            <a:fillRect/>
          </a:stretch>
        </p:blipFill>
        <p:spPr>
          <a:xfrm>
            <a:off x="3298854" y="1159663"/>
            <a:ext cx="2586000" cy="1767773"/>
          </a:xfrm>
          <a:prstGeom prst="rect">
            <a:avLst/>
          </a:prstGeom>
        </p:spPr>
      </p:pic>
      <p:pic>
        <p:nvPicPr>
          <p:cNvPr id="6" name="Image 4" descr="preencoded.png">    </p:cNvPr>
          <p:cNvPicPr>
            <a:picLocks noChangeAspect="1"/>
          </p:cNvPicPr>
          <p:nvPr/>
        </p:nvPicPr>
        <p:blipFill>
          <a:blip r:embed="rId5"/>
          <a:stretch>
            <a:fillRect/>
          </a:stretch>
        </p:blipFill>
        <p:spPr>
          <a:xfrm>
            <a:off x="6190657" y="1159663"/>
            <a:ext cx="2586000" cy="1767773"/>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9</a:t>
            </a:r>
            <a:endParaRPr lang="en-US" sz="1100" dirty="0"/>
          </a:p>
        </p:txBody>
      </p:sp>
      <p:sp>
        <p:nvSpPr>
          <p:cNvPr id="9" name="Text 1"/>
          <p:cNvSpPr txBox="1"/>
          <p:nvPr/>
        </p:nvSpPr>
        <p:spPr>
          <a:xfrm>
            <a:off x="406975" y="220691"/>
            <a:ext cx="8369700" cy="7221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Children long ago
</a:t>
            </a:r>
            <a:endParaRPr lang="en-US" sz="2400" dirty="0"/>
          </a:p>
        </p:txBody>
      </p:sp>
      <p:sp>
        <p:nvSpPr>
          <p:cNvPr id="10" name="Text 2"/>
          <p:cNvSpPr txBox="1"/>
          <p:nvPr/>
        </p:nvSpPr>
        <p:spPr>
          <a:xfrm>
            <a:off x="406975" y="3695075"/>
            <a:ext cx="2586000" cy="999900"/>
          </a:xfrm>
          <a:prstGeom prst="rect">
            <a:avLst/>
          </a:prstGeom>
          <a:noFill/>
          <a:ln/>
        </p:spPr>
        <p:txBody>
          <a:bodyPr wrap="square" lIns="0" tIns="0" rIns="0" bIns="0" rtlCol="0" anchor="t"/>
          <a:lstStyle/>
          <a:p>
            <a:pPr algn="l" indent="0" marL="0">
              <a:lnSpc>
                <a:spcPct val="100000"/>
              </a:lnSpc>
              <a:buNone/>
            </a:pPr>
            <a:r>
              <a:rPr lang="en-US" sz="1124" dirty="0">
                <a:solidFill>
                  <a:srgbClr val="8EB0AF"/>
                </a:solidFill>
                <a:latin typeface="Arial" pitchFamily="34" charset="0"/>
                <a:ea typeface="Arial" pitchFamily="34" charset="-122"/>
                <a:cs typeface="Arial" pitchFamily="34" charset="-120"/>
              </a:rPr>
              <a:t>Many children long ago started the day by helping at home. They carried water, fed animals, and helped with small tasks before school or work began. Their clothes were simple, and they often played outside when the work was finished.
</a:t>
            </a:r>
            <a:endParaRPr lang="en-US" sz="1124" dirty="0"/>
          </a:p>
        </p:txBody>
      </p:sp>
      <p:sp>
        <p:nvSpPr>
          <p:cNvPr id="11" name="Text 3"/>
          <p:cNvSpPr txBox="1"/>
          <p:nvPr/>
        </p:nvSpPr>
        <p:spPr>
          <a:xfrm>
            <a:off x="406975" y="3155724"/>
            <a:ext cx="2586000" cy="402000"/>
          </a:xfrm>
          <a:prstGeom prst="rect">
            <a:avLst/>
          </a:prstGeom>
          <a:noFill/>
          <a:ln/>
        </p:spPr>
        <p:txBody>
          <a:bodyPr wrap="square" lIns="0" tIns="0" rIns="0" bIns="0" rtlCol="0" anchor="ctr"/>
          <a:lstStyle/>
          <a:p>
            <a:pPr algn="l" indent="0" marL="0">
              <a:lnSpc>
                <a:spcPct val="115000"/>
              </a:lnSpc>
              <a:buNone/>
            </a:pPr>
            <a:r>
              <a:rPr lang="en-US" sz="1600" dirty="0">
                <a:solidFill>
                  <a:srgbClr val="E7F9FF"/>
                </a:solidFill>
                <a:latin typeface="Arial" pitchFamily="34" charset="0"/>
                <a:ea typeface="Arial" pitchFamily="34" charset="-122"/>
                <a:cs typeface="Arial" pitchFamily="34" charset="-120"/>
              </a:rPr>
              <a:t>Утро с домашними делами
</a:t>
            </a:r>
            <a:endParaRPr lang="en-US" sz="1600" dirty="0"/>
          </a:p>
        </p:txBody>
      </p:sp>
      <p:sp>
        <p:nvSpPr>
          <p:cNvPr id="12" name="Text 4"/>
          <p:cNvSpPr txBox="1"/>
          <p:nvPr/>
        </p:nvSpPr>
        <p:spPr>
          <a:xfrm>
            <a:off x="3298850" y="3155724"/>
            <a:ext cx="2586000" cy="402000"/>
          </a:xfrm>
          <a:prstGeom prst="rect">
            <a:avLst/>
          </a:prstGeom>
          <a:noFill/>
          <a:ln/>
        </p:spPr>
        <p:txBody>
          <a:bodyPr wrap="square" lIns="0" tIns="0" rIns="0" bIns="0" rtlCol="0" anchor="ctr"/>
          <a:lstStyle/>
          <a:p>
            <a:pPr algn="l" indent="0" marL="0">
              <a:lnSpc>
                <a:spcPct val="115000"/>
              </a:lnSpc>
              <a:buNone/>
            </a:pPr>
            <a:r>
              <a:rPr lang="en-US" sz="1375" dirty="0">
                <a:solidFill>
                  <a:srgbClr val="E7F9FF"/>
                </a:solidFill>
                <a:latin typeface="Arial" pitchFamily="34" charset="0"/>
                <a:ea typeface="Arial" pitchFamily="34" charset="-122"/>
                <a:cs typeface="Arial" pitchFamily="34" charset="-120"/>
              </a:rPr>
              <a:t>Игрушки из простых материалов
</a:t>
            </a:r>
            <a:endParaRPr lang="en-US" sz="1375" dirty="0"/>
          </a:p>
        </p:txBody>
      </p:sp>
      <p:sp>
        <p:nvSpPr>
          <p:cNvPr id="13" name="Text 5"/>
          <p:cNvSpPr txBox="1"/>
          <p:nvPr/>
        </p:nvSpPr>
        <p:spPr>
          <a:xfrm>
            <a:off x="3298850" y="3695075"/>
            <a:ext cx="2586000" cy="999900"/>
          </a:xfrm>
          <a:prstGeom prst="rect">
            <a:avLst/>
          </a:prstGeom>
          <a:noFill/>
          <a:ln/>
        </p:spPr>
        <p:txBody>
          <a:bodyPr wrap="square" lIns="0" tIns="0" rIns="0" bIns="0" rtlCol="0" anchor="t"/>
          <a:lstStyle/>
          <a:p>
            <a:pPr algn="l" indent="0" marL="0">
              <a:lnSpc>
                <a:spcPct val="100000"/>
              </a:lnSpc>
              <a:buNone/>
            </a:pPr>
            <a:r>
              <a:rPr lang="en-US" sz="1124" dirty="0">
                <a:solidFill>
                  <a:srgbClr val="8EB0AF"/>
                </a:solidFill>
                <a:latin typeface="Arial" pitchFamily="34" charset="0"/>
                <a:ea typeface="Arial" pitchFamily="34" charset="-122"/>
                <a:cs typeface="Arial" pitchFamily="34" charset="-120"/>
              </a:rPr>
              <a:t>Children did not always have store-bought toys. Some played with a cloth ball, a wooden toy, or a doll made at home. These toys were simple, but they were enough for games with brothers, sisters, and neighbours in the yard.
</a:t>
            </a:r>
            <a:endParaRPr lang="en-US" sz="1124" dirty="0"/>
          </a:p>
        </p:txBody>
      </p:sp>
      <p:sp>
        <p:nvSpPr>
          <p:cNvPr id="14" name="Text 6"/>
          <p:cNvSpPr txBox="1"/>
          <p:nvPr/>
        </p:nvSpPr>
        <p:spPr>
          <a:xfrm>
            <a:off x="6190652" y="3155724"/>
            <a:ext cx="2586000" cy="402000"/>
          </a:xfrm>
          <a:prstGeom prst="rect">
            <a:avLst/>
          </a:prstGeom>
          <a:noFill/>
          <a:ln/>
        </p:spPr>
        <p:txBody>
          <a:bodyPr wrap="square" lIns="0" tIns="0" rIns="0" bIns="0" rtlCol="0" anchor="ctr"/>
          <a:lstStyle/>
          <a:p>
            <a:pPr algn="l" indent="0" marL="0">
              <a:lnSpc>
                <a:spcPct val="115000"/>
              </a:lnSpc>
              <a:buNone/>
            </a:pPr>
            <a:r>
              <a:rPr lang="en-US" sz="1531" dirty="0">
                <a:solidFill>
                  <a:srgbClr val="E7F9FF"/>
                </a:solidFill>
                <a:latin typeface="Arial" pitchFamily="34" charset="0"/>
                <a:ea typeface="Arial" pitchFamily="34" charset="-122"/>
                <a:cs typeface="Arial" pitchFamily="34" charset="-120"/>
              </a:rPr>
              <a:t>Помощь семье каждый день
</a:t>
            </a:r>
            <a:endParaRPr lang="en-US" sz="1531" dirty="0"/>
          </a:p>
        </p:txBody>
      </p:sp>
      <p:sp>
        <p:nvSpPr>
          <p:cNvPr id="15" name="Text 7"/>
          <p:cNvSpPr txBox="1"/>
          <p:nvPr/>
        </p:nvSpPr>
        <p:spPr>
          <a:xfrm>
            <a:off x="6190652" y="3695075"/>
            <a:ext cx="2586000" cy="999900"/>
          </a:xfrm>
          <a:prstGeom prst="rect">
            <a:avLst/>
          </a:prstGeom>
          <a:noFill/>
          <a:ln/>
        </p:spPr>
        <p:txBody>
          <a:bodyPr wrap="square" lIns="0" tIns="0" rIns="0" bIns="0" rtlCol="0" anchor="t"/>
          <a:lstStyle/>
          <a:p>
            <a:pPr algn="l" indent="0" marL="0">
              <a:lnSpc>
                <a:spcPct val="100000"/>
              </a:lnSpc>
              <a:buNone/>
            </a:pPr>
            <a:r>
              <a:rPr lang="en-US" sz="1165" dirty="0">
                <a:solidFill>
                  <a:srgbClr val="8EB0AF"/>
                </a:solidFill>
                <a:latin typeface="Arial" pitchFamily="34" charset="0"/>
                <a:ea typeface="Arial" pitchFamily="34" charset="-122"/>
                <a:cs typeface="Arial" pitchFamily="34" charset="-120"/>
              </a:rPr>
              <a:t>In many families, children worked in fields, shops, or small workshops. They learned useful skills from adults and helped the family earn a living. After the work, they enjoyed songs, games, and stories told by older people.
</a:t>
            </a:r>
            <a:endParaRPr lang="en-US" sz="116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6975" y="1299508"/>
            <a:ext cx="4158300" cy="274838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124117" y="1877039"/>
            <a:ext cx="3502800" cy="820800"/>
          </a:xfrm>
          <a:prstGeom prst="rect">
            <a:avLst/>
          </a:prstGeom>
          <a:noFill/>
          <a:ln/>
        </p:spPr>
        <p:txBody>
          <a:bodyPr wrap="square" lIns="0" tIns="0" rIns="0" bIns="0" rtlCol="0" anchor="t"/>
          <a:lstStyle/>
          <a:p>
            <a:pPr algn="l" indent="0" marL="0">
              <a:lnSpc>
                <a:spcPct val="150000"/>
              </a:lnSpc>
              <a:buNone/>
            </a:pPr>
            <a:r>
              <a:rPr lang="en-US" sz="1300" dirty="0">
                <a:solidFill>
                  <a:srgbClr val="8EB0AF"/>
                </a:solidFill>
                <a:latin typeface="Arial" pitchFamily="34" charset="0"/>
                <a:ea typeface="Arial" pitchFamily="34" charset="-122"/>
                <a:cs typeface="Arial" pitchFamily="34" charset="-120"/>
              </a:rPr>
              <a:t>Одни и те же дела раньше требовали больше времени и сил, поэтому семья планировала день намного осторожнее.
</a:t>
            </a:r>
            <a:endParaRPr lang="en-US" sz="1300" dirty="0"/>
          </a:p>
        </p:txBody>
      </p:sp>
      <p:sp>
        <p:nvSpPr>
          <p:cNvPr id="7" name="Text 1"/>
          <p:cNvSpPr txBox="1"/>
          <p:nvPr/>
        </p:nvSpPr>
        <p:spPr>
          <a:xfrm>
            <a:off x="406962" y="4149213"/>
            <a:ext cx="4158300" cy="261600"/>
          </a:xfrm>
          <a:prstGeom prst="rect">
            <a:avLst/>
          </a:prstGeom>
          <a:noFill/>
          <a:ln/>
        </p:spPr>
        <p:txBody>
          <a:bodyPr wrap="square" lIns="0" tIns="0" rIns="0" bIns="0" rtlCol="0" anchor="t"/>
          <a:lstStyle/>
          <a:p>
            <a:pPr algn="l" indent="0" marL="0">
              <a:lnSpc>
                <a:spcPct val="115000"/>
              </a:lnSpc>
              <a:buNone/>
            </a:pPr>
            <a:r>
              <a:rPr lang="en-US" sz="1100" dirty="0">
                <a:solidFill>
                  <a:srgbClr val="8EB0AF"/>
                </a:solidFill>
                <a:latin typeface="Arial" pitchFamily="34" charset="0"/>
                <a:ea typeface="Arial" pitchFamily="34" charset="-122"/>
                <a:cs typeface="Arial" pitchFamily="34" charset="-120"/>
              </a:rPr>
              <a:t>Учебная схема сравнения по теме «Long Ago»
</a:t>
            </a:r>
            <a:endParaRPr lang="en-US" sz="1100" dirty="0"/>
          </a:p>
        </p:txBody>
      </p:sp>
      <p:sp>
        <p:nvSpPr>
          <p:cNvPr id="8" name="Text 2"/>
          <p:cNvSpPr txBox="1"/>
          <p:nvPr/>
        </p:nvSpPr>
        <p:spPr>
          <a:xfrm>
            <a:off x="5124117" y="3170989"/>
            <a:ext cx="3502800" cy="820800"/>
          </a:xfrm>
          <a:prstGeom prst="rect">
            <a:avLst/>
          </a:prstGeom>
          <a:noFill/>
          <a:ln/>
        </p:spPr>
        <p:txBody>
          <a:bodyPr wrap="square" lIns="0" tIns="0" rIns="0" bIns="0" rtlCol="0" anchor="t"/>
          <a:lstStyle/>
          <a:p>
            <a:pPr algn="l" indent="0" marL="0">
              <a:lnSpc>
                <a:spcPct val="150000"/>
              </a:lnSpc>
              <a:buNone/>
            </a:pPr>
            <a:r>
              <a:rPr lang="en-US" sz="1300" dirty="0">
                <a:solidFill>
                  <a:srgbClr val="8EB0AF"/>
                </a:solidFill>
                <a:latin typeface="Arial" pitchFamily="34" charset="0"/>
                <a:ea typeface="Arial" pitchFamily="34" charset="-122"/>
                <a:cs typeface="Arial" pitchFamily="34" charset="-120"/>
              </a:rPr>
              <a:t>Технологии сильнее всего сократили время на общение и поездки, а бытовые дела тоже стали заметно быстрее.
</a:t>
            </a:r>
            <a:endParaRPr lang="en-US" sz="1300" dirty="0"/>
          </a:p>
        </p:txBody>
      </p:sp>
      <p:sp>
        <p:nvSpPr>
          <p:cNvPr id="9" name="Text 3"/>
          <p:cNvSpPr txBox="1"/>
          <p:nvPr/>
        </p:nvSpPr>
        <p:spPr>
          <a:xfrm>
            <a:off x="337925" y="368223"/>
            <a:ext cx="8438700" cy="7545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How long did everyday jobs take
</a:t>
            </a:r>
            <a:endParaRPr lang="en-US" sz="2400" dirty="0"/>
          </a:p>
        </p:txBody>
      </p:sp>
      <p:sp>
        <p:nvSpPr>
          <p:cNvPr id="10" name="Text 4"/>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10</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971053" y="365350"/>
            <a:ext cx="3804345" cy="39711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37925" y="365350"/>
            <a:ext cx="4305600" cy="640200"/>
          </a:xfrm>
          <a:prstGeom prst="rect">
            <a:avLst/>
          </a:prstGeom>
          <a:noFill/>
          <a:ln/>
        </p:spPr>
        <p:txBody>
          <a:bodyPr wrap="square" lIns="0" tIns="0" rIns="0" bIns="0" rtlCol="0" anchor="t"/>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Food and storage long ago
</a:t>
            </a:r>
            <a:endParaRPr lang="en-US" sz="2400" dirty="0"/>
          </a:p>
        </p:txBody>
      </p:sp>
      <p:sp>
        <p:nvSpPr>
          <p:cNvPr id="10" name="Text 1"/>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11</a:t>
            </a:r>
            <a:endParaRPr lang="en-US" sz="1100" dirty="0"/>
          </a:p>
        </p:txBody>
      </p:sp>
      <p:sp>
        <p:nvSpPr>
          <p:cNvPr id="11" name="Text 2"/>
          <p:cNvSpPr txBox="1"/>
          <p:nvPr/>
        </p:nvSpPr>
        <p:spPr>
          <a:xfrm>
            <a:off x="621800" y="1285350"/>
            <a:ext cx="1906800" cy="936900"/>
          </a:xfrm>
          <a:prstGeom prst="rect">
            <a:avLst/>
          </a:prstGeom>
          <a:noFill/>
          <a:ln/>
        </p:spPr>
        <p:txBody>
          <a:bodyPr wrap="square" lIns="0" tIns="0" rIns="0" bIns="0" rtlCol="0" anchor="t"/>
          <a:lstStyle/>
          <a:p>
            <a:pPr algn="l" indent="0" marL="0">
              <a:lnSpc>
                <a:spcPct val="115000"/>
              </a:lnSpc>
              <a:buNone/>
            </a:pPr>
            <a:r>
              <a:rPr lang="en-US" sz="1001" dirty="0">
                <a:solidFill>
                  <a:srgbClr val="E7F9FF"/>
                </a:solidFill>
                <a:latin typeface="Arial" pitchFamily="34" charset="0"/>
                <a:ea typeface="Arial" pitchFamily="34" charset="-122"/>
                <a:cs typeface="Arial" pitchFamily="34" charset="-120"/>
              </a:rPr>
              <a:t>Зависимость от сезона
</a:t>
            </a:r>
            <a:pPr algn="l" indent="0" marL="0">
              <a:lnSpc>
                <a:spcPct val="115000"/>
              </a:lnSpc>
              <a:buNone/>
            </a:pPr>
            <a:r>
              <a:rPr lang="en-US" sz="584"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834" dirty="0">
                <a:solidFill>
                  <a:srgbClr val="8EB0AF"/>
                </a:solidFill>
                <a:latin typeface="Arial" pitchFamily="34" charset="0"/>
                <a:ea typeface="Arial" pitchFamily="34" charset="-122"/>
                <a:cs typeface="Arial" pitchFamily="34" charset="-120"/>
              </a:rPr>
              <a:t>Рацион людей менялся в зависимости от времени года и местности. Летом и осенью было больше свежих продуктов, а зимой чаще ели простую и заранее заготовленную пищу.
</a:t>
            </a:r>
            <a:endParaRPr lang="en-US" sz="1001" dirty="0"/>
          </a:p>
        </p:txBody>
      </p:sp>
      <p:sp>
        <p:nvSpPr>
          <p:cNvPr id="12" name="Text 3"/>
          <p:cNvSpPr txBox="1"/>
          <p:nvPr/>
        </p:nvSpPr>
        <p:spPr>
          <a:xfrm>
            <a:off x="621800" y="2458750"/>
            <a:ext cx="1906800" cy="936900"/>
          </a:xfrm>
          <a:prstGeom prst="rect">
            <a:avLst/>
          </a:prstGeom>
          <a:noFill/>
          <a:ln/>
        </p:spPr>
        <p:txBody>
          <a:bodyPr wrap="square" lIns="0" tIns="0" rIns="0" bIns="0" rtlCol="0" anchor="t"/>
          <a:lstStyle/>
          <a:p>
            <a:pPr algn="l" indent="0" marL="0">
              <a:lnSpc>
                <a:spcPct val="115000"/>
              </a:lnSpc>
              <a:buNone/>
            </a:pPr>
            <a:r>
              <a:rPr lang="en-US" sz="1055" dirty="0">
                <a:solidFill>
                  <a:srgbClr val="E7F9FF"/>
                </a:solidFill>
                <a:latin typeface="Arial" pitchFamily="34" charset="0"/>
                <a:ea typeface="Arial" pitchFamily="34" charset="-122"/>
                <a:cs typeface="Arial" pitchFamily="34" charset="-120"/>
              </a:rPr>
              <a:t>Обычная еда
</a:t>
            </a:r>
            <a:pPr algn="l" indent="0" marL="0">
              <a:lnSpc>
                <a:spcPct val="115000"/>
              </a:lnSpc>
              <a:buNone/>
            </a:pPr>
            <a:r>
              <a:rPr lang="en-US" sz="615"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879" dirty="0">
                <a:solidFill>
                  <a:srgbClr val="8EB0AF"/>
                </a:solidFill>
                <a:latin typeface="Arial" pitchFamily="34" charset="0"/>
                <a:ea typeface="Arial" pitchFamily="34" charset="-122"/>
                <a:cs typeface="Arial" pitchFamily="34" charset="-120"/>
              </a:rPr>
              <a:t>Часто на столе были bread, porridge, vegetables, fish, milk products and berries. Такая еда была сытной, но обычно очень простой по сравнению с современным меню.
</a:t>
            </a:r>
            <a:endParaRPr lang="en-US" sz="1055" dirty="0"/>
          </a:p>
        </p:txBody>
      </p:sp>
      <p:sp>
        <p:nvSpPr>
          <p:cNvPr id="13" name="Text 4"/>
          <p:cNvSpPr txBox="1"/>
          <p:nvPr/>
        </p:nvSpPr>
        <p:spPr>
          <a:xfrm>
            <a:off x="621800" y="3716750"/>
            <a:ext cx="1906800" cy="936900"/>
          </a:xfrm>
          <a:prstGeom prst="rect">
            <a:avLst/>
          </a:prstGeom>
          <a:noFill/>
          <a:ln/>
        </p:spPr>
        <p:txBody>
          <a:bodyPr wrap="square" lIns="0" tIns="0" rIns="0" bIns="0" rtlCol="0" anchor="t"/>
          <a:lstStyle/>
          <a:p>
            <a:pPr algn="l" indent="0" marL="0">
              <a:lnSpc>
                <a:spcPct val="115000"/>
              </a:lnSpc>
              <a:buNone/>
            </a:pPr>
            <a:r>
              <a:rPr lang="en-US" sz="1020" dirty="0">
                <a:solidFill>
                  <a:srgbClr val="E7F9FF"/>
                </a:solidFill>
                <a:latin typeface="Arial" pitchFamily="34" charset="0"/>
                <a:ea typeface="Arial" pitchFamily="34" charset="-122"/>
                <a:cs typeface="Arial" pitchFamily="34" charset="-120"/>
              </a:rPr>
              <a:t>Заготовка на зиму
</a:t>
            </a:r>
            <a:pPr algn="l" indent="0" marL="0">
              <a:lnSpc>
                <a:spcPct val="115000"/>
              </a:lnSpc>
              <a:buNone/>
            </a:pPr>
            <a:r>
              <a:rPr lang="en-US" sz="595"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850" dirty="0">
                <a:solidFill>
                  <a:srgbClr val="8EB0AF"/>
                </a:solidFill>
                <a:latin typeface="Arial" pitchFamily="34" charset="0"/>
                <a:ea typeface="Arial" pitchFamily="34" charset="-122"/>
                <a:cs typeface="Arial" pitchFamily="34" charset="-120"/>
              </a:rPr>
              <a:t>Чтобы пережить холодное время года, продукты хранили в cellars, jars, baskets and wooden boxes. Использовали dried food и salted food, потому что они дольше не портились.
</a:t>
            </a:r>
            <a:endParaRPr lang="en-US" sz="1020" dirty="0"/>
          </a:p>
        </p:txBody>
      </p:sp>
      <p:sp>
        <p:nvSpPr>
          <p:cNvPr id="14" name="Text 5"/>
          <p:cNvSpPr txBox="1"/>
          <p:nvPr/>
        </p:nvSpPr>
        <p:spPr>
          <a:xfrm>
            <a:off x="2815163" y="2458750"/>
            <a:ext cx="1906800" cy="936900"/>
          </a:xfrm>
          <a:prstGeom prst="rect">
            <a:avLst/>
          </a:prstGeom>
          <a:noFill/>
          <a:ln/>
        </p:spPr>
        <p:txBody>
          <a:bodyPr wrap="square" lIns="0" tIns="0" rIns="0" bIns="0" rtlCol="0" anchor="t"/>
          <a:lstStyle/>
          <a:p>
            <a:pPr algn="l" indent="0" marL="0">
              <a:lnSpc>
                <a:spcPct val="115000"/>
              </a:lnSpc>
              <a:buNone/>
            </a:pPr>
            <a:r>
              <a:rPr lang="en-US" sz="1116" dirty="0">
                <a:solidFill>
                  <a:srgbClr val="E7F9FF"/>
                </a:solidFill>
                <a:latin typeface="Arial" pitchFamily="34" charset="0"/>
                <a:ea typeface="Arial" pitchFamily="34" charset="-122"/>
                <a:cs typeface="Arial" pitchFamily="34" charset="-120"/>
              </a:rPr>
              <a:t>Слова по теме
</a:t>
            </a:r>
            <a:pPr algn="l" indent="0" marL="0">
              <a:lnSpc>
                <a:spcPct val="115000"/>
              </a:lnSpc>
              <a:buNone/>
            </a:pPr>
            <a:r>
              <a:rPr lang="en-US" sz="651"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930" dirty="0">
                <a:solidFill>
                  <a:srgbClr val="8EB0AF"/>
                </a:solidFill>
                <a:latin typeface="Arial" pitchFamily="34" charset="0"/>
                <a:ea typeface="Arial" pitchFamily="34" charset="-122"/>
                <a:cs typeface="Arial" pitchFamily="34" charset="-120"/>
              </a:rPr>
              <a:t>Для разговора о прошлом полезны слова meal, harvest, store, fresh, dried и simple food. Они помогают описывать еду, её запас и связь с сельской жизнью.
</a:t>
            </a:r>
            <a:endParaRPr lang="en-US" sz="1116" dirty="0"/>
          </a:p>
        </p:txBody>
      </p:sp>
      <p:sp>
        <p:nvSpPr>
          <p:cNvPr id="15" name="Text 6"/>
          <p:cNvSpPr txBox="1"/>
          <p:nvPr/>
        </p:nvSpPr>
        <p:spPr>
          <a:xfrm>
            <a:off x="2815163" y="3716750"/>
            <a:ext cx="1906800" cy="936900"/>
          </a:xfrm>
          <a:prstGeom prst="rect">
            <a:avLst/>
          </a:prstGeom>
          <a:noFill/>
          <a:ln/>
        </p:spPr>
        <p:txBody>
          <a:bodyPr wrap="square" lIns="0" tIns="0" rIns="0" bIns="0" rtlCol="0" anchor="t"/>
          <a:lstStyle/>
          <a:p>
            <a:pPr algn="l" indent="0" marL="0">
              <a:lnSpc>
                <a:spcPct val="115000"/>
              </a:lnSpc>
              <a:buNone/>
            </a:pPr>
            <a:r>
              <a:rPr lang="en-US" sz="1041" dirty="0">
                <a:solidFill>
                  <a:srgbClr val="E7F9FF"/>
                </a:solidFill>
                <a:latin typeface="Arial" pitchFamily="34" charset="0"/>
                <a:ea typeface="Arial" pitchFamily="34" charset="-122"/>
                <a:cs typeface="Arial" pitchFamily="34" charset="-120"/>
              </a:rPr>
              <a:t>Что важно помнить
</a:t>
            </a:r>
            <a:pPr algn="l" indent="0" marL="0">
              <a:lnSpc>
                <a:spcPct val="115000"/>
              </a:lnSpc>
              <a:buNone/>
            </a:pPr>
            <a:r>
              <a:rPr lang="en-US" sz="607"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867" dirty="0">
                <a:solidFill>
                  <a:srgbClr val="8EB0AF"/>
                </a:solidFill>
                <a:latin typeface="Arial" pitchFamily="34" charset="0"/>
                <a:ea typeface="Arial" pitchFamily="34" charset="-122"/>
                <a:cs typeface="Arial" pitchFamily="34" charset="-120"/>
              </a:rPr>
              <a:t>Пища long ago показывала, как люди приспосабливались к природе. Они выбирали то, что можно вырастить, собрать или сохранить, поэтому еда была тесно связана с трудом семьи.
</a:t>
            </a:r>
            <a:endParaRPr lang="en-US" sz="104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06975" y="1978130"/>
            <a:ext cx="4164900" cy="1427091"/>
          </a:xfrm>
          <a:prstGeom prst="rect">
            <a:avLst/>
          </a:prstGeom>
        </p:spPr>
      </p:pic>
      <p:sp>
        <p:nvSpPr>
          <p:cNvPr id="5" name="Text 0"/>
          <p:cNvSpPr txBox="1"/>
          <p:nvPr/>
        </p:nvSpPr>
        <p:spPr>
          <a:xfrm>
            <a:off x="406975" y="4165050"/>
            <a:ext cx="4164900" cy="601800"/>
          </a:xfrm>
          <a:prstGeom prst="rect">
            <a:avLst/>
          </a:prstGeom>
          <a:noFill/>
          <a:ln/>
        </p:spPr>
        <p:txBody>
          <a:bodyPr wrap="square" lIns="0" tIns="0" rIns="0" bIns="0" rtlCol="0" anchor="t"/>
          <a:lstStyle/>
          <a:p>
            <a:pPr algn="l" indent="0" marL="0">
              <a:lnSpc>
                <a:spcPct val="115000"/>
              </a:lnSpc>
              <a:buNone/>
            </a:pPr>
            <a:r>
              <a:rPr lang="en-US" sz="1100" dirty="0">
                <a:solidFill>
                  <a:srgbClr val="042826"/>
                </a:solidFill>
                <a:latin typeface="Arial" pitchFamily="34" charset="0"/>
                <a:ea typeface="Arial" pitchFamily="34" charset="-122"/>
                <a:cs typeface="Arial" pitchFamily="34" charset="-120"/>
              </a:rPr>
              <a:t>Обобщение по теме урока «Long Ago»; без точных исторических процентов
</a:t>
            </a:r>
            <a:endParaRPr lang="en-US" sz="1100" dirty="0"/>
          </a:p>
        </p:txBody>
      </p:sp>
      <p:sp>
        <p:nvSpPr>
          <p:cNvPr id="6" name="Text 1"/>
          <p:cNvSpPr txBox="1"/>
          <p:nvPr/>
        </p:nvSpPr>
        <p:spPr>
          <a:xfrm>
            <a:off x="4960625" y="1737000"/>
            <a:ext cx="3638100" cy="732900"/>
          </a:xfrm>
          <a:prstGeom prst="rect">
            <a:avLst/>
          </a:prstGeom>
          <a:noFill/>
          <a:ln/>
        </p:spPr>
        <p:txBody>
          <a:bodyPr wrap="square" lIns="0" tIns="0" rIns="0" bIns="0" rtlCol="0" anchor="t"/>
          <a:lstStyle/>
          <a:p>
            <a:pPr algn="l" indent="0" marL="0">
              <a:lnSpc>
                <a:spcPct val="150000"/>
              </a:lnSpc>
              <a:buNone/>
            </a:pPr>
            <a:r>
              <a:rPr lang="en-US" sz="1253" dirty="0">
                <a:solidFill>
                  <a:srgbClr val="042826"/>
                </a:solidFill>
                <a:latin typeface="Arial" pitchFamily="34" charset="0"/>
                <a:ea typeface="Arial" pitchFamily="34" charset="-122"/>
                <a:cs typeface="Arial" pitchFamily="34" charset="-120"/>
              </a:rPr>
              <a:t>Сравнение показывает, как способы передвижения стали быстрее и удобнее, а люди начали перевозить больше пассажиров и грузов.
</a:t>
            </a:r>
            <a:endParaRPr lang="en-US" sz="1253" dirty="0"/>
          </a:p>
        </p:txBody>
      </p:sp>
      <p:sp>
        <p:nvSpPr>
          <p:cNvPr id="7" name="Text 2"/>
          <p:cNvSpPr txBox="1"/>
          <p:nvPr/>
        </p:nvSpPr>
        <p:spPr>
          <a:xfrm>
            <a:off x="4960625" y="2923300"/>
            <a:ext cx="3638100" cy="732900"/>
          </a:xfrm>
          <a:prstGeom prst="rect">
            <a:avLst/>
          </a:prstGeom>
          <a:noFill/>
          <a:ln/>
        </p:spPr>
        <p:txBody>
          <a:bodyPr wrap="square" lIns="0" tIns="0" rIns="0" bIns="0" rtlCol="0" anchor="t"/>
          <a:lstStyle/>
          <a:p>
            <a:pPr algn="l" indent="0" marL="0">
              <a:lnSpc>
                <a:spcPct val="150000"/>
              </a:lnSpc>
              <a:buNone/>
            </a:pPr>
            <a:r>
              <a:rPr lang="en-US" sz="1282" dirty="0">
                <a:solidFill>
                  <a:srgbClr val="042826"/>
                </a:solidFill>
                <a:latin typeface="Arial" pitchFamily="34" charset="0"/>
                <a:ea typeface="Arial" pitchFamily="34" charset="-122"/>
                <a:cs typeface="Arial" pitchFamily="34" charset="-120"/>
              </a:rPr>
              <a:t>Переход от ходьбы и животных к поездам и машинам сделал поездки быстрее, удобнее и доступнее для большего числа людей.
</a:t>
            </a:r>
            <a:endParaRPr lang="en-US" sz="1282" dirty="0"/>
          </a:p>
        </p:txBody>
      </p:sp>
      <p:sp>
        <p:nvSpPr>
          <p:cNvPr id="8" name="Text 3"/>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12</a:t>
            </a:r>
            <a:endParaRPr lang="en-US" sz="1100" dirty="0"/>
          </a:p>
        </p:txBody>
      </p:sp>
      <p:sp>
        <p:nvSpPr>
          <p:cNvPr id="9" name="Text 4"/>
          <p:cNvSpPr txBox="1"/>
          <p:nvPr/>
        </p:nvSpPr>
        <p:spPr>
          <a:xfrm>
            <a:off x="337925" y="420944"/>
            <a:ext cx="8438700" cy="732900"/>
          </a:xfrm>
          <a:prstGeom prst="rect">
            <a:avLst/>
          </a:prstGeom>
          <a:noFill/>
          <a:ln/>
        </p:spPr>
        <p:txBody>
          <a:bodyPr wrap="square" lIns="0" tIns="0" rIns="0" bIns="0" rtlCol="0" anchor="ctr"/>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Transport then and now
</a:t>
            </a:r>
            <a:endParaRPr lang="en-US"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37925" y="365350"/>
            <a:ext cx="8473500" cy="723900"/>
          </a:xfrm>
          <a:prstGeom prst="rect">
            <a:avLst/>
          </a:prstGeom>
          <a:noFill/>
          <a:ln/>
        </p:spPr>
        <p:txBody>
          <a:bodyPr wrap="square" lIns="0" tIns="0" rIns="0" bIns="0" rtlCol="0" anchor="t"/>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Communication before phones and internet
</a:t>
            </a:r>
            <a:endParaRPr lang="en-US" sz="2400" dirty="0"/>
          </a:p>
        </p:txBody>
      </p:sp>
      <p:sp>
        <p:nvSpPr>
          <p:cNvPr id="9" name="Text 1"/>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13</a:t>
            </a:r>
            <a:endParaRPr lang="en-US" sz="1100" dirty="0"/>
          </a:p>
        </p:txBody>
      </p:sp>
      <p:sp>
        <p:nvSpPr>
          <p:cNvPr id="10" name="Text 2"/>
          <p:cNvSpPr txBox="1"/>
          <p:nvPr/>
        </p:nvSpPr>
        <p:spPr>
          <a:xfrm>
            <a:off x="2391275" y="2065725"/>
            <a:ext cx="2593800" cy="1108200"/>
          </a:xfrm>
          <a:prstGeom prst="rect">
            <a:avLst/>
          </a:prstGeom>
          <a:noFill/>
          <a:ln/>
        </p:spPr>
        <p:txBody>
          <a:bodyPr wrap="square" lIns="0" tIns="0" rIns="0" bIns="0" rtlCol="0" anchor="b"/>
          <a:lstStyle/>
          <a:p>
            <a:pPr algn="l" indent="0" marL="0">
              <a:lnSpc>
                <a:spcPct val="130039"/>
              </a:lnSpc>
              <a:buNone/>
            </a:pPr>
            <a:r>
              <a:rPr lang="en-US" sz="1300" dirty="0">
                <a:solidFill>
                  <a:srgbClr val="E7F9FF"/>
                </a:solidFill>
                <a:latin typeface="Arial" pitchFamily="34" charset="0"/>
                <a:ea typeface="Arial" pitchFamily="34" charset="-122"/>
                <a:cs typeface="Arial" pitchFamily="34" charset="-120"/>
              </a:rPr>
              <a:t>News through messengers
</a:t>
            </a:r>
            <a:pPr algn="l" indent="0" marL="0">
              <a:lnSpc>
                <a:spcPct val="130039"/>
              </a:lnSpc>
              <a:buNone/>
            </a:pPr>
            <a:r>
              <a:rPr lang="en-US" sz="1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557F7E"/>
                </a:solidFill>
                <a:latin typeface="Arial" pitchFamily="34" charset="0"/>
                <a:ea typeface="Arial" pitchFamily="34" charset="-122"/>
                <a:cs typeface="Arial" pitchFamily="34" charset="-120"/>
              </a:rPr>
              <a:t>Важные новости передавали гонцы, соседи, торговцы и газеты. Так люди узнавали о событиях в городе, семье или стране.
</a:t>
            </a:r>
            <a:endParaRPr lang="en-US" sz="1300" dirty="0"/>
          </a:p>
        </p:txBody>
      </p:sp>
      <p:sp>
        <p:nvSpPr>
          <p:cNvPr id="11" name="Text 3"/>
          <p:cNvSpPr txBox="1"/>
          <p:nvPr/>
        </p:nvSpPr>
        <p:spPr>
          <a:xfrm>
            <a:off x="6200125" y="2065725"/>
            <a:ext cx="2481600" cy="1108200"/>
          </a:xfrm>
          <a:prstGeom prst="rect">
            <a:avLst/>
          </a:prstGeom>
          <a:noFill/>
          <a:ln/>
        </p:spPr>
        <p:txBody>
          <a:bodyPr wrap="square" lIns="0" tIns="0" rIns="0" bIns="0" rtlCol="0" anchor="b"/>
          <a:lstStyle/>
          <a:p>
            <a:pPr algn="l" indent="0" marL="0">
              <a:lnSpc>
                <a:spcPct val="130039"/>
              </a:lnSpc>
              <a:buNone/>
            </a:pPr>
            <a:r>
              <a:rPr lang="en-US" sz="1300" dirty="0">
                <a:solidFill>
                  <a:srgbClr val="E7F9FF"/>
                </a:solidFill>
                <a:latin typeface="Arial" pitchFamily="34" charset="0"/>
                <a:ea typeface="Arial" pitchFamily="34" charset="-122"/>
                <a:cs typeface="Arial" pitchFamily="34" charset="-120"/>
              </a:rPr>
              <a:t>Today: instant contact
</a:t>
            </a:r>
            <a:pPr algn="l" indent="0" marL="0">
              <a:lnSpc>
                <a:spcPct val="130039"/>
              </a:lnSpc>
              <a:buNone/>
            </a:pPr>
            <a:r>
              <a:rPr lang="en-US" sz="1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557F7E"/>
                </a:solidFill>
                <a:latin typeface="Arial" pitchFamily="34" charset="0"/>
                <a:ea typeface="Arial" pitchFamily="34" charset="-122"/>
                <a:cs typeface="Arial" pitchFamily="34" charset="-120"/>
              </a:rPr>
              <a:t>Сейчас люди могут звонить, писать сообщения и пользоваться интернетом почти мгновенно. Старые письма при этом остаются ценными историческими источниками.
</a:t>
            </a:r>
            <a:endParaRPr lang="en-US" sz="1300" dirty="0"/>
          </a:p>
        </p:txBody>
      </p:sp>
      <p:sp>
        <p:nvSpPr>
          <p:cNvPr id="12" name="Text 4"/>
          <p:cNvSpPr txBox="1"/>
          <p:nvPr/>
        </p:nvSpPr>
        <p:spPr>
          <a:xfrm>
            <a:off x="425450" y="3585675"/>
            <a:ext cx="2680500" cy="1181100"/>
          </a:xfrm>
          <a:prstGeom prst="rect">
            <a:avLst/>
          </a:prstGeom>
          <a:noFill/>
          <a:ln/>
        </p:spPr>
        <p:txBody>
          <a:bodyPr wrap="square" lIns="0" tIns="0" rIns="0" bIns="0" rtlCol="0" anchor="t"/>
          <a:lstStyle/>
          <a:p>
            <a:pPr algn="l" indent="0" marL="0">
              <a:lnSpc>
                <a:spcPct val="130039"/>
              </a:lnSpc>
              <a:buNone/>
            </a:pPr>
            <a:r>
              <a:rPr lang="en-US" sz="1300" dirty="0">
                <a:solidFill>
                  <a:srgbClr val="E7F9FF"/>
                </a:solidFill>
                <a:latin typeface="Arial" pitchFamily="34" charset="0"/>
                <a:ea typeface="Arial" pitchFamily="34" charset="-122"/>
                <a:cs typeface="Arial" pitchFamily="34" charset="-120"/>
              </a:rPr>
              <a:t>Letters by hand
</a:t>
            </a:r>
            <a:pPr algn="l" indent="0" marL="0">
              <a:lnSpc>
                <a:spcPct val="130039"/>
              </a:lnSpc>
              <a:buNone/>
            </a:pPr>
            <a:r>
              <a:rPr lang="en-US" sz="1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557F7E"/>
                </a:solidFill>
                <a:latin typeface="Arial" pitchFamily="34" charset="0"/>
                <a:ea typeface="Arial" pitchFamily="34" charset="-122"/>
                <a:cs typeface="Arial" pitchFamily="34" charset="-120"/>
              </a:rPr>
              <a:t>Люди писали письма вручную и передавали их через почту или знакомых. Ответ приходил не сразу, поэтому общение было медленным.
</a:t>
            </a:r>
            <a:endParaRPr lang="en-US" sz="1300" dirty="0"/>
          </a:p>
        </p:txBody>
      </p:sp>
      <p:sp>
        <p:nvSpPr>
          <p:cNvPr id="13" name="Text 5"/>
          <p:cNvSpPr txBox="1"/>
          <p:nvPr/>
        </p:nvSpPr>
        <p:spPr>
          <a:xfrm>
            <a:off x="4230450" y="3585675"/>
            <a:ext cx="2680500" cy="1181100"/>
          </a:xfrm>
          <a:prstGeom prst="rect">
            <a:avLst/>
          </a:prstGeom>
          <a:noFill/>
          <a:ln/>
        </p:spPr>
        <p:txBody>
          <a:bodyPr wrap="square" lIns="0" tIns="0" rIns="0" bIns="0" rtlCol="0" anchor="t"/>
          <a:lstStyle/>
          <a:p>
            <a:pPr algn="l" indent="0" marL="0">
              <a:lnSpc>
                <a:spcPct val="130039"/>
              </a:lnSpc>
              <a:buNone/>
            </a:pPr>
            <a:r>
              <a:rPr lang="en-US" sz="1300" dirty="0">
                <a:solidFill>
                  <a:srgbClr val="E7F9FF"/>
                </a:solidFill>
                <a:latin typeface="Arial" pitchFamily="34" charset="0"/>
                <a:ea typeface="Arial" pitchFamily="34" charset="-122"/>
                <a:cs typeface="Arial" pitchFamily="34" charset="-120"/>
              </a:rPr>
              <a:t>Telegraph and post
</a:t>
            </a:r>
            <a:pPr algn="l" indent="0" marL="0">
              <a:lnSpc>
                <a:spcPct val="130039"/>
              </a:lnSpc>
              <a:buNone/>
            </a:pPr>
            <a:r>
              <a:rPr lang="en-US" sz="1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100" dirty="0">
                <a:solidFill>
                  <a:srgbClr val="557F7E"/>
                </a:solidFill>
                <a:latin typeface="Arial" pitchFamily="34" charset="0"/>
                <a:ea typeface="Arial" pitchFamily="34" charset="-122"/>
                <a:cs typeface="Arial" pitchFamily="34" charset="-120"/>
              </a:rPr>
              <a:t>Телеграф ускорил передачу сообщений, но всё равно требовал специальной системы. Слова send, receive, message и post стали особенно важными.
</a:t>
            </a:r>
            <a:endParaRPr lang="en-US" sz="13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6975" y="1299372"/>
            <a:ext cx="4158300" cy="316745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14</a:t>
            </a:r>
            <a:endParaRPr lang="en-US" sz="1100" dirty="0"/>
          </a:p>
        </p:txBody>
      </p:sp>
      <p:sp>
        <p:nvSpPr>
          <p:cNvPr id="10" name="Text 1"/>
          <p:cNvSpPr txBox="1"/>
          <p:nvPr/>
        </p:nvSpPr>
        <p:spPr>
          <a:xfrm>
            <a:off x="337925" y="365350"/>
            <a:ext cx="8438700" cy="723300"/>
          </a:xfrm>
          <a:prstGeom prst="rect">
            <a:avLst/>
          </a:prstGeom>
          <a:noFill/>
          <a:ln/>
        </p:spPr>
        <p:txBody>
          <a:bodyPr wrap="square" lIns="0" tIns="0" rIns="0" bIns="0" rtlCol="0" anchor="t"/>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Holidays and games long ago
</a:t>
            </a:r>
            <a:endParaRPr lang="en-US" sz="2400" dirty="0"/>
          </a:p>
        </p:txBody>
      </p:sp>
      <p:sp>
        <p:nvSpPr>
          <p:cNvPr id="11" name="Text 2"/>
          <p:cNvSpPr txBox="1"/>
          <p:nvPr/>
        </p:nvSpPr>
        <p:spPr>
          <a:xfrm>
            <a:off x="4699675" y="1413251"/>
            <a:ext cx="1953300" cy="924600"/>
          </a:xfrm>
          <a:prstGeom prst="rect">
            <a:avLst/>
          </a:prstGeom>
          <a:noFill/>
          <a:ln/>
        </p:spPr>
        <p:txBody>
          <a:bodyPr wrap="square" lIns="0" tIns="0" rIns="0" bIns="0" rtlCol="0" anchor="t"/>
          <a:lstStyle/>
          <a:p>
            <a:pPr algn="l" indent="0" marL="0">
              <a:lnSpc>
                <a:spcPct val="115000"/>
              </a:lnSpc>
              <a:buNone/>
            </a:pPr>
            <a:r>
              <a:rPr lang="en-US" sz="1056" dirty="0">
                <a:solidFill>
                  <a:srgbClr val="E7F9FF"/>
                </a:solidFill>
                <a:latin typeface="Arial" pitchFamily="34" charset="0"/>
                <a:ea typeface="Arial" pitchFamily="34" charset="-122"/>
                <a:cs typeface="Arial" pitchFamily="34" charset="-120"/>
              </a:rPr>
              <a:t>Ярмарки и встречи
</a:t>
            </a:r>
            <a:pPr algn="l" indent="0" marL="0">
              <a:lnSpc>
                <a:spcPct val="115000"/>
              </a:lnSpc>
              <a:buNone/>
            </a:pPr>
            <a:r>
              <a:rPr lang="en-US" sz="616"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880" dirty="0">
                <a:solidFill>
                  <a:srgbClr val="8EB0AF"/>
                </a:solidFill>
                <a:latin typeface="Arial" pitchFamily="34" charset="0"/>
                <a:ea typeface="Arial" pitchFamily="34" charset="-122"/>
                <a:cs typeface="Arial" pitchFamily="34" charset="-120"/>
              </a:rPr>
              <a:t>Люди собирались at fairs, чтобы покупать товары, слушать музыку и встречаться с соседями. Ярмарка была не только рынком, но и важным событием для всей деревни.
</a:t>
            </a:r>
            <a:endParaRPr lang="en-US" sz="1056" dirty="0"/>
          </a:p>
        </p:txBody>
      </p:sp>
      <p:sp>
        <p:nvSpPr>
          <p:cNvPr id="12" name="Text 3"/>
          <p:cNvSpPr txBox="1"/>
          <p:nvPr/>
        </p:nvSpPr>
        <p:spPr>
          <a:xfrm>
            <a:off x="4699675" y="2662450"/>
            <a:ext cx="1953300" cy="924600"/>
          </a:xfrm>
          <a:prstGeom prst="rect">
            <a:avLst/>
          </a:prstGeom>
          <a:noFill/>
          <a:ln/>
        </p:spPr>
        <p:txBody>
          <a:bodyPr wrap="square" lIns="0" tIns="0" rIns="0" bIns="0" rtlCol="0" anchor="t"/>
          <a:lstStyle/>
          <a:p>
            <a:pPr algn="l" indent="0" marL="0">
              <a:lnSpc>
                <a:spcPct val="115000"/>
              </a:lnSpc>
              <a:buNone/>
            </a:pPr>
            <a:r>
              <a:rPr lang="en-US" sz="1098" dirty="0">
                <a:solidFill>
                  <a:srgbClr val="E7F9FF"/>
                </a:solidFill>
                <a:latin typeface="Arial" pitchFamily="34" charset="0"/>
                <a:ea typeface="Arial" pitchFamily="34" charset="-122"/>
                <a:cs typeface="Arial" pitchFamily="34" charset="-120"/>
              </a:rPr>
              <a:t>Праздники по сезону
</a:t>
            </a:r>
            <a:pPr algn="l" indent="0" marL="0">
              <a:lnSpc>
                <a:spcPct val="115000"/>
              </a:lnSpc>
              <a:buNone/>
            </a:pPr>
            <a:r>
              <a:rPr lang="en-US" sz="641"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915" dirty="0">
                <a:solidFill>
                  <a:srgbClr val="8EB0AF"/>
                </a:solidFill>
                <a:latin typeface="Arial" pitchFamily="34" charset="0"/>
                <a:ea typeface="Arial" pitchFamily="34" charset="-122"/>
                <a:cs typeface="Arial" pitchFamily="34" charset="-120"/>
              </a:rPr>
              <a:t>Многие праздники были связаны с harvest, зимой или семейными событиями. Они помогали отмечать важные моменты года и делать обычную жизнь более радостной.
</a:t>
            </a:r>
            <a:endParaRPr lang="en-US" sz="1098" dirty="0"/>
          </a:p>
        </p:txBody>
      </p:sp>
      <p:sp>
        <p:nvSpPr>
          <p:cNvPr id="13" name="Text 4"/>
          <p:cNvSpPr txBox="1"/>
          <p:nvPr/>
        </p:nvSpPr>
        <p:spPr>
          <a:xfrm>
            <a:off x="4699675" y="3911650"/>
            <a:ext cx="1953300" cy="924600"/>
          </a:xfrm>
          <a:prstGeom prst="rect">
            <a:avLst/>
          </a:prstGeom>
          <a:noFill/>
          <a:ln/>
        </p:spPr>
        <p:txBody>
          <a:bodyPr wrap="square" lIns="0" tIns="0" rIns="0" bIns="0" rtlCol="0" anchor="t"/>
          <a:lstStyle/>
          <a:p>
            <a:pPr algn="l" indent="0" marL="0">
              <a:lnSpc>
                <a:spcPct val="115000"/>
              </a:lnSpc>
              <a:buNone/>
            </a:pPr>
            <a:r>
              <a:rPr lang="en-US" sz="1100" dirty="0">
                <a:solidFill>
                  <a:srgbClr val="E7F9FF"/>
                </a:solidFill>
                <a:latin typeface="Arial" pitchFamily="34" charset="0"/>
                <a:ea typeface="Arial" pitchFamily="34" charset="-122"/>
                <a:cs typeface="Arial" pitchFamily="34" charset="-120"/>
              </a:rPr>
              <a:t>Песни и танцы
</a:t>
            </a:r>
            <a:pPr algn="l" indent="0" marL="0">
              <a:lnSpc>
                <a:spcPct val="115000"/>
              </a:lnSpc>
              <a:buNone/>
            </a:pPr>
            <a:r>
              <a:rPr lang="en-US" sz="642"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917" dirty="0">
                <a:solidFill>
                  <a:srgbClr val="8EB0AF"/>
                </a:solidFill>
                <a:latin typeface="Arial" pitchFamily="34" charset="0"/>
                <a:ea typeface="Arial" pitchFamily="34" charset="-122"/>
                <a:cs typeface="Arial" pitchFamily="34" charset="-120"/>
              </a:rPr>
              <a:t>На праздниках часто звучали folk songs, а люди dancing and singing. Такие традиции передавались от поколения к поколению и объединяли семью и общину.
</a:t>
            </a:r>
            <a:endParaRPr lang="en-US" sz="1100" dirty="0"/>
          </a:p>
        </p:txBody>
      </p:sp>
      <p:sp>
        <p:nvSpPr>
          <p:cNvPr id="14" name="Text 5"/>
          <p:cNvSpPr txBox="1"/>
          <p:nvPr/>
        </p:nvSpPr>
        <p:spPr>
          <a:xfrm>
            <a:off x="6823325" y="1413251"/>
            <a:ext cx="1953300" cy="924600"/>
          </a:xfrm>
          <a:prstGeom prst="rect">
            <a:avLst/>
          </a:prstGeom>
          <a:noFill/>
          <a:ln/>
        </p:spPr>
        <p:txBody>
          <a:bodyPr wrap="square" lIns="0" tIns="0" rIns="0" bIns="0" rtlCol="0" anchor="t"/>
          <a:lstStyle/>
          <a:p>
            <a:pPr algn="l" indent="0" marL="0">
              <a:lnSpc>
                <a:spcPct val="115000"/>
              </a:lnSpc>
              <a:buNone/>
            </a:pPr>
            <a:r>
              <a:rPr lang="en-US" sz="1084" dirty="0">
                <a:solidFill>
                  <a:srgbClr val="E7F9FF"/>
                </a:solidFill>
                <a:latin typeface="Arial" pitchFamily="34" charset="0"/>
                <a:ea typeface="Arial" pitchFamily="34" charset="-122"/>
                <a:cs typeface="Arial" pitchFamily="34" charset="-120"/>
              </a:rPr>
              <a:t>Игры на улице
</a:t>
            </a:r>
            <a:pPr algn="l" indent="0" marL="0">
              <a:lnSpc>
                <a:spcPct val="115000"/>
              </a:lnSpc>
              <a:buNone/>
            </a:pPr>
            <a:r>
              <a:rPr lang="en-US" sz="632"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903" dirty="0">
                <a:solidFill>
                  <a:srgbClr val="8EB0AF"/>
                </a:solidFill>
                <a:latin typeface="Arial" pitchFamily="34" charset="0"/>
                <a:ea typeface="Arial" pitchFamily="34" charset="-122"/>
                <a:cs typeface="Arial" pitchFamily="34" charset="-120"/>
              </a:rPr>
              <a:t>Дети и взрослые играли outdoors, потому что свободного времени было немного, а простые игры не требовали дорогих вещей. Полезные слова: game, dance, song.
</a:t>
            </a:r>
            <a:endParaRPr lang="en-US" sz="1084" dirty="0"/>
          </a:p>
        </p:txBody>
      </p:sp>
      <p:sp>
        <p:nvSpPr>
          <p:cNvPr id="15" name="Text 6"/>
          <p:cNvSpPr txBox="1"/>
          <p:nvPr/>
        </p:nvSpPr>
        <p:spPr>
          <a:xfrm>
            <a:off x="6823325" y="2662450"/>
            <a:ext cx="1953300" cy="924600"/>
          </a:xfrm>
          <a:prstGeom prst="rect">
            <a:avLst/>
          </a:prstGeom>
          <a:noFill/>
          <a:ln/>
        </p:spPr>
        <p:txBody>
          <a:bodyPr wrap="square" lIns="0" tIns="0" rIns="0" bIns="0" rtlCol="0" anchor="t"/>
          <a:lstStyle/>
          <a:p>
            <a:pPr algn="l" indent="0" marL="0">
              <a:lnSpc>
                <a:spcPct val="115000"/>
              </a:lnSpc>
              <a:buNone/>
            </a:pPr>
            <a:r>
              <a:rPr lang="en-US" sz="995" dirty="0">
                <a:solidFill>
                  <a:srgbClr val="E7F9FF"/>
                </a:solidFill>
                <a:latin typeface="Arial" pitchFamily="34" charset="0"/>
                <a:ea typeface="Arial" pitchFamily="34" charset="-122"/>
                <a:cs typeface="Arial" pitchFamily="34" charset="-120"/>
              </a:rPr>
              <a:t>Как это выглядело
</a:t>
            </a:r>
            <a:pPr algn="l" indent="0" marL="0">
              <a:lnSpc>
                <a:spcPct val="115000"/>
              </a:lnSpc>
              <a:buNone/>
            </a:pPr>
            <a:r>
              <a:rPr lang="en-US" sz="58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829" dirty="0">
                <a:solidFill>
                  <a:srgbClr val="8EB0AF"/>
                </a:solidFill>
                <a:latin typeface="Arial" pitchFamily="34" charset="0"/>
                <a:ea typeface="Arial" pitchFamily="34" charset="-122"/>
                <a:cs typeface="Arial" pitchFamily="34" charset="-120"/>
              </a:rPr>
              <a:t>Для изображения подойдут fair, carousel, traditional clothes, village celebration и children playing games. Эти детали помогают представить праздник long ago более живо и понятно.
</a:t>
            </a:r>
            <a:endParaRPr lang="en-US" sz="99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06975" y="1299508"/>
            <a:ext cx="4158300" cy="2748384"/>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5124117" y="1877039"/>
            <a:ext cx="3502800" cy="820800"/>
          </a:xfrm>
          <a:prstGeom prst="rect">
            <a:avLst/>
          </a:prstGeom>
          <a:noFill/>
          <a:ln/>
        </p:spPr>
        <p:txBody>
          <a:bodyPr wrap="square" lIns="0" tIns="0" rIns="0" bIns="0" rtlCol="0" anchor="t"/>
          <a:lstStyle/>
          <a:p>
            <a:pPr algn="l" indent="0" marL="0">
              <a:lnSpc>
                <a:spcPct val="150000"/>
              </a:lnSpc>
              <a:buNone/>
            </a:pPr>
            <a:r>
              <a:rPr lang="en-US" sz="1300" dirty="0">
                <a:solidFill>
                  <a:srgbClr val="8EB0AF"/>
                </a:solidFill>
                <a:latin typeface="Arial" pitchFamily="34" charset="0"/>
                <a:ea typeface="Arial" pitchFamily="34" charset="-122"/>
                <a:cs typeface="Arial" pitchFamily="34" charset="-120"/>
              </a:rPr>
              <a:t>Диаграмма показывает, что труд long ago был сосредоточен в сельском хозяйстве и ремёслах, а не в офисах, как сегодня.
</a:t>
            </a:r>
            <a:endParaRPr lang="en-US" sz="1300" dirty="0"/>
          </a:p>
        </p:txBody>
      </p:sp>
      <p:sp>
        <p:nvSpPr>
          <p:cNvPr id="7" name="Text 1"/>
          <p:cNvSpPr txBox="1"/>
          <p:nvPr/>
        </p:nvSpPr>
        <p:spPr>
          <a:xfrm>
            <a:off x="406962" y="4149213"/>
            <a:ext cx="4158300" cy="261600"/>
          </a:xfrm>
          <a:prstGeom prst="rect">
            <a:avLst/>
          </a:prstGeom>
          <a:noFill/>
          <a:ln/>
        </p:spPr>
        <p:txBody>
          <a:bodyPr wrap="square" lIns="0" tIns="0" rIns="0" bIns="0" rtlCol="0" anchor="t"/>
          <a:lstStyle/>
          <a:p>
            <a:pPr algn="l" indent="0" marL="0">
              <a:lnSpc>
                <a:spcPct val="115000"/>
              </a:lnSpc>
              <a:buNone/>
            </a:pPr>
            <a:r>
              <a:rPr lang="en-US" sz="895" dirty="0">
                <a:solidFill>
                  <a:srgbClr val="8EB0AF"/>
                </a:solidFill>
                <a:latin typeface="Arial" pitchFamily="34" charset="0"/>
                <a:ea typeface="Arial" pitchFamily="34" charset="-122"/>
                <a:cs typeface="Arial" pitchFamily="34" charset="-120"/>
              </a:rPr>
              <a:t>Схематическая учебная диаграмма по теме; не статистика одной страны или года
</a:t>
            </a:r>
            <a:endParaRPr lang="en-US" sz="895" dirty="0"/>
          </a:p>
        </p:txBody>
      </p:sp>
      <p:sp>
        <p:nvSpPr>
          <p:cNvPr id="8" name="Text 2"/>
          <p:cNvSpPr txBox="1"/>
          <p:nvPr/>
        </p:nvSpPr>
        <p:spPr>
          <a:xfrm>
            <a:off x="5124117" y="3170989"/>
            <a:ext cx="3502800" cy="820800"/>
          </a:xfrm>
          <a:prstGeom prst="rect">
            <a:avLst/>
          </a:prstGeom>
          <a:noFill/>
          <a:ln/>
        </p:spPr>
        <p:txBody>
          <a:bodyPr wrap="square" lIns="0" tIns="0" rIns="0" bIns="0" rtlCol="0" anchor="t"/>
          <a:lstStyle/>
          <a:p>
            <a:pPr algn="l" indent="0" marL="0">
              <a:lnSpc>
                <a:spcPct val="150000"/>
              </a:lnSpc>
              <a:buNone/>
            </a:pPr>
            <a:r>
              <a:rPr lang="en-US" sz="1270" dirty="0">
                <a:solidFill>
                  <a:srgbClr val="8EB0AF"/>
                </a:solidFill>
                <a:latin typeface="Arial" pitchFamily="34" charset="0"/>
                <a:ea typeface="Arial" pitchFamily="34" charset="-122"/>
                <a:cs typeface="Arial" pitchFamily="34" charset="-120"/>
              </a:rPr>
              <a:t>Основная занятость была связана с едой и ручным трудом; современные профессии больше зависят от услуг, знаний и технологий.
</a:t>
            </a:r>
            <a:endParaRPr lang="en-US" sz="1270" dirty="0"/>
          </a:p>
        </p:txBody>
      </p:sp>
      <p:sp>
        <p:nvSpPr>
          <p:cNvPr id="9" name="Text 3"/>
          <p:cNvSpPr txBox="1"/>
          <p:nvPr/>
        </p:nvSpPr>
        <p:spPr>
          <a:xfrm>
            <a:off x="337925" y="368223"/>
            <a:ext cx="8438700" cy="7545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Jobs long ago
</a:t>
            </a:r>
            <a:endParaRPr lang="en-US" sz="2400" dirty="0"/>
          </a:p>
        </p:txBody>
      </p:sp>
      <p:sp>
        <p:nvSpPr>
          <p:cNvPr id="10" name="Text 4"/>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15</a:t>
            </a:r>
            <a:endParaRPr lang="en-US" sz="11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75231" y="1514361"/>
            <a:ext cx="218400" cy="194133"/>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249394" y="1502228"/>
            <a:ext cx="218400" cy="2184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023556" y="1502228"/>
            <a:ext cx="218400" cy="2184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5797719" y="1502228"/>
            <a:ext cx="218400" cy="2184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7571881" y="1514361"/>
            <a:ext cx="218400" cy="194133"/>
          </a:xfrm>
          <a:prstGeom prst="rect">
            <a:avLst/>
          </a:prstGeom>
        </p:spPr>
      </p:pic>
      <p:sp>
        <p:nvSpPr>
          <p:cNvPr id="13"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16</a:t>
            </a:r>
            <a:endParaRPr lang="en-US" sz="1100" dirty="0"/>
          </a:p>
        </p:txBody>
      </p:sp>
      <p:sp>
        <p:nvSpPr>
          <p:cNvPr id="14" name="Text 1"/>
          <p:cNvSpPr txBox="1"/>
          <p:nvPr/>
        </p:nvSpPr>
        <p:spPr>
          <a:xfrm>
            <a:off x="407025" y="324475"/>
            <a:ext cx="8369700" cy="768300"/>
          </a:xfrm>
          <a:prstGeom prst="rect">
            <a:avLst/>
          </a:prstGeom>
          <a:noFill/>
          <a:ln/>
        </p:spPr>
        <p:txBody>
          <a:bodyPr wrap="square" lIns="0" tIns="0" rIns="0" bIns="0" rtlCol="0" anchor="ctr"/>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Как сохраняется память о прошлом
</a:t>
            </a:r>
            <a:endParaRPr lang="en-US" sz="2400" dirty="0"/>
          </a:p>
        </p:txBody>
      </p:sp>
      <p:sp>
        <p:nvSpPr>
          <p:cNvPr id="15" name="Text 2"/>
          <p:cNvSpPr txBox="1"/>
          <p:nvPr/>
        </p:nvSpPr>
        <p:spPr>
          <a:xfrm>
            <a:off x="332575" y="1939400"/>
            <a:ext cx="1446900" cy="627600"/>
          </a:xfrm>
          <a:prstGeom prst="rect">
            <a:avLst/>
          </a:prstGeom>
          <a:noFill/>
          <a:ln/>
        </p:spPr>
        <p:txBody>
          <a:bodyPr wrap="square" lIns="0" tIns="0" rIns="0" bIns="0" rtlCol="0" anchor="t"/>
          <a:lstStyle/>
          <a:p>
            <a:pPr algn="l" indent="0" marL="0">
              <a:lnSpc>
                <a:spcPct val="115000"/>
              </a:lnSpc>
              <a:buNone/>
            </a:pPr>
            <a:r>
              <a:rPr lang="en-US" sz="1300" dirty="0">
                <a:solidFill>
                  <a:srgbClr val="042826"/>
                </a:solidFill>
                <a:latin typeface="Arial" pitchFamily="34" charset="0"/>
                <a:ea typeface="Arial" pitchFamily="34" charset="-122"/>
                <a:cs typeface="Arial" pitchFamily="34" charset="-120"/>
              </a:rPr>
              <a:t>Семейные рассказы
</a:t>
            </a:r>
            <a:endParaRPr lang="en-US" sz="1300" dirty="0"/>
          </a:p>
        </p:txBody>
      </p:sp>
      <p:sp>
        <p:nvSpPr>
          <p:cNvPr id="16" name="Text 3"/>
          <p:cNvSpPr txBox="1"/>
          <p:nvPr/>
        </p:nvSpPr>
        <p:spPr>
          <a:xfrm>
            <a:off x="332475" y="2746675"/>
            <a:ext cx="1446900" cy="1586700"/>
          </a:xfrm>
          <a:prstGeom prst="rect">
            <a:avLst/>
          </a:prstGeom>
          <a:noFill/>
          <a:ln/>
        </p:spPr>
        <p:txBody>
          <a:bodyPr wrap="square" lIns="0" tIns="0" rIns="0" bIns="0" rtlCol="0" anchor="t"/>
          <a:lstStyle/>
          <a:p>
            <a:pPr algn="l" indent="0" marL="0">
              <a:lnSpc>
                <a:spcPct val="115000"/>
              </a:lnSpc>
              <a:buNone/>
            </a:pPr>
            <a:r>
              <a:rPr lang="en-US" sz="1086" dirty="0">
                <a:solidFill>
                  <a:srgbClr val="042826"/>
                </a:solidFill>
                <a:latin typeface="Arial" pitchFamily="34" charset="0"/>
                <a:ea typeface="Arial" pitchFamily="34" charset="-122"/>
                <a:cs typeface="Arial" pitchFamily="34" charset="-120"/>
              </a:rPr>
              <a:t>Устные истории помогают узнать, как жили родственники, что они делали каждый день и какие события считали важными. Такие рассказы делают прошлое ближе и понятнее.
</a:t>
            </a:r>
            <a:endParaRPr lang="en-US" sz="1086" dirty="0"/>
          </a:p>
        </p:txBody>
      </p:sp>
      <p:sp>
        <p:nvSpPr>
          <p:cNvPr id="17" name="Text 4"/>
          <p:cNvSpPr txBox="1"/>
          <p:nvPr/>
        </p:nvSpPr>
        <p:spPr>
          <a:xfrm>
            <a:off x="2106737" y="1939400"/>
            <a:ext cx="1446900" cy="627600"/>
          </a:xfrm>
          <a:prstGeom prst="rect">
            <a:avLst/>
          </a:prstGeom>
          <a:noFill/>
          <a:ln/>
        </p:spPr>
        <p:txBody>
          <a:bodyPr wrap="square" lIns="0" tIns="0" rIns="0" bIns="0" rtlCol="0" anchor="t"/>
          <a:lstStyle/>
          <a:p>
            <a:pPr algn="l" indent="0" marL="0">
              <a:lnSpc>
                <a:spcPct val="115000"/>
              </a:lnSpc>
              <a:buNone/>
            </a:pPr>
            <a:r>
              <a:rPr lang="en-US" sz="1300" dirty="0">
                <a:solidFill>
                  <a:srgbClr val="042826"/>
                </a:solidFill>
                <a:latin typeface="Arial" pitchFamily="34" charset="0"/>
                <a:ea typeface="Arial" pitchFamily="34" charset="-122"/>
                <a:cs typeface="Arial" pitchFamily="34" charset="-120"/>
              </a:rPr>
              <a:t>Песни и стихи
</a:t>
            </a:r>
            <a:endParaRPr lang="en-US" sz="1300" dirty="0"/>
          </a:p>
        </p:txBody>
      </p:sp>
      <p:sp>
        <p:nvSpPr>
          <p:cNvPr id="18" name="Text 5"/>
          <p:cNvSpPr txBox="1"/>
          <p:nvPr/>
        </p:nvSpPr>
        <p:spPr>
          <a:xfrm>
            <a:off x="2106638" y="2746675"/>
            <a:ext cx="1446900" cy="1586700"/>
          </a:xfrm>
          <a:prstGeom prst="rect">
            <a:avLst/>
          </a:prstGeom>
          <a:noFill/>
          <a:ln/>
        </p:spPr>
        <p:txBody>
          <a:bodyPr wrap="square" lIns="0" tIns="0" rIns="0" bIns="0" rtlCol="0" anchor="t"/>
          <a:lstStyle/>
          <a:p>
            <a:pPr algn="l" indent="0" marL="0">
              <a:lnSpc>
                <a:spcPct val="115000"/>
              </a:lnSpc>
              <a:buNone/>
            </a:pPr>
            <a:r>
              <a:rPr lang="en-US" sz="1100" dirty="0">
                <a:solidFill>
                  <a:srgbClr val="042826"/>
                </a:solidFill>
                <a:latin typeface="Arial" pitchFamily="34" charset="0"/>
                <a:ea typeface="Arial" pitchFamily="34" charset="-122"/>
                <a:cs typeface="Arial" pitchFamily="34" charset="-120"/>
              </a:rPr>
              <a:t>Народные песни и стихи сохраняют язык, чувства и традиции своего времени. По ним можно узнать, что люди любили, о чём мечтали и чего боялись.
</a:t>
            </a:r>
            <a:endParaRPr lang="en-US" sz="1100" dirty="0"/>
          </a:p>
        </p:txBody>
      </p:sp>
      <p:sp>
        <p:nvSpPr>
          <p:cNvPr id="19" name="Text 6"/>
          <p:cNvSpPr txBox="1"/>
          <p:nvPr/>
        </p:nvSpPr>
        <p:spPr>
          <a:xfrm>
            <a:off x="3880900" y="1939400"/>
            <a:ext cx="1446900" cy="627600"/>
          </a:xfrm>
          <a:prstGeom prst="rect">
            <a:avLst/>
          </a:prstGeom>
          <a:noFill/>
          <a:ln/>
        </p:spPr>
        <p:txBody>
          <a:bodyPr wrap="square" lIns="0" tIns="0" rIns="0" bIns="0" rtlCol="0" anchor="t"/>
          <a:lstStyle/>
          <a:p>
            <a:pPr algn="l" indent="0" marL="0">
              <a:lnSpc>
                <a:spcPct val="115000"/>
              </a:lnSpc>
              <a:buNone/>
            </a:pPr>
            <a:r>
              <a:rPr lang="en-US" sz="1300" dirty="0">
                <a:solidFill>
                  <a:srgbClr val="042826"/>
                </a:solidFill>
                <a:latin typeface="Arial" pitchFamily="34" charset="0"/>
                <a:ea typeface="Arial" pitchFamily="34" charset="-122"/>
                <a:cs typeface="Arial" pitchFamily="34" charset="-120"/>
              </a:rPr>
              <a:t>Музеи и памятники
</a:t>
            </a:r>
            <a:endParaRPr lang="en-US" sz="1300" dirty="0"/>
          </a:p>
        </p:txBody>
      </p:sp>
      <p:sp>
        <p:nvSpPr>
          <p:cNvPr id="20" name="Text 7"/>
          <p:cNvSpPr txBox="1"/>
          <p:nvPr/>
        </p:nvSpPr>
        <p:spPr>
          <a:xfrm>
            <a:off x="3880800" y="2746675"/>
            <a:ext cx="1446900" cy="1586700"/>
          </a:xfrm>
          <a:prstGeom prst="rect">
            <a:avLst/>
          </a:prstGeom>
          <a:noFill/>
          <a:ln/>
        </p:spPr>
        <p:txBody>
          <a:bodyPr wrap="square" lIns="0" tIns="0" rIns="0" bIns="0" rtlCol="0" anchor="t"/>
          <a:lstStyle/>
          <a:p>
            <a:pPr algn="l" indent="0" marL="0">
              <a:lnSpc>
                <a:spcPct val="115000"/>
              </a:lnSpc>
              <a:buNone/>
            </a:pPr>
            <a:r>
              <a:rPr lang="en-US" sz="1086" dirty="0">
                <a:solidFill>
                  <a:srgbClr val="042826"/>
                </a:solidFill>
                <a:latin typeface="Arial" pitchFamily="34" charset="0"/>
                <a:ea typeface="Arial" pitchFamily="34" charset="-122"/>
                <a:cs typeface="Arial" pitchFamily="34" charset="-120"/>
              </a:rPr>
              <a:t>В музеях и у исторических зданий хранятся предметы, которые рассказывают о работе, жилье и быте людей. Монументы помогают помнить важные события и личности.
</a:t>
            </a:r>
            <a:endParaRPr lang="en-US" sz="1086" dirty="0"/>
          </a:p>
        </p:txBody>
      </p:sp>
      <p:sp>
        <p:nvSpPr>
          <p:cNvPr id="21" name="Text 8"/>
          <p:cNvSpPr txBox="1"/>
          <p:nvPr/>
        </p:nvSpPr>
        <p:spPr>
          <a:xfrm>
            <a:off x="5655063" y="1939400"/>
            <a:ext cx="1446900" cy="627600"/>
          </a:xfrm>
          <a:prstGeom prst="rect">
            <a:avLst/>
          </a:prstGeom>
          <a:noFill/>
          <a:ln/>
        </p:spPr>
        <p:txBody>
          <a:bodyPr wrap="square" lIns="0" tIns="0" rIns="0" bIns="0" rtlCol="0" anchor="t"/>
          <a:lstStyle/>
          <a:p>
            <a:pPr algn="l" indent="0" marL="0">
              <a:lnSpc>
                <a:spcPct val="115000"/>
              </a:lnSpc>
              <a:buNone/>
            </a:pPr>
            <a:r>
              <a:rPr lang="en-US" sz="1300" dirty="0">
                <a:solidFill>
                  <a:srgbClr val="042826"/>
                </a:solidFill>
                <a:latin typeface="Arial" pitchFamily="34" charset="0"/>
                <a:ea typeface="Arial" pitchFamily="34" charset="-122"/>
                <a:cs typeface="Arial" pitchFamily="34" charset="-120"/>
              </a:rPr>
              <a:t>Фотографии и письма
</a:t>
            </a:r>
            <a:endParaRPr lang="en-US" sz="1300" dirty="0"/>
          </a:p>
        </p:txBody>
      </p:sp>
      <p:sp>
        <p:nvSpPr>
          <p:cNvPr id="22" name="Text 9"/>
          <p:cNvSpPr txBox="1"/>
          <p:nvPr/>
        </p:nvSpPr>
        <p:spPr>
          <a:xfrm>
            <a:off x="5654963" y="2746675"/>
            <a:ext cx="1446900" cy="1586700"/>
          </a:xfrm>
          <a:prstGeom prst="rect">
            <a:avLst/>
          </a:prstGeom>
          <a:noFill/>
          <a:ln/>
        </p:spPr>
        <p:txBody>
          <a:bodyPr wrap="square" lIns="0" tIns="0" rIns="0" bIns="0" rtlCol="0" anchor="t"/>
          <a:lstStyle/>
          <a:p>
            <a:pPr algn="l" indent="0" marL="0">
              <a:lnSpc>
                <a:spcPct val="115000"/>
              </a:lnSpc>
              <a:buNone/>
            </a:pPr>
            <a:r>
              <a:rPr lang="en-US" sz="1100" dirty="0">
                <a:solidFill>
                  <a:srgbClr val="042826"/>
                </a:solidFill>
                <a:latin typeface="Arial" pitchFamily="34" charset="0"/>
                <a:ea typeface="Arial" pitchFamily="34" charset="-122"/>
                <a:cs typeface="Arial" pitchFamily="34" charset="-120"/>
              </a:rPr>
              <a:t>Старые фотографии, письма и открытки показывают одежду, лица, дома и места. Они дают конкретные детали, которых нет в коротком пересказе истории.
</a:t>
            </a:r>
            <a:endParaRPr lang="en-US" sz="1100" dirty="0"/>
          </a:p>
        </p:txBody>
      </p:sp>
      <p:sp>
        <p:nvSpPr>
          <p:cNvPr id="23" name="Text 10"/>
          <p:cNvSpPr txBox="1"/>
          <p:nvPr/>
        </p:nvSpPr>
        <p:spPr>
          <a:xfrm>
            <a:off x="7429225" y="1939400"/>
            <a:ext cx="1446900" cy="627600"/>
          </a:xfrm>
          <a:prstGeom prst="rect">
            <a:avLst/>
          </a:prstGeom>
          <a:noFill/>
          <a:ln/>
        </p:spPr>
        <p:txBody>
          <a:bodyPr wrap="square" lIns="0" tIns="0" rIns="0" bIns="0" rtlCol="0" anchor="t"/>
          <a:lstStyle/>
          <a:p>
            <a:pPr algn="l" indent="0" marL="0">
              <a:lnSpc>
                <a:spcPct val="115000"/>
              </a:lnSpc>
              <a:buNone/>
            </a:pPr>
            <a:r>
              <a:rPr lang="en-US" sz="1300" dirty="0">
                <a:solidFill>
                  <a:srgbClr val="042826"/>
                </a:solidFill>
                <a:latin typeface="Arial" pitchFamily="34" charset="0"/>
                <a:ea typeface="Arial" pitchFamily="34" charset="-122"/>
                <a:cs typeface="Arial" pitchFamily="34" charset="-120"/>
              </a:rPr>
              <a:t>Хроники и записи
</a:t>
            </a:r>
            <a:endParaRPr lang="en-US" sz="1300" dirty="0"/>
          </a:p>
        </p:txBody>
      </p:sp>
      <p:sp>
        <p:nvSpPr>
          <p:cNvPr id="24" name="Text 11"/>
          <p:cNvSpPr txBox="1"/>
          <p:nvPr/>
        </p:nvSpPr>
        <p:spPr>
          <a:xfrm>
            <a:off x="7429125" y="2746675"/>
            <a:ext cx="1446900" cy="1586700"/>
          </a:xfrm>
          <a:prstGeom prst="rect">
            <a:avLst/>
          </a:prstGeom>
          <a:noFill/>
          <a:ln/>
        </p:spPr>
        <p:txBody>
          <a:bodyPr wrap="square" lIns="0" tIns="0" rIns="0" bIns="0" rtlCol="0" anchor="t"/>
          <a:lstStyle/>
          <a:p>
            <a:pPr algn="l" indent="0" marL="0">
              <a:lnSpc>
                <a:spcPct val="115000"/>
              </a:lnSpc>
              <a:buNone/>
            </a:pPr>
            <a:r>
              <a:rPr lang="en-US" sz="1100" dirty="0">
                <a:solidFill>
                  <a:srgbClr val="042826"/>
                </a:solidFill>
                <a:latin typeface="Arial" pitchFamily="34" charset="0"/>
                <a:ea typeface="Arial" pitchFamily="34" charset="-122"/>
                <a:cs typeface="Arial" pitchFamily="34" charset="-120"/>
              </a:rPr>
              <a:t>Хроники, дневники и старые документы помогают узнать даты, имена и события. Вместе с устными историями они создают более полную картину прошлого.
</a:t>
            </a:r>
            <a:endParaRPr lang="en-US" sz="11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37975" y="1707116"/>
            <a:ext cx="8438700" cy="2962117"/>
          </a:xfrm>
          <a:prstGeom prst="rect">
            <a:avLst/>
          </a:prstGeom>
        </p:spPr>
      </p:pic>
      <p:sp>
        <p:nvSpPr>
          <p:cNvPr id="4" name="Text 0"/>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17</a:t>
            </a:r>
            <a:endParaRPr lang="en-US" sz="1100" dirty="0"/>
          </a:p>
        </p:txBody>
      </p:sp>
      <p:sp>
        <p:nvSpPr>
          <p:cNvPr id="5" name="Text 1"/>
          <p:cNvSpPr txBox="1"/>
          <p:nvPr/>
        </p:nvSpPr>
        <p:spPr>
          <a:xfrm>
            <a:off x="337925" y="420944"/>
            <a:ext cx="8438700" cy="732900"/>
          </a:xfrm>
          <a:prstGeom prst="rect">
            <a:avLst/>
          </a:prstGeom>
          <a:noFill/>
          <a:ln/>
        </p:spPr>
        <p:txBody>
          <a:bodyPr wrap="square" lIns="0" tIns="0" rIns="0" bIns="0" rtlCol="0" anchor="ctr"/>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Как меняется мир со временем
</a:t>
            </a:r>
            <a:endParaRPr lang="en-US" sz="2400" dirty="0"/>
          </a:p>
        </p:txBody>
      </p:sp>
      <p:sp>
        <p:nvSpPr>
          <p:cNvPr id="6" name="Text 2"/>
          <p:cNvSpPr txBox="1"/>
          <p:nvPr/>
        </p:nvSpPr>
        <p:spPr>
          <a:xfrm>
            <a:off x="337925" y="1153850"/>
            <a:ext cx="8438700" cy="502500"/>
          </a:xfrm>
          <a:prstGeom prst="rect">
            <a:avLst/>
          </a:prstGeom>
          <a:noFill/>
          <a:ln/>
        </p:spPr>
        <p:txBody>
          <a:bodyPr wrap="square" lIns="0" tIns="0" rIns="0" bIns="0" rtlCol="0" anchor="t"/>
          <a:lstStyle/>
          <a:p>
            <a:pPr algn="l" indent="0" marL="0">
              <a:lnSpc>
                <a:spcPct val="150000"/>
              </a:lnSpc>
              <a:buNone/>
            </a:pPr>
            <a:r>
              <a:rPr lang="en-US" sz="1300" dirty="0">
                <a:solidFill>
                  <a:srgbClr val="8EB0AF"/>
                </a:solidFill>
                <a:latin typeface="Arial" pitchFamily="34" charset="0"/>
                <a:ea typeface="Arial" pitchFamily="34" charset="-122"/>
                <a:cs typeface="Arial" pitchFamily="34" charset="-120"/>
              </a:rPr>
              <a:t>Схема показывает, как одно изобретение постепенно меняет быт, привычки, работу и способы общения.
</a:t>
            </a:r>
            <a:endParaRPr lang="en-US" sz="13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E7F9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6091244" y="1062325"/>
            <a:ext cx="2704813" cy="27642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337925" y="267500"/>
            <a:ext cx="8459100" cy="675300"/>
          </a:xfrm>
          <a:prstGeom prst="rect">
            <a:avLst/>
          </a:prstGeom>
          <a:noFill/>
          <a:ln/>
        </p:spPr>
        <p:txBody>
          <a:bodyPr wrap="square" lIns="0" tIns="0" rIns="0" bIns="0" rtlCol="0" anchor="t"/>
          <a:lstStyle/>
          <a:p>
            <a:pPr algn="l" indent="0" marL="0">
              <a:lnSpc>
                <a:spcPct val="90000"/>
              </a:lnSpc>
              <a:buNone/>
            </a:pPr>
            <a:r>
              <a:rPr lang="en-US" sz="2400" dirty="0">
                <a:solidFill>
                  <a:srgbClr val="042826"/>
                </a:solidFill>
                <a:latin typeface="Arial" pitchFamily="34" charset="0"/>
                <a:ea typeface="Arial" pitchFamily="34" charset="-122"/>
                <a:cs typeface="Arial" pitchFamily="34" charset="-120"/>
              </a:rPr>
              <a:t>Что сохранилось до сих пор
</a:t>
            </a:r>
            <a:endParaRPr lang="en-US" sz="2400" dirty="0"/>
          </a:p>
        </p:txBody>
      </p:sp>
      <p:sp>
        <p:nvSpPr>
          <p:cNvPr id="10" name="Text 1"/>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18</a:t>
            </a:r>
            <a:endParaRPr lang="en-US" sz="1100" dirty="0"/>
          </a:p>
        </p:txBody>
      </p:sp>
      <p:sp>
        <p:nvSpPr>
          <p:cNvPr id="11" name="Text 2"/>
          <p:cNvSpPr txBox="1"/>
          <p:nvPr/>
        </p:nvSpPr>
        <p:spPr>
          <a:xfrm>
            <a:off x="809596" y="1159000"/>
            <a:ext cx="2235000" cy="13461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Народные ремёсла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Некоторые ремёсла продолжают жить и сегодня: люди по-прежнему делают вещи вручную, ценят мастерство и передают приёмы работы от старших к младшим.
</a:t>
            </a:r>
            <a:endParaRPr lang="en-US" sz="1200" dirty="0"/>
          </a:p>
        </p:txBody>
      </p:sp>
      <p:sp>
        <p:nvSpPr>
          <p:cNvPr id="12" name="Text 3"/>
          <p:cNvSpPr txBox="1"/>
          <p:nvPr/>
        </p:nvSpPr>
        <p:spPr>
          <a:xfrm>
            <a:off x="3704543" y="1159000"/>
            <a:ext cx="2235000" cy="13461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Семейные вещи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Во многих семьях хранят фотографии, письма, медали и небольшие предметы от grandparents. Такие вещи вызывают воспоминания и показывают, как история семьи переходит в настоящее.
</a:t>
            </a:r>
            <a:endParaRPr lang="en-US" sz="1200" dirty="0"/>
          </a:p>
        </p:txBody>
      </p:sp>
      <p:sp>
        <p:nvSpPr>
          <p:cNvPr id="13" name="Text 4"/>
          <p:cNvSpPr txBox="1"/>
          <p:nvPr/>
        </p:nvSpPr>
        <p:spPr>
          <a:xfrm>
            <a:off x="809596" y="2578900"/>
            <a:ext cx="2235000" cy="13461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Песни, сказки, праздники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Старые песни, fairy tales и традиционные праздники не исчезли. Они напоминают о прошлом и помогают детям и взрослым чувствовать связь с культурой своей семьи и страны.
</a:t>
            </a:r>
            <a:endParaRPr lang="en-US" sz="1200" dirty="0"/>
          </a:p>
        </p:txBody>
      </p:sp>
      <p:sp>
        <p:nvSpPr>
          <p:cNvPr id="14" name="Text 5"/>
          <p:cNvSpPr txBox="1"/>
          <p:nvPr/>
        </p:nvSpPr>
        <p:spPr>
          <a:xfrm>
            <a:off x="3704543" y="2578900"/>
            <a:ext cx="2235000" cy="1346100"/>
          </a:xfrm>
          <a:prstGeom prst="rect">
            <a:avLst/>
          </a:prstGeom>
          <a:noFill/>
          <a:ln/>
        </p:spPr>
        <p:txBody>
          <a:bodyPr wrap="square" lIns="0" tIns="0" rIns="0" bIns="0" rtlCol="0" anchor="t"/>
          <a:lstStyle/>
          <a:p>
            <a:pPr algn="l" indent="0" marL="0">
              <a:lnSpc>
                <a:spcPct val="115000"/>
              </a:lnSpc>
              <a:buNone/>
            </a:pPr>
            <a:r>
              <a:rPr lang="en-US" sz="1200" dirty="0">
                <a:solidFill>
                  <a:srgbClr val="042826"/>
                </a:solidFill>
                <a:latin typeface="Arial" pitchFamily="34" charset="0"/>
                <a:ea typeface="Arial" pitchFamily="34" charset="-122"/>
                <a:cs typeface="Arial" pitchFamily="34" charset="-120"/>
              </a:rPr>
              <a:t>Музеи и здания
</a:t>
            </a:r>
            <a:pPr algn="l" indent="0" marL="0">
              <a:lnSpc>
                <a:spcPct val="115000"/>
              </a:lnSpc>
              <a:buNone/>
            </a:pPr>
            <a:r>
              <a:rPr lang="en-US" sz="700" dirty="0">
                <a:solidFill>
                  <a:srgbClr val="042826"/>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042826"/>
                </a:solidFill>
                <a:latin typeface="Arial" pitchFamily="34" charset="0"/>
                <a:ea typeface="Arial" pitchFamily="34" charset="-122"/>
                <a:cs typeface="Arial" pitchFamily="34" charset="-120"/>
              </a:rPr>
              <a:t>Исторические buildings и музеи сохраняют предметы и места, которые можно увидеть своими глазами. Они помогают понять, как люди жили, работали и чему радовались раньше.
</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394700" y="1674553"/>
            <a:ext cx="4365000" cy="1861544"/>
          </a:xfrm>
          <a:prstGeom prst="rect">
            <a:avLst/>
          </a:prstGeom>
        </p:spPr>
      </p:pic>
      <p:sp>
        <p:nvSpPr>
          <p:cNvPr id="5" name="Text 0"/>
          <p:cNvSpPr txBox="1"/>
          <p:nvPr/>
        </p:nvSpPr>
        <p:spPr>
          <a:xfrm>
            <a:off x="4394804" y="4092575"/>
            <a:ext cx="4365000" cy="261600"/>
          </a:xfrm>
          <a:prstGeom prst="rect">
            <a:avLst/>
          </a:prstGeom>
          <a:noFill/>
          <a:ln/>
        </p:spPr>
        <p:txBody>
          <a:bodyPr wrap="square" lIns="0" tIns="0" rIns="0" bIns="0" rtlCol="0" anchor="t"/>
          <a:lstStyle/>
          <a:p>
            <a:pPr algn="r" indent="0" marL="0">
              <a:lnSpc>
                <a:spcPct val="115000"/>
              </a:lnSpc>
              <a:buNone/>
            </a:pPr>
            <a:r>
              <a:rPr lang="en-US" sz="976" dirty="0">
                <a:solidFill>
                  <a:srgbClr val="8EB0AF"/>
                </a:solidFill>
                <a:latin typeface="Arial" pitchFamily="34" charset="0"/>
                <a:ea typeface="Arial" pitchFamily="34" charset="-122"/>
                <a:cs typeface="Arial" pitchFamily="34" charset="-120"/>
              </a:rPr>
              <a:t>Обобщение по теме исторических источников для урока английского языка
</a:t>
            </a:r>
            <a:endParaRPr lang="en-US" sz="976" dirty="0"/>
          </a:p>
        </p:txBody>
      </p:sp>
      <p:sp>
        <p:nvSpPr>
          <p:cNvPr id="6" name="Text 1"/>
          <p:cNvSpPr txBox="1"/>
          <p:nvPr/>
        </p:nvSpPr>
        <p:spPr>
          <a:xfrm>
            <a:off x="538075" y="1660975"/>
            <a:ext cx="3565200" cy="830100"/>
          </a:xfrm>
          <a:prstGeom prst="rect">
            <a:avLst/>
          </a:prstGeom>
          <a:noFill/>
          <a:ln/>
        </p:spPr>
        <p:txBody>
          <a:bodyPr wrap="square" lIns="0" tIns="0" rIns="0" bIns="0" rtlCol="0" anchor="t"/>
          <a:lstStyle/>
          <a:p>
            <a:pPr algn="l" indent="0" marL="0">
              <a:lnSpc>
                <a:spcPct val="150000"/>
              </a:lnSpc>
              <a:buNone/>
            </a:pPr>
            <a:r>
              <a:rPr lang="en-US" sz="1300" dirty="0">
                <a:solidFill>
                  <a:srgbClr val="8EB0AF"/>
                </a:solidFill>
                <a:latin typeface="Arial" pitchFamily="34" charset="0"/>
                <a:ea typeface="Arial" pitchFamily="34" charset="-122"/>
                <a:cs typeface="Arial" pitchFamily="34" charset="-120"/>
              </a:rPr>
              <a:t>Разные источники по-разному рассказывают о прошлом: одни показывают предметы, другие — людей, места и события.
</a:t>
            </a:r>
            <a:endParaRPr lang="en-US" sz="1300" dirty="0"/>
          </a:p>
        </p:txBody>
      </p:sp>
      <p:sp>
        <p:nvSpPr>
          <p:cNvPr id="7" name="Text 2"/>
          <p:cNvSpPr txBox="1"/>
          <p:nvPr/>
        </p:nvSpPr>
        <p:spPr>
          <a:xfrm>
            <a:off x="538075" y="2930625"/>
            <a:ext cx="3565200" cy="830100"/>
          </a:xfrm>
          <a:prstGeom prst="rect">
            <a:avLst/>
          </a:prstGeom>
          <a:noFill/>
          <a:ln/>
        </p:spPr>
        <p:txBody>
          <a:bodyPr wrap="square" lIns="0" tIns="0" rIns="0" bIns="0" rtlCol="0" anchor="t"/>
          <a:lstStyle/>
          <a:p>
            <a:pPr algn="l" indent="0" marL="0">
              <a:lnSpc>
                <a:spcPct val="150000"/>
              </a:lnSpc>
              <a:buNone/>
            </a:pPr>
            <a:r>
              <a:rPr lang="en-US" sz="1300" dirty="0">
                <a:solidFill>
                  <a:srgbClr val="8EB0AF"/>
                </a:solidFill>
                <a:latin typeface="Arial" pitchFamily="34" charset="0"/>
                <a:ea typeface="Arial" pitchFamily="34" charset="-122"/>
                <a:cs typeface="Arial" pitchFamily="34" charset="-120"/>
              </a:rPr>
              <a:t>Ни один источник не даёт полной картины, но вместе они помогают восстановить жизнь людей long ago точнее и подробнее.
</a:t>
            </a:r>
            <a:endParaRPr lang="en-US" sz="1300" dirty="0"/>
          </a:p>
        </p:txBody>
      </p:sp>
      <p:sp>
        <p:nvSpPr>
          <p:cNvPr id="8" name="Text 3"/>
          <p:cNvSpPr txBox="1"/>
          <p:nvPr/>
        </p:nvSpPr>
        <p:spPr>
          <a:xfrm>
            <a:off x="337925" y="313148"/>
            <a:ext cx="8438700" cy="8301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Evidence about long ago
</a:t>
            </a:r>
            <a:endParaRPr lang="en-US" sz="2400" dirty="0"/>
          </a:p>
        </p:txBody>
      </p:sp>
      <p:sp>
        <p:nvSpPr>
          <p:cNvPr id="9" name="Text 4"/>
          <p:cNvSpPr txBox="1"/>
          <p:nvPr/>
        </p:nvSpPr>
        <p:spPr>
          <a:xfrm>
            <a:off x="8702125" y="4766850"/>
            <a:ext cx="411300" cy="1108200"/>
          </a:xfrm>
          <a:prstGeom prst="rect">
            <a:avLst/>
          </a:prstGeom>
          <a:noFill/>
          <a:ln/>
        </p:spPr>
        <p:txBody>
          <a:bodyPr wrap="square" lIns="0" tIns="0" rIns="0" bIns="0" rtlCol="0" anchor="t"/>
          <a:lstStyle/>
          <a:p>
            <a:pPr algn="ctr" indent="0" marL="0">
              <a:lnSpc>
                <a:spcPct val="100000"/>
              </a:lnSpc>
              <a:buNone/>
            </a:pPr>
            <a:r>
              <a:rPr lang="en-US" sz="1100" dirty="0">
                <a:solidFill>
                  <a:srgbClr val="557F7E"/>
                </a:solidFill>
                <a:latin typeface="Arial" pitchFamily="34" charset="0"/>
                <a:ea typeface="Arial" pitchFamily="34" charset="-122"/>
                <a:cs typeface="Arial" pitchFamily="34" charset="-120"/>
              </a:rPr>
              <a:t>19</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42826"/>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406550" y="973425"/>
            <a:ext cx="4356900" cy="3182100"/>
          </a:xfrm>
          <a:prstGeom prst="rect">
            <a:avLst/>
          </a:prstGeom>
          <a:noFill/>
          <a:ln/>
        </p:spPr>
        <p:txBody>
          <a:bodyPr wrap="square" lIns="0" tIns="0" rIns="0" bIns="0" rtlCol="0" anchor="ctr"/>
          <a:lstStyle/>
          <a:p>
            <a:pPr algn="l" indent="0" marL="0">
              <a:lnSpc>
                <a:spcPct val="90000"/>
              </a:lnSpc>
              <a:buNone/>
            </a:pPr>
            <a:r>
              <a:rPr lang="en-US" sz="2400" dirty="0">
                <a:solidFill>
                  <a:srgbClr val="E7F9FF"/>
                </a:solidFill>
                <a:latin typeface="Arial" pitchFamily="34" charset="0"/>
                <a:ea typeface="Arial" pitchFamily="34" charset="-122"/>
                <a:cs typeface="Arial" pitchFamily="34" charset="-120"/>
              </a:rPr>
              <a:t>Почему тема Long Ago важна
</a:t>
            </a:r>
            <a:pPr algn="l" indent="0" marL="0">
              <a:lnSpc>
                <a:spcPct val="90000"/>
              </a:lnSpc>
              <a:buNone/>
            </a:pPr>
            <a:r>
              <a:rPr lang="en-US" sz="2400" dirty="0">
                <a:solidFill>
                  <a:srgbClr val="E7F9FF"/>
                </a:solidFill>
                <a:latin typeface="Arial" pitchFamily="34" charset="0"/>
                <a:ea typeface="Arial" pitchFamily="34" charset="-122"/>
                <a:cs typeface="Arial" pitchFamily="34" charset="-120"/>
              </a:rPr>
              <a:t>
</a:t>
            </a:r>
            <a:pPr algn="l" indent="0" marL="0">
              <a:lnSpc>
                <a:spcPct val="115000"/>
              </a:lnSpc>
              <a:buNone/>
            </a:pPr>
            <a:r>
              <a:rPr lang="en-US" sz="1400" dirty="0">
                <a:solidFill>
                  <a:srgbClr val="8EB0AF"/>
                </a:solidFill>
                <a:latin typeface="Arial" pitchFamily="34" charset="0"/>
                <a:ea typeface="Arial" pitchFamily="34" charset="-122"/>
                <a:cs typeface="Arial" pitchFamily="34" charset="-120"/>
              </a:rPr>
              <a:t>Тема long ago помогает учить английские слова о прошлом и уверенно сравнивать старую и современную жизнь. Она делает чтение легче, расширяет словарь и связывает язык с историей семьи.
</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2026-05-30T12:20:49Z</dcterms:created>
  <dcterms:modified xsi:type="dcterms:W3CDTF">2026-05-30T12:20:49Z</dcterms:modified>
</cp:coreProperties>
</file>