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Complex Subject: что это за конструкция в английском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и понятно о сложном подлежащем в английском.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Complex Subject стоит выучить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конструкция часто встречается в учебных текстах и помогает быстро понимать смысл фраз со значениями «кажется», «известно» и «ожидается».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каких частей состоит Complex Subject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или группа слов, о ком или о чём говорится в предложении: человек, животное, предмет или явление.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58475" y="2197350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модели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языке такая схема выглядит как She seems to read well, He is said to live here, The boy is likely to win.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84500" y="31159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Связка и инфинитив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подлежащего обычно стоит глагол-связка, а затем инфинитив с to. Именно он показывает действие или состояние, связанное с этим подлежащим.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668544"/>
            <a:ext cx="4775700" cy="20718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самые частые модели помогают быстро узнать Complex Subject в предложении.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модели связывают действие не с отдельным словом рядом, а с подлежащим всего предложения.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модели конструкции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55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школьных моделей Complex Subject в английском языке.
</a:t>
            </a:r>
            <a:endParaRPr lang="en-US" sz="95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7841" y="1354345"/>
            <a:ext cx="2235418" cy="3686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построения предложения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88484" y="15632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звено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идёт подлежащее — именно о нём сообщает всё предложение. Это может быть имя, местоимение, животное или предмет.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616637" y="1563226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звено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появляется связка: seems, is, appears, is said и другие похожие слова. Они соединяют подлежащее с сообщением о нём.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788484" y="35837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звено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стоит инфинитив с to. Он называет действие или состояние, которое относится к подлежащему, например to be tired или to be interesting.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быстро проверить, есть ли в предложении сложное подлежащее.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Complex Subject в предложении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1537" y="1534438"/>
            <a:ext cx="435600" cy="38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4500" y="2637563"/>
            <a:ext cx="435600" cy="38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1400" y="2656923"/>
            <a:ext cx="435600" cy="3484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9187" y="3731838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131" y="2030390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2131" y="957383"/>
            <a:ext cx="218400" cy="194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2131" y="3074926"/>
            <a:ext cx="218400" cy="218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2131" y="4164231"/>
            <a:ext cx="218400" cy="194133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чаще всего встречаются в конструкции
</a:t>
            </a:r>
            <a:endParaRPr lang="en-US" sz="2000" dirty="0"/>
          </a:p>
        </p:txBody>
      </p:sp>
      <p:sp>
        <p:nvSpPr>
          <p:cNvPr id="16" name="Text 1"/>
          <p:cNvSpPr txBox="1"/>
          <p:nvPr/>
        </p:nvSpPr>
        <p:spPr>
          <a:xfrm>
            <a:off x="842625" y="2050361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Said, thought, known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передают сообщение, мнение или общеизвестный факт. В учебных текстах они часто делают фразу короче и спокойнее.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842625" y="981342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Seem и appear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показывают видимость или впечатление. Они помогают сказать, что что-то только кажется, а не сообщается прямо.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842650" y="3107950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expected подчёркивает ожидание. Оно часто встречается в заданиях и помогает понять, что кто-то должен или может сделать что-то.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842625" y="41885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Likely, sure, certain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показывают степень уверенности. They are likely to и He is sure to помогают понять, насколько событие вероятно.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помогает передавать не только факт, но и отношение говорящего к нему.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Complex Subject выражает мнение и предположение; реже — вероятность, уверенность и сообщение о факте.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выражает Complex Subject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учебная классификация значений Complex Subject.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переводится Complex Subject на русский язык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644700" y="1421050"/>
            <a:ext cx="46428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с «кажется»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английском предложении есть seem или appear, перевод часто начинается со слова «кажется». Например: She seems to be happy — Кажется, она счастлива.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4700" y="2592853"/>
            <a:ext cx="46428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с «говорят»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be said, be thought и be known часто передают русский смысл «говорят», «считается», «известно». При переводе важно сохранить естественный порядок слов.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44700" y="3764671"/>
            <a:ext cx="46428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перевод без «что»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русский вариант получается короче и звучит естественнее без слова «что»: He is known to read every day — Известно, что он читает каждый день.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58868" y="2095472"/>
            <a:ext cx="3654900" cy="1238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Complex Subject отличается от Complex Object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Complex Subject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действие связано с подлежащим. В предложении He is seen to run именно he выполняет действие, о котором говорится в конструкции.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84500" y="31159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Complex Object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действие относится к дополнению. В предложении They saw him run слово him обозначает того, кто совершает действие после глагола.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900" y="1634279"/>
            <a:ext cx="5226300" cy="226729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97900" y="280225"/>
            <a:ext cx="8658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Complex Subject, Complex Object и обычного предложения
</a:t>
            </a:r>
            <a:endParaRPr lang="en-US" sz="2026" dirty="0"/>
          </a:p>
        </p:txBody>
      </p:sp>
      <p:sp>
        <p:nvSpPr>
          <p:cNvPr id="4" name="Text 1"/>
          <p:cNvSpPr txBox="1"/>
          <p:nvPr/>
        </p:nvSpPr>
        <p:spPr>
          <a:xfrm>
            <a:off x="5823275" y="897927"/>
            <a:ext cx="2993400" cy="34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где находится действие и как меняется смысл: через подлежащее, через дополнение или напрямую.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Complex Subject короче и книжнее, чем обычное предложение, а главное различие между конструкциями — в том, кто связан с действием.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97900" y="4637900"/>
            <a:ext cx="4409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6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схема по правилам английской грамматики.
</a:t>
            </a:r>
            <a:endParaRPr lang="en-US" sz="969" dirty="0"/>
          </a:p>
        </p:txBody>
      </p:sp>
      <p:sp>
        <p:nvSpPr>
          <p:cNvPr id="6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56" y="1426575"/>
            <a:ext cx="218400" cy="24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2231" y="1464015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256" y="3138350"/>
            <a:ext cx="218400" cy="218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49250" y="141125"/>
            <a:ext cx="82455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особенности формы be и пассивного значения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1049829" y="1479938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Нейтральный книжный тон
</a:t>
            </a:r>
            <a:pPr algn="l" indent="0" marL="0">
              <a:lnSpc>
                <a:spcPct val="115000"/>
              </a:lnSpc>
              <a:buNone/>
            </a:pPr>
            <a:r>
              <a:rPr lang="en-US" sz="584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be + past participle помогает передать сообщение спокойно и официально: is said, is known, is believed, is expected. Поэтому конструкция часто звучит как язык учебника или новости.
</a:t>
            </a:r>
            <a:endParaRPr lang="en-US" sz="1362" dirty="0"/>
          </a:p>
        </p:txBody>
      </p:sp>
      <p:sp>
        <p:nvSpPr>
          <p:cNvPr id="11" name="Text 3"/>
          <p:cNvSpPr txBox="1"/>
          <p:nvPr/>
        </p:nvSpPr>
        <p:spPr>
          <a:xfrm>
            <a:off x="5419454" y="1479600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без названия источника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The pupils are expected to know the rule слово expected показывает, что от учеников это ждут. При этом не нужно называть того, кто именно выдвинул требование.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049829" y="3169762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через пассивность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Пассивная форма делает фразу удобной, когда говорящий важен меньше самого факта. Так предложение становится короче, а смысл — более нейтральным и объективным для читателя.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основные модели, с которыми школьники встречаются в учебных текстах и упражнениях на перевод.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Самой доступной для понимания остаётся модель seem/appear + to-infinitive, а формы be said/known/thought помогают передавать сообщение и мнение.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типы слов в Complex Subject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28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основных моделей Complex Subject; условная шкала частоты для наглядного сравнения.
</a:t>
            </a:r>
            <a:endParaRPr lang="en-US" sz="72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7050" y="118050"/>
            <a:ext cx="77904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показывают вероятность и уверенность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29948" y="16486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Likely и unlikely
</a:t>
            </a:r>
            <a:pPr algn="l" indent="0" marL="0">
              <a:lnSpc>
                <a:spcPct val="115000"/>
              </a:lnSpc>
              <a:buNone/>
            </a:pPr>
            <a:r>
              <a:rPr lang="en-US" sz="1007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говорят о вероятности события. Likely показывает, что что-то, скорее всего, случится, а unlikely — что событие маловероятно. Обычно они стоят перед to-infinitive и помогают точнее передать ожидание.
</a:t>
            </a:r>
            <a:endParaRPr lang="en-US" sz="923" dirty="0"/>
          </a:p>
        </p:txBody>
      </p:sp>
      <p:sp>
        <p:nvSpPr>
          <p:cNvPr id="10" name="Text 3"/>
          <p:cNvSpPr txBox="1"/>
          <p:nvPr/>
        </p:nvSpPr>
        <p:spPr>
          <a:xfrm>
            <a:off x="33812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Sure и certain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sure и certain выражают более сильную уверенность. Они показывают, что говорящий почти не сомневается в результате. В примерах они тоже идут перед to-infinitive и меняют оттенок смысла предложения.
</a:t>
            </a:r>
            <a:endParaRPr lang="en-US" sz="965" dirty="0"/>
          </a:p>
        </p:txBody>
      </p:sp>
      <p:sp>
        <p:nvSpPr>
          <p:cNvPr id="11" name="Text 4"/>
          <p:cNvSpPr txBox="1"/>
          <p:nvPr/>
        </p:nvSpPr>
        <p:spPr>
          <a:xfrm>
            <a:off x="530502" y="34071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ученика 5 класса главное — заметить не только перевод слова, но и его место в предложении. Именно эти прилагательные делают Complex Subject полезным для передачи степени уверенности.
</a:t>
            </a:r>
            <a:endParaRPr lang="en-US" sz="965" dirty="0"/>
          </a:p>
        </p:txBody>
      </p:sp>
      <p:sp>
        <p:nvSpPr>
          <p:cNvPr id="12" name="Text 5"/>
          <p:cNvSpPr txBox="1"/>
          <p:nvPr/>
        </p:nvSpPr>
        <p:spPr>
          <a:xfrm>
            <a:off x="3380923" y="34071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речи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train is likely to be late, He is sure to answer, The team is unlikely to lose — такие фразы часто встречаются в коротких текстах и помогают говорить аккуратнее, без лишних слов.
</a:t>
            </a:r>
            <a:endParaRPr lang="en-US" sz="99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построения конструкции на примерах учебного уровня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собрать предложение с Complex Subject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учеников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to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часто забывают частицу to перед инфинитивом, особенно в длинных предложениях. Без неё конструкция теряет правильный вид и становится ошибочной даже при верном выборе слов.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be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возникает, когда выбирают не ту форму глагола be: is, are, was или were. Нужно согласовать её с подлежащим и временем, иначе предложение звучит грамматически неверно.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конструкций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Complex Subject и Complex Object легко перепутать. В первой конструкции действие связано с подлежащим, а во второй — с дополнением, поэтому важно сначала определить роль каждого слова.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Дословный перевод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ученики переводят предложение слово в слово и теряют смысл конструкции. Лучше сначала определить значение: кажется, говорят, известно, ожидают, а уже потом строить русский вариант.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570221"/>
            <a:ext cx="4775700" cy="2268458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видно, как Complex Subject помогает передать смысл короче и естественнее, чем длинный перевод с союзом «что».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конструкция делает фразу короче и помогает передать не прямое действие, а отношение, мнение, вероятность или ожидание.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 переводом для 5 класса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Complex Subject.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81" y="1393300"/>
            <a:ext cx="2227638" cy="1795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странице учебника можно встретить короткое объяснение про животных или спорт: The dolphin is said to be intelligent. Такие примеры удобны, потому что они помогают запомнить конструкцию в знакомом контексте. Рядом обычно есть упражнение на выбор правильной формы.
</a:t>
            </a:r>
            <a:endParaRPr lang="en-US" sz="793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Страница из учебника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небольшой интернет-новости часто пишут: The school team is expected to win. Такая фраза звучит естественно в сообщениях о соревнованиях, концертах или школьных событиях. Ребёнок видит, как грамматика работает в живом тексте, а не только в правилах.
</a:t>
            </a:r>
            <a:endParaRPr lang="en-US" sz="836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Новость для школьников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рассказе о животных, природе или классе Complex Subject встречается особенно часто: The panda is known to eat bamboo. Это помогает школьникам замечать конструкцию в интересных темах и читать английский без лишнего напряжения.
</a:t>
            </a:r>
            <a:endParaRPr lang="en-US" sz="898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о любимых темах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Complex Subject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определите, связано ли действие с подлежащим или с дополнением, а затем выберите тип предложения.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пример относится к Complex Subject, второй — к Complex Object, а третий является обычным предложением без специальной конструкции.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88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Мини-проверка: какая конструкция подходит
</a:t>
            </a:r>
            <a:endParaRPr lang="en-US" sz="2488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Проверочная классификация по грамматическим признакам.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Complex Subject: главное, что нужно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Complex Subject помогает говорить короче и точнее, когда нужно передать мнение, сообщение, вероятность или уверенность. Если вы видите seems to, is said to, is likely to или is expected to, значит, перед вами нужная конструкция.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2026-05-30T12:25:44Z</dcterms:created>
  <dcterms:modified xsi:type="dcterms:W3CDTF">2026-05-30T12:25:44Z</dcterms:modified>
</cp:coreProperties>
</file>