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8331" y="274425"/>
            <a:ext cx="3736037" cy="4626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500" y="395475"/>
            <a:ext cx="4148700" cy="14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Россия: страна пространства, людей и истории
</a:t>
            </a:r>
            <a:endParaRPr lang="en-US" sz="3768" dirty="0"/>
          </a:p>
        </p:txBody>
      </p:sp>
      <p:sp>
        <p:nvSpPr>
          <p:cNvPr id="6" name="Text 1"/>
          <p:cNvSpPr txBox="1"/>
          <p:nvPr/>
        </p:nvSpPr>
        <p:spPr>
          <a:xfrm>
            <a:off x="333488" y="4620663"/>
            <a:ext cx="44259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3500" y="2783650"/>
            <a:ext cx="41487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 — огромная страна с богатой историей и разными лицами.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5050" y="1343877"/>
            <a:ext cx="3548100" cy="3187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 её разнообразии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00625" y="1502575"/>
            <a:ext cx="3349200" cy="28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расположена в Европе и Азии, живёт в 11 часовых поясах и объединяет множество регионов. Её образ складывается из природных контрастов, городов, языков, традиций и разных занятий людей.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700" y="1554284"/>
            <a:ext cx="2265000" cy="1908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0625" y="1554284"/>
            <a:ext cx="2265000" cy="19088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6075" y="1554284"/>
            <a:ext cx="2265000" cy="1908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на карте мира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93750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огромных расстояний
</a:t>
            </a:r>
            <a:pPr algn="ctr" indent="0" marL="0">
              <a:lnSpc>
                <a:spcPct val="115000"/>
              </a:lnSpc>
              <a:buNone/>
            </a:pPr>
            <a:r>
              <a:rPr lang="en-US" sz="9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западных границ до Тихого океана Россия тянется на тысячи километров. На одном конце страны день может только начинаться, а на другом уже наступает вечер. Такое расстояние делает карту России особенно впечатляющей.
</a:t>
            </a:r>
            <a:endParaRPr lang="en-US" sz="953" dirty="0"/>
          </a:p>
        </p:txBody>
      </p:sp>
      <p:sp>
        <p:nvSpPr>
          <p:cNvPr id="11" name="Text 3"/>
          <p:cNvSpPr txBox="1"/>
          <p:nvPr/>
        </p:nvSpPr>
        <p:spPr>
          <a:xfrm>
            <a:off x="357072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природных образов
</a:t>
            </a:r>
            <a:pPr algn="ctr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моря, лесные массивы, степи и горные районы расположены в одной стране. Путешествие по России похоже на смену нескольких миров, где климат, природа и уклад жизни заметно отличаются.
</a:t>
            </a:r>
            <a:endParaRPr lang="en-US" sz="1007" dirty="0"/>
          </a:p>
        </p:txBody>
      </p:sp>
      <p:sp>
        <p:nvSpPr>
          <p:cNvPr id="12" name="Text 4"/>
          <p:cNvSpPr txBox="1"/>
          <p:nvPr/>
        </p:nvSpPr>
        <p:spPr>
          <a:xfrm>
            <a:off x="632617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размер влияет на жизнь
</a:t>
            </a:r>
            <a:pPr algn="ctr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территория влияет на дороги, поезда, авиацию и связь между регионами. Чтобы понять Россию, важно увидеть не только её размеры, но и то, как люди приспосабливаются к ним в повседневной жизни.
</a:t>
            </a:r>
            <a:endParaRPr lang="en-US" sz="100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68875" y="1342573"/>
            <a:ext cx="3554400" cy="32836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материковых мира в одной стране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810175" y="1453282"/>
            <a:ext cx="33522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и Азия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находится сразу в Европе и Азии. Уральские горы и соседние районы часто называют условной линией между двумя частями света, хотя страна остаётся единым пространством.
</a:t>
            </a:r>
            <a:endParaRPr lang="en-US" sz="917" dirty="0"/>
          </a:p>
        </p:txBody>
      </p:sp>
      <p:sp>
        <p:nvSpPr>
          <p:cNvPr id="12" name="Text 3"/>
          <p:cNvSpPr txBox="1"/>
          <p:nvPr/>
        </p:nvSpPr>
        <p:spPr>
          <a:xfrm>
            <a:off x="810175" y="2320266"/>
            <a:ext cx="33522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берега и океаны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берега и океаны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810175" y="3187249"/>
            <a:ext cx="33522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Двенадцать морей
</a:t>
            </a:r>
            <a:pPr algn="l" indent="0" marL="0">
              <a:lnSpc>
                <a:spcPct val="115000"/>
              </a:lnSpc>
              <a:buNone/>
            </a:pPr>
            <a:r>
              <a:rPr lang="en-US" sz="5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омывается 12 морями трёх океанов. Это создаёт выход к разным морским направлениям и отражается на климате, рыболовстве, портах и транспортных маршрутах.
</a:t>
            </a:r>
            <a:endParaRPr lang="en-US" sz="1002" dirty="0"/>
          </a:p>
        </p:txBody>
      </p:sp>
      <p:sp>
        <p:nvSpPr>
          <p:cNvPr id="14" name="Text 5"/>
          <p:cNvSpPr txBox="1"/>
          <p:nvPr/>
        </p:nvSpPr>
        <p:spPr>
          <a:xfrm>
            <a:off x="810175" y="4075924"/>
            <a:ext cx="33522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Природное разнообразие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Природное разнообразие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8350" y="2711574"/>
            <a:ext cx="3432300" cy="70160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состоит страна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880975" y="2354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Государственное устройство России включает разные виды регионов. У каждого из них есть свой статус, центр и особенности развития.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80975" y="32781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типы регионов помогают учитывать местные особенности, но все они входят в единую страну.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878350" y="42277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Конституционное устройство Российской Федерации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92476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531125" y="337525"/>
            <a:ext cx="8064000" cy="6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Горы, равнины, реки и озёра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764175" y="1298843"/>
            <a:ext cx="1581000" cy="153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и хребты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Уральские горы, Кавказ, Алтай, Саяны и Камчатка показывают, насколько рельеф страны разнообразен. Здесь есть и высокие вершины, и вулканические районы, и широкие равнины.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847441" y="1298843"/>
            <a:ext cx="1581000" cy="153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реки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Волга, Обь, Енисей, Лена и Амур играют огромную роль в жизни страны. По рекам развивались города, перевозки, рыболовство и связь между удалёнными территориями.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930692" y="1298843"/>
            <a:ext cx="1581000" cy="153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Равнинные пространства
</a:t>
            </a:r>
            <a:pPr algn="l" indent="0" marL="0">
              <a:lnSpc>
                <a:spcPct val="115000"/>
              </a:lnSpc>
              <a:buNone/>
            </a:pPr>
            <a:r>
              <a:rPr lang="en-US" sz="5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Равнины занимают большую часть территории России. На них легче строить дороги, города и поля, поэтому именно здесь особенно заметны сельское хозяйство и плотное расселение людей.
</a:t>
            </a:r>
            <a:endParaRPr lang="en-US" sz="987" dirty="0"/>
          </a:p>
        </p:txBody>
      </p:sp>
      <p:sp>
        <p:nvSpPr>
          <p:cNvPr id="14" name="Text 5"/>
          <p:cNvSpPr txBox="1"/>
          <p:nvPr/>
        </p:nvSpPr>
        <p:spPr>
          <a:xfrm>
            <a:off x="7013950" y="1298843"/>
            <a:ext cx="1581000" cy="153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 и уникальность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 — самое известное озеро страны и глубочайшее пресное озеро планеты. Оно стало символом природного богатства России и важным объектом охраны природы.
</a:t>
            </a:r>
            <a:endParaRPr lang="en-US" sz="108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природным зонам России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России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зоны определяют, где легче жить, выращивать культуры и строить дороги. Север требует особой подготовки, юг чаще подходит для земледелия.
</a:t>
            </a:r>
            <a:endParaRPr lang="en-US" sz="1093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 занимает наибольшую часть, а тундра и полупустыни встречаются значительно реже.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657843"/>
            <a:ext cx="3432300" cy="77731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4211825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природным зонам России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главные природные зоны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912150" y="21546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зоны заметно различаются по климату, растительности и занятиям людей. Это хорошо показывает, как природа влияет на жизнь в разных частях страны.
</a:t>
            </a:r>
            <a:endParaRPr lang="en-US" sz="1093" dirty="0"/>
          </a:p>
        </p:txBody>
      </p:sp>
      <p:sp>
        <p:nvSpPr>
          <p:cNvPr id="9" name="Text 4"/>
          <p:cNvSpPr txBox="1"/>
          <p:nvPr/>
        </p:nvSpPr>
        <p:spPr>
          <a:xfrm>
            <a:off x="4912150" y="3078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условия определяют, чем занимаются люди и какие поселения появляются в каждой зоне.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927" y="1641963"/>
            <a:ext cx="353400" cy="282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7751" y="1641999"/>
            <a:ext cx="353400" cy="2827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65464" y="1605458"/>
            <a:ext cx="311325" cy="355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61101" y="1606659"/>
            <a:ext cx="353400" cy="353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Народы и языки России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1097588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Народы
</a:t>
            </a:r>
            <a:pPr algn="l" indent="0" marL="0">
              <a:lnSpc>
                <a:spcPct val="115000"/>
              </a:lnSpc>
              <a:buNone/>
            </a:pPr>
            <a:r>
              <a:rPr lang="en-US" sz="12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территории России живут десятки крупных народов и многие малые этнические группы. Каждый народ приносит в общую культуру свои песни, одежду, легенды и способы вести хозяйство.
</a:t>
            </a:r>
            <a:endParaRPr lang="en-US" sz="1239" dirty="0"/>
          </a:p>
        </p:txBody>
      </p:sp>
      <p:sp>
        <p:nvSpPr>
          <p:cNvPr id="15" name="Text 3"/>
          <p:cNvSpPr txBox="1"/>
          <p:nvPr/>
        </p:nvSpPr>
        <p:spPr>
          <a:xfrm>
            <a:off x="3214263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
</a:t>
            </a:r>
            <a:pPr algn="l" indent="0" marL="0">
              <a:lnSpc>
                <a:spcPct val="115000"/>
              </a:lnSpc>
              <a:buNone/>
            </a:pPr>
            <a:r>
              <a:rPr lang="en-US" sz="12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объединяет страну, но в регионах широко сохраняются и другие языки. Это помогает людям передавать семейную память, местные традиции и особенности родной земли.
</a:t>
            </a:r>
            <a:endParaRPr lang="en-US" sz="1220" dirty="0"/>
          </a:p>
        </p:txBody>
      </p:sp>
      <p:sp>
        <p:nvSpPr>
          <p:cNvPr id="16" name="Text 4"/>
          <p:cNvSpPr txBox="1"/>
          <p:nvPr/>
        </p:nvSpPr>
        <p:spPr>
          <a:xfrm>
            <a:off x="5330938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Кухня
</a:t>
            </a:r>
            <a:pPr algn="l" indent="0" marL="0">
              <a:lnSpc>
                <a:spcPct val="115000"/>
              </a:lnSpc>
              <a:buNone/>
            </a:pPr>
            <a:r>
              <a:rPr lang="en-US" sz="12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Кухня разных народов России очень разнообразна: в ней есть блюда из теста, мяса, рыбы и молочных продуктов. Через еду особенно хорошо видны климат и образ жизни регионов.
</a:t>
            </a:r>
            <a:endParaRPr lang="en-US" sz="1220" dirty="0"/>
          </a:p>
        </p:txBody>
      </p:sp>
      <p:sp>
        <p:nvSpPr>
          <p:cNvPr id="17" name="Text 5"/>
          <p:cNvSpPr txBox="1"/>
          <p:nvPr/>
        </p:nvSpPr>
        <p:spPr>
          <a:xfrm>
            <a:off x="7447613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
</a:t>
            </a:r>
            <a:pPr algn="l" indent="0" marL="0">
              <a:lnSpc>
                <a:spcPct val="115000"/>
              </a:lnSpc>
              <a:buNone/>
            </a:pPr>
            <a:r>
              <a:rPr lang="en-US" sz="12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Праздники, музыка и национальные костюмы делают культурную карту страны яркой и узнаваемой. Они показывают, что разнообразие России — это часть её повседневной жизни, а не только истории.
</a:t>
            </a:r>
            <a:endParaRPr lang="en-US" sz="122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98240" y="1316825"/>
            <a:ext cx="3387470" cy="348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531100" y="388226"/>
            <a:ext cx="8064000" cy="65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Религии и традиции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531100" y="1705800"/>
            <a:ext cx="42861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святыни
</a:t>
            </a:r>
            <a:pPr algn="l" indent="0" marL="0">
              <a:lnSpc>
                <a:spcPct val="115000"/>
              </a:lnSpc>
              <a:buNone/>
            </a:pPr>
            <a:r>
              <a:rPr lang="en-US" sz="5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Православные церкви, мечети, дацаны и синагоги можно встретить во многих регионах. Они напоминают о длинной истории разных народов, живущих рядом и сохраняющих свои традиции.
</a:t>
            </a:r>
            <a:endParaRPr lang="en-US" sz="905" dirty="0"/>
          </a:p>
        </p:txBody>
      </p:sp>
      <p:sp>
        <p:nvSpPr>
          <p:cNvPr id="12" name="Text 3"/>
          <p:cNvSpPr txBox="1"/>
          <p:nvPr/>
        </p:nvSpPr>
        <p:spPr>
          <a:xfrm>
            <a:off x="531100" y="2411673"/>
            <a:ext cx="42861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традиции
</a:t>
            </a:r>
            <a:pPr algn="l" indent="0" marL="0">
              <a:lnSpc>
                <a:spcPct val="115000"/>
              </a:lnSpc>
              <a:buNone/>
            </a:pPr>
            <a:r>
              <a:rPr lang="en-US" sz="5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Праздники, семейные обряды и народные обычаи передаются из поколения в поколение. Через них люди выражают уважение к предкам, к родному языку и к своей земле.
</a:t>
            </a:r>
            <a:endParaRPr lang="en-US" sz="905" dirty="0"/>
          </a:p>
        </p:txBody>
      </p:sp>
      <p:sp>
        <p:nvSpPr>
          <p:cNvPr id="13" name="Text 4"/>
          <p:cNvSpPr txBox="1"/>
          <p:nvPr/>
        </p:nvSpPr>
        <p:spPr>
          <a:xfrm>
            <a:off x="531100" y="3117556"/>
            <a:ext cx="42861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Соседство вер
</a:t>
            </a:r>
            <a:pPr algn="l" indent="0" marL="0">
              <a:lnSpc>
                <a:spcPct val="115000"/>
              </a:lnSpc>
              <a:buNone/>
            </a:pPr>
            <a:r>
              <a:rPr lang="en-US" sz="5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городах рядом проходят церковные службы, мусульманские праздники и буддийские церемонии. Такое соседство учит взаимному уважению и показывает, как разнообразна культурная жизнь страны.
</a:t>
            </a:r>
            <a:endParaRPr lang="en-US" sz="905" dirty="0"/>
          </a:p>
        </p:txBody>
      </p:sp>
      <p:sp>
        <p:nvSpPr>
          <p:cNvPr id="14" name="Text 5"/>
          <p:cNvSpPr txBox="1"/>
          <p:nvPr/>
        </p:nvSpPr>
        <p:spPr>
          <a:xfrm>
            <a:off x="537343" y="3823452"/>
            <a:ext cx="42861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повседневности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заметны в одежде, песнях, кухне и ремёслах. Они делают регионы узнаваемыми и помогают понять, что общая страна складывается из множества непохожих культур.
</a:t>
            </a:r>
            <a:endParaRPr lang="en-US" sz="90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Русь: путь к государству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IX–XIII века: ключевые этапы становления Древней Руси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3500" y="395475"/>
            <a:ext cx="84594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складывалось единое государство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469800" y="1803150"/>
            <a:ext cx="19467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 век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русских земель ускоряется. Появляются общие порядки управления, укрепляется роль великого князя и растёт значение единого центра.
</a:t>
            </a:r>
            <a:endParaRPr lang="en-US" sz="1043" dirty="0"/>
          </a:p>
        </p:txBody>
      </p:sp>
      <p:sp>
        <p:nvSpPr>
          <p:cNvPr id="12" name="Text 3"/>
          <p:cNvSpPr txBox="1"/>
          <p:nvPr/>
        </p:nvSpPr>
        <p:spPr>
          <a:xfrm>
            <a:off x="4644500" y="1803150"/>
            <a:ext cx="19467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 век
</a:t>
            </a:r>
            <a:pPr algn="l" indent="0" marL="0">
              <a:lnSpc>
                <a:spcPct val="115000"/>
              </a:lnSpc>
              <a:buNone/>
            </a:pPr>
            <a:r>
              <a:rPr lang="en-US" sz="9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Складывается централизованное государство. Развиваются служилое войско, приказная система и более согласованное управление обширными территориями.
</a:t>
            </a:r>
            <a:endParaRPr lang="en-US" sz="1033" dirty="0"/>
          </a:p>
        </p:txBody>
      </p:sp>
      <p:sp>
        <p:nvSpPr>
          <p:cNvPr id="13" name="Text 4"/>
          <p:cNvSpPr txBox="1"/>
          <p:nvPr/>
        </p:nvSpPr>
        <p:spPr>
          <a:xfrm>
            <a:off x="6819200" y="1803150"/>
            <a:ext cx="19467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 век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XVII веке усиливаются крупные города и связи между регионами. Государство становится более устойчивым и заметным в Европе.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33500" y="1803150"/>
            <a:ext cx="19083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XIV–XV век
</a:t>
            </a:r>
            <a:pPr algn="l" indent="0" marL="0">
              <a:lnSpc>
                <a:spcPct val="115000"/>
              </a:lnSpc>
              <a:buNone/>
            </a:pPr>
            <a:r>
              <a:rPr lang="en-US" sz="9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Московское княжество постепенно усиливается и привлекает соседние земли. Москва становится важным политическим и торговым центром северо-восточной Руси.
</a:t>
            </a:r>
            <a:endParaRPr lang="en-US" sz="103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575" y="2484785"/>
            <a:ext cx="2755936" cy="2319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0352" y="2484787"/>
            <a:ext cx="2755936" cy="23199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3860" y="2484731"/>
            <a:ext cx="2708713" cy="242302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лица имперской эпохи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49987" y="1399525"/>
            <a:ext cx="2595548" cy="9121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столица на Неве
</a:t>
            </a:r>
            <a:pPr algn="ctr" indent="0" marL="0">
              <a:lnSpc>
                <a:spcPct val="115000"/>
              </a:lnSpc>
              <a:buNone/>
            </a:pPr>
            <a:r>
              <a:rPr lang="en-US" sz="8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1712 году столицей становится Санкт-Петербург. Новый город на Неве строился как окно в Европу: с набережными, верфями, дворцами и широкими перспективами для торговли и морского дела.
</a:t>
            </a:r>
            <a:endParaRPr lang="en-US" sz="952" dirty="0"/>
          </a:p>
        </p:txBody>
      </p:sp>
      <p:sp>
        <p:nvSpPr>
          <p:cNvPr id="10" name="Text 2"/>
          <p:cNvSpPr txBox="1"/>
          <p:nvPr/>
        </p:nvSpPr>
        <p:spPr>
          <a:xfrm>
            <a:off x="3497562" y="1409897"/>
            <a:ext cx="2595548" cy="9121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как путь вверх
</a:t>
            </a:r>
            <a:pPr algn="ctr" indent="0" marL="0">
              <a:lnSpc>
                <a:spcPct val="115000"/>
              </a:lnSpc>
              <a:buNone/>
            </a:pPr>
            <a:r>
              <a:rPr lang="en-US" sz="8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Открывались университеты, академии и гимназии, где готовили учёных, инженеров и чиновников. Образование постепенно становилось важной частью карьеры и городской жизни.
</a:t>
            </a:r>
            <a:endParaRPr lang="en-US" sz="952" dirty="0"/>
          </a:p>
        </p:txBody>
      </p:sp>
      <p:sp>
        <p:nvSpPr>
          <p:cNvPr id="11" name="Text 3"/>
          <p:cNvSpPr txBox="1"/>
          <p:nvPr/>
        </p:nvSpPr>
        <p:spPr>
          <a:xfrm>
            <a:off x="6323851" y="1399525"/>
            <a:ext cx="2595548" cy="9121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и служба
</a:t>
            </a:r>
            <a:pPr algn="ctr"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Развивались заводы, мануфактуры и флот, а вместе с ними — города, дороги и порты. Труд всё чаще был связан со службой, ремеслом и промышленным производством.
</a:t>
            </a:r>
            <a:endParaRPr lang="en-US" sz="1070" dirty="0"/>
          </a:p>
        </p:txBody>
      </p:sp>
      <p:sp>
        <p:nvSpPr>
          <p:cNvPr id="12" name="Text 4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302001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СССР: основные черты эпохи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535704" y="1574025"/>
            <a:ext cx="18606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Индустриальный рывок
</a:t>
            </a:r>
            <a:pPr algn="l" indent="0" marL="0">
              <a:lnSpc>
                <a:spcPct val="115000"/>
              </a:lnSpc>
              <a:buNone/>
            </a:pPr>
            <a:r>
              <a:rPr lang="en-US" sz="5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1922 года страна объединилась в новое государство, где быстро росла промышленность. Появлялись крупные заводы, электростанции и транспортные линии, соединявшие большие расстояния.
</a:t>
            </a:r>
            <a:endParaRPr lang="en-US" sz="954" dirty="0"/>
          </a:p>
        </p:txBody>
      </p:sp>
      <p:sp>
        <p:nvSpPr>
          <p:cNvPr id="12" name="Text 3"/>
          <p:cNvSpPr txBox="1"/>
          <p:nvPr/>
        </p:nvSpPr>
        <p:spPr>
          <a:xfrm>
            <a:off x="2673835" y="1573988"/>
            <a:ext cx="18606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для всех
</a:t>
            </a:r>
            <a:pPr algn="l" indent="0" marL="0">
              <a:lnSpc>
                <a:spcPct val="115000"/>
              </a:lnSpc>
              <a:buNone/>
            </a:pPr>
            <a:r>
              <a:rPr lang="en-US" sz="5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стала доступнее для миллионов детей. В городах и сёлах открывались классы, библиотеки и техникумы, а грамотность становилась важной частью повседневной жизни.
</a:t>
            </a:r>
            <a:endParaRPr lang="en-US" sz="958" dirty="0"/>
          </a:p>
        </p:txBody>
      </p:sp>
      <p:sp>
        <p:nvSpPr>
          <p:cNvPr id="13" name="Text 4"/>
          <p:cNvSpPr txBox="1"/>
          <p:nvPr/>
        </p:nvSpPr>
        <p:spPr>
          <a:xfrm>
            <a:off x="4811918" y="1574000"/>
            <a:ext cx="18606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Испытание войны
</a:t>
            </a:r>
            <a:pPr algn="l" indent="0" marL="0">
              <a:lnSpc>
                <a:spcPct val="115000"/>
              </a:lnSpc>
              <a:buNone/>
            </a:pPr>
            <a:r>
              <a:rPr lang="en-US" sz="5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Второй мировой войны страна понесла тяжёлые потери, но внесла решающий вклад в победу над нацизмом. Память об этом объединяет поколения.
</a:t>
            </a:r>
            <a:endParaRPr lang="en-US" sz="1076" dirty="0"/>
          </a:p>
        </p:txBody>
      </p:sp>
      <p:sp>
        <p:nvSpPr>
          <p:cNvPr id="14" name="Text 5"/>
          <p:cNvSpPr txBox="1"/>
          <p:nvPr/>
        </p:nvSpPr>
        <p:spPr>
          <a:xfrm>
            <a:off x="6949999" y="1574000"/>
            <a:ext cx="18606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
</a:t>
            </a:r>
            <a:pPr algn="l" indent="0" marL="0">
              <a:lnSpc>
                <a:spcPct val="115000"/>
              </a:lnSpc>
              <a:buNone/>
            </a:pPr>
            <a:r>
              <a:rPr lang="en-US" sz="5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послевоенные годы строились новые города, жильё, метро и дороги. Быт становился более городским, а транспорт связывал всё больше людей и районов.
</a:t>
            </a:r>
            <a:endParaRPr lang="en-US" sz="107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основным отраслям экономики России, актуально на основе общедоступных сведений
</a:t>
            </a:r>
            <a:endParaRPr lang="en-US" sz="563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сегодня: чем занимается страна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показаны ключевые направления современной экономики: от сырья и тяжелой промышленности до технологий и сельского хозяйства.
</a:t>
            </a:r>
            <a:endParaRPr lang="en-US" sz="1093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опирается на ресурсы, промышленность и агросектор, но всё заметнее растёт роль технологий и цифровых сервисов.
</a:t>
            </a:r>
            <a:endParaRPr lang="en-US" sz="118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92476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531125" y="337525"/>
            <a:ext cx="8064000" cy="6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достижения науки и космоса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676876" y="1341519"/>
            <a:ext cx="2002800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научная школа
</a:t>
            </a:r>
            <a:pPr algn="l" indent="0" marL="0">
              <a:lnSpc>
                <a:spcPct val="115000"/>
              </a:lnSpc>
              <a:buNone/>
            </a:pPr>
            <a:r>
              <a:rPr lang="en-US" sz="6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Российская научная школа сильна в точных и естественных науках. Математика, физика и химия дали стране множество известных учёных, открытий и учебных традиций, которые продолжают развиваться в университетах и институтах.
</a:t>
            </a:r>
            <a:endParaRPr lang="en-US" sz="1106" dirty="0"/>
          </a:p>
        </p:txBody>
      </p:sp>
      <p:sp>
        <p:nvSpPr>
          <p:cNvPr id="11" name="Text 3"/>
          <p:cNvSpPr txBox="1"/>
          <p:nvPr/>
        </p:nvSpPr>
        <p:spPr>
          <a:xfrm>
            <a:off x="3603469" y="1341519"/>
            <a:ext cx="2002800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шаг в космос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1957 году был запущен первый искусственный спутник Земли. Это событие открыло космическую эру и показало, что сложные инженерные задачи могут решаться на высоком уровне.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530074" y="1341519"/>
            <a:ext cx="2002800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Гагарин и новый этап
</a:t>
            </a:r>
            <a:pPr algn="l" indent="0" marL="0">
              <a:lnSpc>
                <a:spcPct val="115000"/>
              </a:lnSpc>
              <a:buNone/>
            </a:pPr>
            <a:r>
              <a:rPr lang="en-US" sz="6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Полёт Юрия Гагарина в 1961 году стал мировым символом научного прорыва. После него космос перестал быть только мечтой и стал частью реальных исследований и международного сотрудничества.
</a:t>
            </a:r>
            <a:endParaRPr lang="en-US" sz="112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193" y="1491728"/>
            <a:ext cx="452550" cy="517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0193" y="2319856"/>
            <a:ext cx="452550" cy="517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0193" y="3162412"/>
            <a:ext cx="452550" cy="517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0193" y="4004962"/>
            <a:ext cx="452550" cy="517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9275" y="395475"/>
            <a:ext cx="7967700" cy="61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 спорт как часть жизни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575075" y="1420275"/>
            <a:ext cx="69720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знаниям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Школа, колледжи и университеты помогают получать знания и выбирать профессию. Образование в стране связано не только с уроками, но и с олимпиадами, проектами и практическими навыками.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1575075" y="2248400"/>
            <a:ext cx="69720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Популярные виды спорта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Футбол, хоккей, фигурное катание, гимнастика и борьба популярны у детей и взрослых. Соревнования в школах и секциях учат дисциплине, командной работе и выносливости.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1575075" y="3090950"/>
            <a:ext cx="69720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спортивные площадки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стадионы и ледовые арены принимают матчи и турниры разного уровня. Такие места становятся центрами не только спорта, но и больших городских событий.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1575075" y="3933500"/>
            <a:ext cx="69720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в повседневной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тренировки укрепляют здоровье и помогают находить друзей. Для многих семей спорт — это часть распорядка дня, а не только зрелище по телевизору.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8350" y="2595481"/>
            <a:ext cx="3432300" cy="93378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Государственные символы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880975" y="2354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Флаг, герб и гимн — главные символы государства. Они используются в официальных событиях, школьных торжествах и памятных датах.
</a:t>
            </a:r>
            <a:endParaRPr lang="en-US" sz="1118" dirty="0"/>
          </a:p>
        </p:txBody>
      </p:sp>
      <p:sp>
        <p:nvSpPr>
          <p:cNvPr id="8" name="Text 3"/>
          <p:cNvSpPr txBox="1"/>
          <p:nvPr/>
        </p:nvSpPr>
        <p:spPr>
          <a:xfrm>
            <a:off x="880975" y="32781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символа передают идею исторической преемственности, уважения к государству и общей принадлежности к стране.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878350" y="42277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Государственные символы Российской Федерации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3500" y="395475"/>
            <a:ext cx="84594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праздничные даты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797025" y="1895375"/>
            <a:ext cx="1733400" cy="11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 июня — День России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день напоминает о современной российской государственности и о том, что страна объединяет множество регионов, культур и людей.
</a:t>
            </a:r>
            <a:endParaRPr lang="en-US" sz="1030" dirty="0"/>
          </a:p>
        </p:txBody>
      </p:sp>
      <p:sp>
        <p:nvSpPr>
          <p:cNvPr id="10" name="Text 3"/>
          <p:cNvSpPr txBox="1"/>
          <p:nvPr/>
        </p:nvSpPr>
        <p:spPr>
          <a:xfrm>
            <a:off x="3659350" y="1895375"/>
            <a:ext cx="1733400" cy="11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 ноября — День народного единства
</a:t>
            </a:r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связан с памятью о преодолении разобщённости и уважением к общей истории. Он подчёркивает важность согласия и взаимной поддержки.
</a:t>
            </a:r>
            <a:endParaRPr lang="en-US" sz="974" dirty="0"/>
          </a:p>
        </p:txBody>
      </p:sp>
      <p:sp>
        <p:nvSpPr>
          <p:cNvPr id="11" name="Text 4"/>
          <p:cNvSpPr txBox="1"/>
          <p:nvPr/>
        </p:nvSpPr>
        <p:spPr>
          <a:xfrm>
            <a:off x="6497600" y="1895375"/>
            <a:ext cx="1733400" cy="11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 мая — День Победы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день воинской памяти посвящён победе в Великой Отечественной войне. Во многих семьях это день благодарности, памяти и уважения к подвигу.
</a:t>
            </a:r>
            <a:endParaRPr lang="en-US" sz="103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250" y="258625"/>
            <a:ext cx="7087500" cy="19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51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Россия: разнообразие и единство
</a:t>
            </a:r>
            <a:endParaRPr lang="en-US" sz="5160" dirty="0"/>
          </a:p>
        </p:txBody>
      </p:sp>
      <p:sp>
        <p:nvSpPr>
          <p:cNvPr id="5" name="Text 1"/>
          <p:cNvSpPr txBox="1"/>
          <p:nvPr/>
        </p:nvSpPr>
        <p:spPr>
          <a:xfrm>
            <a:off x="2350163" y="2998950"/>
            <a:ext cx="4425900" cy="12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объединяет огромную территорию, разные природные зоны, множество народов и богатую историю. Её легко узнать по символам, науке, культуре и людям, которые живут и трудятся в одной стране.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2026-07-27T00:17:55Z</dcterms:created>
  <dcterms:modified xsi:type="dcterms:W3CDTF">2026-07-27T00:17:55Z</dcterms:modified>
</cp:coreProperties>
</file>