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image" Target="../media/image-3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image" Target="../media/image-12-12.png"/><Relationship Id="rId13" Type="http://schemas.openxmlformats.org/officeDocument/2006/relationships/image" Target="../media/image-12-13.png"/><Relationship Id="rId14" Type="http://schemas.openxmlformats.org/officeDocument/2006/relationships/image" Target="../media/image-12-14.png"/><Relationship Id="rId15" Type="http://schemas.openxmlformats.org/officeDocument/2006/relationships/image" Target="../media/image-12-15.png"/><Relationship Id="rId16" Type="http://schemas.openxmlformats.org/officeDocument/2006/relationships/image" Target="../media/image-12-16.png"/><Relationship Id="rId17" Type="http://schemas.openxmlformats.org/officeDocument/2006/relationships/image" Target="../media/image-12-17.png"/><Relationship Id="rId18" Type="http://schemas.openxmlformats.org/officeDocument/2006/relationships/image" Target="../media/image-12-18.png"/><Relationship Id="rId19" Type="http://schemas.openxmlformats.org/officeDocument/2006/relationships/slideLayout" Target="../slideLayouts/slideLayout1.xml"/><Relationship Id="rId2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4425" y="161"/>
            <a:ext cx="8549700" cy="51431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Инфекционные заболевания: почему эта тема важна для каждого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Инфекции поражают людей любого возраста и передаются разными путями — от воздуха до крови.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инфекция и почему она развивается не у всех одинаково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3630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Инфекционное заболевание начинается, когда возбудитель попадает в организм, размножается и запускает ответ иммунной системы. Один и тот же микроб может вызывать различную тяжесть болезни в зависимости от дозы, возраста, иммунитета и условий жизни.
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5226" y="2362487"/>
            <a:ext cx="175350" cy="200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420913" y="2362487"/>
            <a:ext cx="175350" cy="200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616601" y="2362487"/>
            <a:ext cx="175350" cy="2004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6810901" y="2362487"/>
            <a:ext cx="175350" cy="20040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возбудителей инфекций
</a:t>
            </a:r>
            <a:endParaRPr lang="en-US" sz="1823" dirty="0"/>
          </a:p>
        </p:txBody>
      </p:sp>
      <p:sp>
        <p:nvSpPr>
          <p:cNvPr id="17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8" name="Text 2"/>
          <p:cNvSpPr txBox="1"/>
          <p:nvPr/>
        </p:nvSpPr>
        <p:spPr>
          <a:xfrm>
            <a:off x="526227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 вызывают грипп, корь, COVID-19 и ветряную оспу, а также вирусные гепатиты. Их размножение связано с клетками хозяина, поэтому течение болезни и способы профилактики заметно отличаются.
</a:t>
            </a:r>
            <a:endParaRPr lang="en-US" sz="900" dirty="0"/>
          </a:p>
        </p:txBody>
      </p:sp>
      <p:sp>
        <p:nvSpPr>
          <p:cNvPr id="19" name="Text 3"/>
          <p:cNvSpPr txBox="1"/>
          <p:nvPr/>
        </p:nvSpPr>
        <p:spPr>
          <a:xfrm>
            <a:off x="2722596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
</a:t>
            </a:r>
            <a:pPr algn="l" indent="0" marL="0">
              <a:lnSpc>
                <a:spcPct val="115000"/>
              </a:lnSpc>
              <a:buNone/>
            </a:pPr>
            <a:r>
              <a:rPr lang="en-US" sz="4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могут приводить к ангине, туберкулезу, сальмонеллезу, дифтерии и коклюшу. Для многих бактериальных инфекций ключевое значение имеет своевременное лечение и, при необходимости, антибиотики.
</a:t>
            </a:r>
            <a:endParaRPr lang="en-US" sz="854" dirty="0"/>
          </a:p>
        </p:txBody>
      </p:sp>
      <p:sp>
        <p:nvSpPr>
          <p:cNvPr id="20" name="Text 4"/>
          <p:cNvSpPr txBox="1"/>
          <p:nvPr/>
        </p:nvSpPr>
        <p:spPr>
          <a:xfrm>
            <a:off x="4918964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
</a:t>
            </a:r>
            <a:pPr algn="l" indent="0" marL="0">
              <a:lnSpc>
                <a:spcPct val="115000"/>
              </a:lnSpc>
              <a:buNone/>
            </a:pPr>
            <a:r>
              <a:rPr lang="en-US" sz="4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чаще поражают кожу, ногти и слизистые оболочки. Такие инфекции нередко зависят от состояния барьерных тканей, влажности и иммунного ответа, поэтому профилактика включает гигиену и контроль факторов риска.
</a:t>
            </a:r>
            <a:endParaRPr lang="en-US" sz="835" dirty="0"/>
          </a:p>
        </p:txBody>
      </p:sp>
      <p:sp>
        <p:nvSpPr>
          <p:cNvPr id="21" name="Text 5"/>
          <p:cNvSpPr txBox="1"/>
          <p:nvPr/>
        </p:nvSpPr>
        <p:spPr>
          <a:xfrm>
            <a:off x="7115332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Паразиты вызывают малярию, лямблиоз и различные гельминтозы. Их жизненный цикл влияет на путь заражения и симптомы, а лечение подбирают с учетом конкретного возбудителя и стадии развития.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возбудитель попадает в организм человека
</a:t>
            </a:r>
            <a:endParaRPr lang="en-US" sz="2223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85232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Входные ворота инфекции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Возбудитель проникает через дыхательные пути, рот и слизистые оболочки, а также через поврежденную кожу. Определенные инфекции могут передаваться и через кровь, если есть соответствующий контакт с источником.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01895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заражения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Заразиться можно от больного человека, носителя или животных, а также через продукты питания и воду. Роль могут играть и предметы общего пользования, если на них попал возбудитель.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распространения инфекции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выделяет возбудителя во внешнюю среду; дальше он попадает к восприимчивому организму и запускает новые случаи после инкубационного периода.
</a:t>
            </a:r>
            <a:endParaRPr lang="en-US" sz="112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частые пути передачи инфекций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респираторных инфекций критичны воздух и тесные контакты, а для кишечных — вода и пища.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показывает: без санитарных привычек риск сохраняется, даже если возбудитель передается по разным маршрутам.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качественная схема (без привязки к конкретной статистике), ориентирована на объяснение механизмов передачи.
</a:t>
            </a:r>
            <a:endParaRPr lang="en-US" sz="51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Симптомы инфекционных заболеваний и тревожные признаки
</a:t>
            </a:r>
            <a:endParaRPr lang="en-US" sz="2223" dirty="0"/>
          </a:p>
        </p:txBody>
      </p:sp>
      <p:sp>
        <p:nvSpPr>
          <p:cNvPr id="10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встречаются повышение температуры, кашель, боль в горле и насморк. Нередко добавляются слабость, головная боль, а иногда сыпь и увеличение лимфатических узлов.
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Тревогу должны вызывать одышка, сильная сонливость или спутанность сознания. Также настораживают судороги и признаки нарушения дыхания и кровообращения.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некоторых инфекциях возможны рвота и диарея, что говорит о вовлечении желудочно-кишечного тракта. Важный сигнал — выраженное обезвоживание и ухудшение общего состояния.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4" name="Text 5"/>
          <p:cNvSpPr txBox="1"/>
          <p:nvPr/>
        </p:nvSpPr>
        <p:spPr>
          <a:xfrm>
            <a:off x="3192150" y="3149113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Срочно требуется оценка врача при сильной боли, температуре выше 38,5 °C, которая держится несколько суток, и при резком ухудшении. Кроме явных форм бывают и скрытые, когда человек уже заражает других.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7994" y="2047675"/>
            <a:ext cx="4197313" cy="2425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инфекций и их основные характеристики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87400" y="23060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возбудителя, пути передачи, ключевых признаков и профилактики для наиболее узнаваемых инфекций.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787400" y="33201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возбудители требуют разных стратегий: для части инфекций решающую роль играет вакцинация, для других — санитария и специфическое лечение.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453900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информация учебного уровня по механизмам передачи и профилактике.
</a:t>
            </a:r>
            <a:endParaRPr lang="en-US" sz="65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Иммунитет как естественная защита организма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Врожденный иммунитет работает сразу: он включает барьеры кожи и слизистых, воспалительную реакцию и клетки, которые распознают чужеродные агенты. Эта защита помогает ограничить внедрение возбудителя.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Дети, пожилые люди и люди с хроническими заболеваниями чаще переносят инфекции тяжелее. Причина — менее эффективный иммунный ответ и повышенная уязвимость к осложнениям.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Приобретенный иммунитет формируется после встречи с возбудителем или после вакцинации. Он опирается на антитела и клетки памяти, которые позволяют отвечать быстрее при повторном заражении.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вакцинация снижает заболеваемость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охвата прививками уменьшает тяжелые случаи и осложнения, снижая нагрузку на здравоохранение.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когда инфекция циркулирует в популяции, коллективная защита и индивидуальный иммунитет ограничивают распространение.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сравнительная диаграмма: используются условные значения для демонстрации направления эффекта (без конкретной статистики по годам/странам).
</a:t>
            </a:r>
            <a:endParaRPr lang="en-US" sz="51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Антибиотики и проблема устойчивости бактерий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бактерий ускоряют неправильный прием препаратов, слишком короткий курс и самовольное назначение. Пропущенные дозы дают микробам шанс выжить и закрепить «защитные» свойства, усложняя лечение в будущем.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306457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Антибиотики действуют только на бактерии и не помогают при большинстве вирусных инфекций. Когда их используют без необходимости, снижается эффективность лечения и растет риск осложнений у тех, кто затем действительно нуждается в терапии.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1547" y="1867672"/>
            <a:ext cx="346800" cy="2774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35309" y="3151554"/>
            <a:ext cx="339300" cy="3393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183609" y="1836742"/>
            <a:ext cx="339300" cy="3393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3183609" y="3151554"/>
            <a:ext cx="339300" cy="3393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8" name="Image 16" descr="preencoded.png">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6131922" y="1836742"/>
            <a:ext cx="339300" cy="339300"/>
          </a:xfrm>
          <a:prstGeom prst="rect">
            <a:avLst/>
          </a:prstGeom>
        </p:spPr>
      </p:pic>
      <p:pic>
        <p:nvPicPr>
          <p:cNvPr id="19" name="Image 17" descr="preencoded.png">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20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диагностируют инфекционные болезни
</a:t>
            </a:r>
            <a:endParaRPr lang="en-US" sz="1823" dirty="0"/>
          </a:p>
        </p:txBody>
      </p:sp>
      <p:sp>
        <p:nvSpPr>
          <p:cNvPr id="21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22" name="Text 2"/>
          <p:cNvSpPr txBox="1"/>
          <p:nvPr/>
        </p:nvSpPr>
        <p:spPr>
          <a:xfrm>
            <a:off x="727678" y="1878575"/>
            <a:ext cx="21489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 анамнеза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Врач начинает с осмотра и подробного опроса о симптомах, времени начала болезни и возможных контактах. Учитываются поездки, вакцинационный статус и сведения о заболевших рядом.
</a:t>
            </a:r>
            <a:endParaRPr lang="en-US" sz="1000" dirty="0"/>
          </a:p>
        </p:txBody>
      </p:sp>
      <p:sp>
        <p:nvSpPr>
          <p:cNvPr id="23" name="Text 3"/>
          <p:cNvSpPr txBox="1"/>
          <p:nvPr/>
        </p:nvSpPr>
        <p:spPr>
          <a:xfrm>
            <a:off x="727705" y="3193398"/>
            <a:ext cx="21489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клинических признаков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Диагностическую ценность имеют локализация симптомов и динамика температуры. Учитывают наличие кашля, высыпаний, боли в животе и признаков обезвоживания, чтобы распознать осложнения.
</a:t>
            </a:r>
            <a:endParaRPr lang="en-US" sz="928" dirty="0"/>
          </a:p>
        </p:txBody>
      </p:sp>
      <p:sp>
        <p:nvSpPr>
          <p:cNvPr id="24" name="Text 4"/>
          <p:cNvSpPr txBox="1"/>
          <p:nvPr/>
        </p:nvSpPr>
        <p:spPr>
          <a:xfrm>
            <a:off x="3675990" y="1878597"/>
            <a:ext cx="2149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Лабораторные тесты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уточнения причины используют общий анализ крови, ПЦР, серологические методы и экспресс-тесты. При бактериальной инфекции применяют бактериологический посев для подбора терапии.
</a:t>
            </a:r>
            <a:endParaRPr lang="en-US" sz="928" dirty="0"/>
          </a:p>
        </p:txBody>
      </p:sp>
      <p:sp>
        <p:nvSpPr>
          <p:cNvPr id="25" name="Text 5"/>
          <p:cNvSpPr txBox="1"/>
          <p:nvPr/>
        </p:nvSpPr>
        <p:spPr>
          <a:xfrm>
            <a:off x="3675990" y="3193403"/>
            <a:ext cx="2149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с иммунным статусом
</a:t>
            </a:r>
            <a:pPr algn="l" indent="0" marL="0">
              <a:lnSpc>
                <a:spcPct val="115000"/>
              </a:lnSpc>
              <a:buNone/>
            </a:pPr>
            <a:r>
              <a:rPr lang="en-US" sz="5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тестов интерпретируют с учетом состояния иммунитета и перенесенных инфекций. Особенно важно учитывать хронические болезни и возрастные особенности, чтобы не пропустить тяжелое течение.
</a:t>
            </a:r>
            <a:endParaRPr lang="en-US" sz="887" dirty="0"/>
          </a:p>
        </p:txBody>
      </p:sp>
      <p:sp>
        <p:nvSpPr>
          <p:cNvPr id="26" name="Text 6"/>
          <p:cNvSpPr txBox="1"/>
          <p:nvPr/>
        </p:nvSpPr>
        <p:spPr>
          <a:xfrm>
            <a:off x="6624303" y="1878597"/>
            <a:ext cx="2149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Уточнение пути заражения
</a:t>
            </a:r>
            <a:pPr algn="l" indent="0" marL="0">
              <a:lnSpc>
                <a:spcPct val="115000"/>
              </a:lnSpc>
              <a:buNone/>
            </a:pPr>
            <a:r>
              <a:rPr lang="en-US" sz="5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Анализируют вероятные источники и маршруты передачи: пища, вода, воздух, контакт, кровь. Это помогает сузить список возбудителей и выбрать наиболее информативные исследования.
</a:t>
            </a:r>
            <a:endParaRPr lang="en-US" sz="96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инфекций: личные и общественные меры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снижения риска заражения: разорвать цепочку передачи через гигиену, поведение и коллективные меры.
</a:t>
            </a:r>
            <a:endParaRPr lang="en-US" sz="112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риска заражения инфекциями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вклад дают условия, которые одновременно увеличивают контакт с возбудителем и уменьшают защиту организма.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Совокупность факторов повышает вероятность заражения сильнее, чем каждый по отдельности: профилактику нужно выстраивать системно.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принципов профилактики (без клинических численных расчетов), актуализация на 12.05.2026
</a:t>
            </a:r>
            <a:endParaRPr lang="en-US" sz="51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180000"/>
            <a:ext cx="5992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эпидемии и их последствия
</a:t>
            </a:r>
            <a:endParaRPr lang="en-US" sz="2223" dirty="0"/>
          </a:p>
        </p:txBody>
      </p:sp>
      <p:sp>
        <p:nvSpPr>
          <p:cNvPr id="10" name="Text 2"/>
          <p:cNvSpPr txBox="1"/>
          <p:nvPr/>
        </p:nvSpPr>
        <p:spPr>
          <a:xfrm>
            <a:off x="394025" y="1903425"/>
            <a:ext cx="20730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Средневековье: чума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Чума показала, как быстро эпидемии меняют демографию и социальную структуру. Ограничение перемещений и санитарные меры со временем стали ключевыми инструментами сдерживания распространения.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559757" y="1903425"/>
            <a:ext cx="20730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XVII–XVIII века: натуральная оспа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Оспа многократно приводила к тяжелым исходам и хроническим последствиям. Именно вокруг нее укреплялась идея специфической профилактики и роли научных методов в борьбе с инфекциями.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725487" y="1903425"/>
            <a:ext cx="20730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1918–1919: испанский грипп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Пандемия продемонстрировала влияние инфекций на экономику, трудовые ресурсы и повседневную жизнь. Общество заново осознало ценность раннего выявления, санитарии и организационных ограничений.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891217" y="1903425"/>
            <a:ext cx="20730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XXI век: COVID-19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Пандемия COVID-19 усилила значение лабораторной диагностики, международного мониторинга и согласованных действий. Стало очевидно, что информационная грамотность так же важна, как медицинские меры.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63213" y="1318200"/>
            <a:ext cx="5417574" cy="2246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22688" y="297521"/>
            <a:ext cx="6277800" cy="7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вирусных и бактериальных инфекций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40941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различать особенности возбудителя и понимать, почему тактика лечения отличается.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463900" y="40940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механизмах размножения определяют выбор лечения: антибиотики универсальным решением не являются и должны применяться обоснованно.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63375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основы инфекционных заболеваний (обобщенные положения медицинской науки)
</a:t>
            </a:r>
            <a:endParaRPr lang="en-US" sz="58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0750" y="1251272"/>
            <a:ext cx="5433300" cy="10293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0750" y="2396970"/>
            <a:ext cx="5433300" cy="10293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30750" y="3558571"/>
            <a:ext cx="5433300" cy="10293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Инфекции в повседневной жизни школьника
</a:t>
            </a:r>
            <a:endParaRPr lang="en-US" sz="1823" dirty="0"/>
          </a:p>
        </p:txBody>
      </p:sp>
      <p:sp>
        <p:nvSpPr>
          <p:cNvPr id="10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179950" y="1249800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«Общее» касание: ручки, телефоны, спортивный инвентарь
</a:t>
            </a:r>
            <a:pPr algn="l" indent="0" marL="0">
              <a:lnSpc>
                <a:spcPct val="115000"/>
              </a:lnSpc>
              <a:buNone/>
            </a:pPr>
            <a:r>
              <a:rPr lang="en-US" sz="5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переменах легко обменяться предметами: кто-то берет чужой телефон, трогает одни и те же ручки и инвентарь. Если затем потереть глаза или поесть, повышается шанс передачи возбудителей через руки. Самое простое — не делиться личными вещами и регулярно мыть руки после занятий.
</a:t>
            </a:r>
            <a:endParaRPr lang="en-US" sz="915" dirty="0"/>
          </a:p>
        </p:txBody>
      </p:sp>
      <p:sp>
        <p:nvSpPr>
          <p:cNvPr id="12" name="Text 3"/>
          <p:cNvSpPr txBox="1"/>
          <p:nvPr/>
        </p:nvSpPr>
        <p:spPr>
          <a:xfrm>
            <a:off x="179950" y="2395497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Раздевалка и тесный кабинет: дыхание рядом без вентиляции
</a:t>
            </a:r>
            <a:pPr algn="l" indent="0" marL="0">
              <a:lnSpc>
                <a:spcPct val="115000"/>
              </a:lnSpc>
              <a:buNone/>
            </a:pPr>
            <a:r>
              <a:rPr lang="en-US" sz="5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контрольных и в раздевалке учащиеся часто находятся близко и долго. В помещениях со слабым проветриванием респираторные инфекции передаются легче, потому что частицы дольше остаются в воздухе. Помогают регулярные паузы для вентиляции и соблюдение дистанции при наличии симптомов.
</a:t>
            </a:r>
            <a:endParaRPr lang="en-US" sz="873" dirty="0"/>
          </a:p>
        </p:txBody>
      </p:sp>
      <p:sp>
        <p:nvSpPr>
          <p:cNvPr id="13" name="Text 4"/>
          <p:cNvSpPr txBox="1"/>
          <p:nvPr/>
        </p:nvSpPr>
        <p:spPr>
          <a:xfrm>
            <a:off x="179950" y="3557099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Столовая и перекусы: вода, продукты и «второй заход» на гигиену
</a:t>
            </a:r>
            <a:pPr algn="l" indent="0" marL="0">
              <a:lnSpc>
                <a:spcPct val="115000"/>
              </a:lnSpc>
              <a:buNone/>
            </a:pPr>
            <a:r>
              <a:rPr lang="en-US" sz="5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инфекция попадает через пищу и воду: от неправильного хранения продуктов до привычки перекусывать на ходу грязными руками. В группе риска — ситуации, когда после туалета не вымыть руки или не соблюдать простые правила на линии раздачи. Стоит заранее выбирать безопасные привычки и не игнорировать симптомы кишечного дискомфорта.
</a:t>
            </a:r>
            <a:endParaRPr lang="en-US" sz="87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инфекция требует срочной помощи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осложнений растет, когда симптомы накапливаются. Особенно опасны нарушения дыхания, сознания и кровообращения, а также признаки обезвоживания.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жалоба может быть объяснима, но сочетание признаков служит сигналом срочно оценить состояние и исключить тяжелое течение.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учебная модель распознавания угроз (условная шкала), актуализация на 12.05.2026
</a:t>
            </a:r>
            <a:endParaRPr lang="en-US" sz="53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5225" y="1996921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перемещения людей ускоряют занос инфекций в новые регионы, а изменения климата меняют сезонность и условия выживания возбудителей. Поэтому профилактика и готовность систем здравоохранения должны быть постоянными.
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3349763" y="1996899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возбудителей и появление новых вариантов усложняют контроль вспышек, особенно при быстром распространении. Дополнительно влияет отказ части населения от вакцинации, что снижает коллективную устойчивость.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354300" y="1996921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Возрастает роль международного мониторинга, оперативной лабораторной диагностики и научно обоснованной информации. В школе и семье важно опираться на проверенные источники и действовать последовательно по рекомендациям специалистов.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вызовы в борьбе с инфекциями
</a:t>
            </a:r>
            <a:endParaRPr lang="en-US" sz="2223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снизить риск можно, если действовать вместе
</a:t>
            </a:r>
            <a:endParaRPr lang="en-US" sz="2223" dirty="0"/>
          </a:p>
        </p:txBody>
      </p:sp>
      <p:sp>
        <p:nvSpPr>
          <p:cNvPr id="6" name="Text 1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Инфекционные заболевания сдерживаются сочетанием вакцинации, личной гигиены, раннего обращения к врачу, изоляции при болезни и рационального использования лекарств. Профилактика разрывает цепочку передачи и защищает всех вокруг.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2026-05-12T10:02:57Z</dcterms:created>
  <dcterms:modified xsi:type="dcterms:W3CDTF">2026-05-12T10:02:57Z</dcterms:modified>
</cp:coreProperties>
</file>