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jpeg"/><Relationship Id="rId4" Type="http://schemas.openxmlformats.org/officeDocument/2006/relationships/image" Target="../media/image-13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41376" y="360000"/>
            <a:ext cx="3342498" cy="43881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1294050"/>
            <a:ext cx="4895700" cy="179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4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Ф. И. Тютчев. «Учись у них — у дуба, у берёзы...»
</a:t>
            </a:r>
            <a:endParaRPr lang="en-US" sz="3400" dirty="0"/>
          </a:p>
        </p:txBody>
      </p:sp>
      <p:sp>
        <p:nvSpPr>
          <p:cNvPr id="6" name="Text 1"/>
          <p:cNvSpPr txBox="1"/>
          <p:nvPr/>
        </p:nvSpPr>
        <p:spPr>
          <a:xfrm>
            <a:off x="566550" y="3492200"/>
            <a:ext cx="44148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показывает, как зимние деревья учат стойкости, терпению и сохранению себя.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360000"/>
            <a:ext cx="4130700" cy="66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44200" y="1346463"/>
            <a:ext cx="3739800" cy="310067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Поэт, эпоха и место стихотворения в литературе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695850" y="1718675"/>
            <a:ext cx="3995400" cy="251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Ф. И. Тютчев — один из главных мастеров философской лирики XIX века. В зрелый период он особенно размышлял о жизни и внутренней силе человека. Для русской поэзии было важно видеть смысл в пейзаже — и у Тютчева природа часто становится законом жизни.
</a:t>
            </a:r>
            <a:endParaRPr lang="en-US" sz="1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мысль стихотворения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5254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в стихотворении выступает как учитель человека: дуб и берёза встречают холод спокойно. Они не теряют жизненной опоры, потому что умеют сохранять внутреннее равновесие.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62756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Внешняя хрупкость не всегда означает слабость. Часто именно спокойствие оказывается сильнее громкого сопротивления, потому что стойкость помогает пережить испытание без отчаяния.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4216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Тютчев убеждает: выдержка и терпение помогают пройти трудные времена. Важно не сломаться изнутри и оставаться верным себе, даже когда обстоятельства кажутся суровыми.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346463"/>
            <a:ext cx="3739800" cy="310067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дуба и берёзы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4472800" y="1924187"/>
            <a:ext cx="4143600" cy="78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Дуб в русской культуре связан с мощью, долговечностью и крепостью. Это дерево ассоциируется с характером, который выдерживает давление и не теряет устойчивости даже в суровых условиях.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472800" y="1504253"/>
            <a:ext cx="41436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Дуб как символ крепости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472800" y="3523725"/>
            <a:ext cx="4143600" cy="78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Берёза воспринимается как чистота, свет, гибкость и красота родной природы. Она показывает другую форму стойкости: выстоять можно, не разрушаясь и не становясь жёстким любой ценой. В стихотворении оба образа превращаются в понятные символы человеческих качеств.
</a:t>
            </a:r>
            <a:endParaRPr lang="en-US" sz="1184" dirty="0"/>
          </a:p>
        </p:txBody>
      </p:sp>
      <p:sp>
        <p:nvSpPr>
          <p:cNvPr id="11" name="Text 5"/>
          <p:cNvSpPr txBox="1"/>
          <p:nvPr/>
        </p:nvSpPr>
        <p:spPr>
          <a:xfrm>
            <a:off x="4472800" y="3103873"/>
            <a:ext cx="41436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Берёза как символ мягкой стойкости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Композиция стихотворения
</a:t>
            </a:r>
            <a:endParaRPr lang="en-US" sz="31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447250" y="3608400"/>
            <a:ext cx="24384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начинается с обращения к читателю: звучит приглашение присмотреться к природе и извлечь из наблюдения жизненный урок.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47250" y="3061325"/>
            <a:ext cx="24384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292B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Обращение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6213500" y="1990470"/>
            <a:ext cx="24384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смысл становится ясным: природа подсказывает человеку, как вести себя в трудной ситуации — сохранять себя, терпение и достоинство.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6213500" y="1443395"/>
            <a:ext cx="24384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292B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Нравственный вывод
</a:t>
            </a:r>
            <a:endParaRPr lang="en-US" sz="1300" dirty="0"/>
          </a:p>
        </p:txBody>
      </p:sp>
      <p:sp>
        <p:nvSpPr>
          <p:cNvPr id="13" name="Text 6"/>
          <p:cNvSpPr txBox="1"/>
          <p:nvPr/>
        </p:nvSpPr>
        <p:spPr>
          <a:xfrm>
            <a:off x="3330375" y="2799435"/>
            <a:ext cx="24384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Дальше появляется пейзаж: зима, холод и ветер. На этом фоне дуб и берёза воспринимаются как деревья, которые выдерживают испытание без паники.
</a:t>
            </a:r>
            <a:endParaRPr lang="en-US" sz="1200" dirty="0"/>
          </a:p>
        </p:txBody>
      </p:sp>
      <p:sp>
        <p:nvSpPr>
          <p:cNvPr id="14" name="Text 7"/>
          <p:cNvSpPr txBox="1"/>
          <p:nvPr/>
        </p:nvSpPr>
        <p:spPr>
          <a:xfrm>
            <a:off x="3330375" y="2252360"/>
            <a:ext cx="24384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292B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Картина зимы
</a:t>
            </a:r>
            <a:endParaRPr lang="en-US" sz="13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6686" y="1549693"/>
            <a:ext cx="8410629" cy="31302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0000" y="360000"/>
            <a:ext cx="8424000" cy="57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развивается мысль в стихотворении
</a:t>
            </a:r>
            <a:endParaRPr lang="en-US" sz="2800" dirty="0"/>
          </a:p>
        </p:txBody>
      </p:sp>
      <p:sp>
        <p:nvSpPr>
          <p:cNvPr id="4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  <p:sp>
        <p:nvSpPr>
          <p:cNvPr id="5" name="Text 2"/>
          <p:cNvSpPr txBox="1"/>
          <p:nvPr/>
        </p:nvSpPr>
        <p:spPr>
          <a:xfrm>
            <a:off x="360000" y="1033397"/>
            <a:ext cx="8424000" cy="3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от обращения к нравственному выводу: пейзаж превращается в рассуждение о характере.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0797" y="3217325"/>
            <a:ext cx="328500" cy="43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98847" y="3217325"/>
            <a:ext cx="438000" cy="43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56047" y="1474950"/>
            <a:ext cx="438000" cy="438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798247" y="1518270"/>
            <a:ext cx="439200" cy="35136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60000" y="360000"/>
            <a:ext cx="8424000" cy="70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Темы стихотворения
</a:t>
            </a:r>
            <a:endParaRPr lang="en-US" sz="3100" dirty="0"/>
          </a:p>
        </p:txBody>
      </p:sp>
      <p:sp>
        <p:nvSpPr>
          <p:cNvPr id="12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  <p:sp>
        <p:nvSpPr>
          <p:cNvPr id="13" name="Text 2"/>
          <p:cNvSpPr txBox="1"/>
          <p:nvPr/>
        </p:nvSpPr>
        <p:spPr>
          <a:xfrm>
            <a:off x="555297" y="3787750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Дуб и берёза выживают не за счёт шума, а за счёт умения переносить холод. Так раскрывается тема тихой стойкости: нужно терпение, чтобы держаться, когда тяжело.
</a:t>
            </a:r>
            <a:endParaRPr lang="en-US" sz="1200" dirty="0"/>
          </a:p>
        </p:txBody>
      </p:sp>
      <p:sp>
        <p:nvSpPr>
          <p:cNvPr id="14" name="Text 3"/>
          <p:cNvSpPr txBox="1"/>
          <p:nvPr/>
        </p:nvSpPr>
        <p:spPr>
          <a:xfrm>
            <a:off x="1100847" y="3217325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Терпение и внутренняя сила
</a:t>
            </a:r>
            <a:endParaRPr lang="en-US" sz="1400" dirty="0"/>
          </a:p>
        </p:txBody>
      </p:sp>
      <p:sp>
        <p:nvSpPr>
          <p:cNvPr id="15" name="Text 4"/>
          <p:cNvSpPr txBox="1"/>
          <p:nvPr/>
        </p:nvSpPr>
        <p:spPr>
          <a:xfrm>
            <a:off x="4798097" y="3787750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предлагает нравственный урок через наблюдение. Оно показывает достоинство как способность спокойно переживать трудности и сохранять достоинство без отчаяния.
</a:t>
            </a:r>
            <a:endParaRPr lang="en-US" sz="1200" dirty="0"/>
          </a:p>
        </p:txBody>
      </p:sp>
      <p:sp>
        <p:nvSpPr>
          <p:cNvPr id="16" name="Text 5"/>
          <p:cNvSpPr txBox="1"/>
          <p:nvPr/>
        </p:nvSpPr>
        <p:spPr>
          <a:xfrm>
            <a:off x="5343647" y="3217325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Нравственный пример
</a:t>
            </a:r>
            <a:endParaRPr lang="en-US" sz="1400" dirty="0"/>
          </a:p>
        </p:txBody>
      </p:sp>
      <p:sp>
        <p:nvSpPr>
          <p:cNvPr id="17" name="Text 6"/>
          <p:cNvSpPr txBox="1"/>
          <p:nvPr/>
        </p:nvSpPr>
        <p:spPr>
          <a:xfrm>
            <a:off x="555297" y="2045375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показана не просто как фон, а как источник смысла. Через деревья читатель учится замечать закономерность: характер проявляется в испытаниях, а не только в спокойствии.
</a:t>
            </a:r>
            <a:endParaRPr lang="en-US" sz="1200" dirty="0"/>
          </a:p>
        </p:txBody>
      </p:sp>
      <p:sp>
        <p:nvSpPr>
          <p:cNvPr id="18" name="Text 7"/>
          <p:cNvSpPr txBox="1"/>
          <p:nvPr/>
        </p:nvSpPr>
        <p:spPr>
          <a:xfrm>
            <a:off x="1100847" y="1474950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как образец
</a:t>
            </a:r>
            <a:endParaRPr lang="en-US" sz="1400" dirty="0"/>
          </a:p>
        </p:txBody>
      </p:sp>
      <p:sp>
        <p:nvSpPr>
          <p:cNvPr id="19" name="Text 8"/>
          <p:cNvSpPr txBox="1"/>
          <p:nvPr/>
        </p:nvSpPr>
        <p:spPr>
          <a:xfrm>
            <a:off x="4798097" y="2045375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Зима становится художественным знаком трудностей. Мороз и ветер помогают почувствовать напряжение обстоятельств, в которых важнее всего не внешний эффект, а внутреннее сохранение себя.
</a:t>
            </a:r>
            <a:endParaRPr lang="en-US" sz="1200" dirty="0"/>
          </a:p>
        </p:txBody>
      </p:sp>
      <p:sp>
        <p:nvSpPr>
          <p:cNvPr id="20" name="Text 9"/>
          <p:cNvSpPr txBox="1"/>
          <p:nvPr/>
        </p:nvSpPr>
        <p:spPr>
          <a:xfrm>
            <a:off x="5343647" y="1474950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Испытание и трудный период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2236130"/>
            <a:ext cx="8424000" cy="244328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Зимний пейзаж как символ испытаний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598419" y="1358700"/>
            <a:ext cx="3878400" cy="78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стихотворении зима — это не только сезон, но и трудный период в жизни. Мороз, ветер и холод передают ощущение суровых обстоятельств, которые требуют выдержки и собранности.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905594" y="1358700"/>
            <a:ext cx="3878400" cy="78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таком фоне особенно заметна живучесть деревьев: они не сдаются и сохраняют силу. Сопоставление зимней природы и «живых» деревьев помогает понять главную мысль текста о стойкости.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74500" y="1584675"/>
            <a:ext cx="3870900" cy="181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9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Лирический герой говорит не «о себе», а через наблюдение за природой: обращение остаётся мягким и доверительным.
</a:t>
            </a:r>
            <a:endParaRPr lang="en-US" sz="1900" dirty="0"/>
          </a:p>
        </p:txBody>
      </p:sp>
      <p:sp>
        <p:nvSpPr>
          <p:cNvPr id="4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  <p:sp>
        <p:nvSpPr>
          <p:cNvPr id="5" name="Text 2"/>
          <p:cNvSpPr txBox="1"/>
          <p:nvPr/>
        </p:nvSpPr>
        <p:spPr>
          <a:xfrm>
            <a:off x="5015800" y="2557775"/>
            <a:ext cx="3768300" cy="9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два образа помогают автору спокойно передать урок стойкости и терпения.
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5015650" y="3625775"/>
            <a:ext cx="3768300" cy="28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стихотворения Ф. И. Тютчева «Учись у них — у дуба, у берёзы...»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5015800" y="1155550"/>
            <a:ext cx="37683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71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endParaRPr lang="en-US" sz="7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60784" y="1145300"/>
            <a:ext cx="4422533" cy="2269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8424000" cy="57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Художественные средства и их роль
</a:t>
            </a:r>
            <a:endParaRPr lang="en-US" sz="31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581740" y="3925584"/>
            <a:ext cx="37065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Поэтические приёмы превращают пейзаж в философский смысл: деревья начинают «говорить» о человеческом характере и стойкости.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671975" y="3937526"/>
            <a:ext cx="38814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приёмы работают вместе: они наглядно показывают испытание и объясняют, почему стойкость может быть тихой, но очень сильной.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413146" y="3470629"/>
            <a:ext cx="8317800" cy="21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стихотворения Ф. И. Тютчева «Учись у них — у дуба, у берёзы...»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 и ритм стихотворения
</a:t>
            </a:r>
            <a:endParaRPr lang="en-US" sz="3100" dirty="0"/>
          </a:p>
        </p:txBody>
      </p:sp>
      <p:sp>
        <p:nvSpPr>
          <p:cNvPr id="8" name="Text 1"/>
          <p:cNvSpPr txBox="1"/>
          <p:nvPr/>
        </p:nvSpPr>
        <p:spPr>
          <a:xfrm>
            <a:off x="889750" y="1683900"/>
            <a:ext cx="34668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строки и плавное течение ритма создают спокойное, вдумчивое звучание. Читатель как будто замедляется, чтобы заметить главное: стойкость и выдержку в молчаливой картине природы.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169950" y="1683900"/>
            <a:ext cx="34668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Повторы и паузы выделяют ключевые слова о зимних испытаниях. Благодаря этому внимание удерживается на смысле: не сопротивление силой, а сохранение внутренней крепости.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889750" y="3155575"/>
            <a:ext cx="34668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Звуковая организация поддерживает образы: мягкость берёзы ощущается в более спокойных интонациях, а мощь дуба — в ощущении устойчивого, «непрерываемого» движения строки.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5170150" y="3155575"/>
            <a:ext cx="34668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 помогает почувствовать целостность текста: мысль не распадается, а развивается как единый урок. Поэтому стихотворение воспринимается ясно и запоминается надолго.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контраста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5254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Контраст между суровой зимой и живыми деревьями усиливает основную идею стихотворения. Мороз и холод не уничтожают жизнь сразу — они проверяют её на прочность.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62756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приём делает мысль Тютчева убедительной: настоящее достоинство проявляется во время испытаний. Не шумный протест, а выдержка помогает пройти сложный период.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4216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на фоне трудностей особенно заметны терпение и устойчивость дуба и берёзы. Их выносливость подсказывает: важна не вспышка, а умение долго сохранять себя.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50932"/>
            <a:ext cx="2700000" cy="198808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84000" y="1450932"/>
            <a:ext cx="2700000" cy="198808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22000" y="1450932"/>
            <a:ext cx="2700000" cy="1988086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поэт выбирает именно дуб и берёзу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360000" y="3889750"/>
            <a:ext cx="2700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Дуб в русской культуре часто воспринимают как символ мощи и долговечности. Его трудно сломать — как и характер, который учится держаться в трудную минуту. В стихотворении дуб становится наглядным примером стойкости без лишних слов.
</a:t>
            </a:r>
            <a:endParaRPr lang="en-US" sz="1027" dirty="0"/>
          </a:p>
        </p:txBody>
      </p:sp>
      <p:sp>
        <p:nvSpPr>
          <p:cNvPr id="9" name="Text 3"/>
          <p:cNvSpPr txBox="1"/>
          <p:nvPr/>
        </p:nvSpPr>
        <p:spPr>
          <a:xfrm>
            <a:off x="360000" y="3464475"/>
            <a:ext cx="2700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Дуб как образ крепости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6084000" y="3889750"/>
            <a:ext cx="2700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8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именно двух деревьев помогает показать разные стороны характера. Дуб — про крепость и верность себе, берёза — про мягкость и способность оставаться живым среди холода. Вместе они поддерживают главную мысль: выстоять можно по-разному, главное — не сдаться.
</a:t>
            </a:r>
            <a:endParaRPr lang="en-US" sz="987" dirty="0"/>
          </a:p>
        </p:txBody>
      </p:sp>
      <p:sp>
        <p:nvSpPr>
          <p:cNvPr id="11" name="Text 5"/>
          <p:cNvSpPr txBox="1"/>
          <p:nvPr/>
        </p:nvSpPr>
        <p:spPr>
          <a:xfrm>
            <a:off x="6084000" y="3464475"/>
            <a:ext cx="2700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образа, которые дополняют друг друга
</a:t>
            </a:r>
            <a:endParaRPr lang="en-US" sz="1300" dirty="0"/>
          </a:p>
        </p:txBody>
      </p:sp>
      <p:sp>
        <p:nvSpPr>
          <p:cNvPr id="12" name="Text 6"/>
          <p:cNvSpPr txBox="1"/>
          <p:nvPr/>
        </p:nvSpPr>
        <p:spPr>
          <a:xfrm>
            <a:off x="3222000" y="3889750"/>
            <a:ext cx="2700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Берёза узнаваема с детства: она связывается с белизной, светом и красотой родной природы. Но важна и её «гибкая» стойкость — умение выдержать, не ломаясь. Тютчев превращает образ берёзы в намёк на тихую внутреннюю силу.
</a:t>
            </a:r>
            <a:endParaRPr lang="en-US" sz="1043" dirty="0"/>
          </a:p>
        </p:txBody>
      </p:sp>
      <p:sp>
        <p:nvSpPr>
          <p:cNvPr id="13" name="Text 7"/>
          <p:cNvSpPr txBox="1"/>
          <p:nvPr/>
        </p:nvSpPr>
        <p:spPr>
          <a:xfrm>
            <a:off x="3222000" y="3464475"/>
            <a:ext cx="2700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Берёза как свет и мягкая выносливость
</a:t>
            </a:r>
            <a:endParaRPr lang="en-US" sz="13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5447" y="3241125"/>
            <a:ext cx="439200" cy="390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26222" y="3217325"/>
            <a:ext cx="383250" cy="43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745022" y="1474950"/>
            <a:ext cx="383250" cy="438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8424000" cy="70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88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стихотворения с жизнью школьника
</a:t>
            </a:r>
            <a:endParaRPr lang="en-US" sz="3088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  <p:sp>
        <p:nvSpPr>
          <p:cNvPr id="10" name="Text 2"/>
          <p:cNvSpPr txBox="1"/>
          <p:nvPr/>
        </p:nvSpPr>
        <p:spPr>
          <a:xfrm>
            <a:off x="555297" y="3787750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что-то не получается, нужна выдержка. Тютчев напоминает: как деревья переносят зиму, так и школьник проходит сложные темы спокойно и по шагам.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1100847" y="3217325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Учёба и трудные задания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798097" y="3787750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тренировках и соревнованиях важно не только стараться, но и держаться в трудный момент. Сила бывает разной: твёрдой и гибкой — обе помогают выстоять.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343647" y="3217325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Спорт и преодоление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2716897" y="2045375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дружба проверяется временем и разными настроениями. Образы дуба и берёзы учат: достоинство проявляется в умении не спорить громко, а сохранять уважение.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3262447" y="1474950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Дружба и поддержка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6011" y="1450700"/>
            <a:ext cx="3681678" cy="31149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Настроение стихотворения по развитию текста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4771350" y="1563325"/>
            <a:ext cx="4012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к наблюдению за деревьями делает смысл зримым: напряжение появляется не ради тревоги, а ради проверки стойкости.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771350" y="2828975"/>
            <a:ext cx="4012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показывает путь от спокойного обращения к испытанию и затем к внутреннему равновесию. Контраст работает на убедительность вывода о стойкости.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771350" y="4373650"/>
            <a:ext cx="4012800" cy="30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14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построена по смысловым этапам текста стихотворения «Учись у них — у дуба, у берёзы...».
</a:t>
            </a:r>
            <a:endParaRPr lang="en-US" sz="1314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Авторская позиция Тютчева
</a:t>
            </a:r>
            <a:endParaRPr lang="en-US" sz="3100" dirty="0"/>
          </a:p>
        </p:txBody>
      </p:sp>
      <p:sp>
        <p:nvSpPr>
          <p:cNvPr id="5" name="Text 1"/>
          <p:cNvSpPr txBox="1"/>
          <p:nvPr/>
        </p:nvSpPr>
        <p:spPr>
          <a:xfrm>
            <a:off x="402200" y="1543050"/>
            <a:ext cx="2631600" cy="281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Тютчев не даёт прямых наставлений. Он не говорит «делай так», а помогает увидеть урок через наблюдение за природой, где стойкость становится естественным качеством.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6110200" y="1543050"/>
            <a:ext cx="2673900" cy="281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 подводит к главному: окружающий мир — не просто фон. Природа учит замечать в жизни смысл и находить примеры поведения в трудные времена.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256200" y="1543050"/>
            <a:ext cx="2631600" cy="281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Авторская мысль выражена в уважении к тихой силе, терпению и красоте мира. В стихотворении ценится способность сохранять себя, даже когда вокруг холод и ветер.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слова и образы стихотворения
</a:t>
            </a:r>
            <a:endParaRPr lang="en-US" sz="3100" dirty="0"/>
          </a:p>
        </p:txBody>
      </p:sp>
      <p:sp>
        <p:nvSpPr>
          <p:cNvPr id="8" name="Text 1"/>
          <p:cNvSpPr txBox="1"/>
          <p:nvPr/>
        </p:nvSpPr>
        <p:spPr>
          <a:xfrm>
            <a:off x="511468" y="1708300"/>
            <a:ext cx="35712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Опорные образы — дуб и берёза — задают две стороны характера. Их «работа» в тексте помогает понять, что стойкость может быть разной, но одинаково важной.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4804575" y="1708300"/>
            <a:ext cx="35712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зима, холод и ветер создают пространство испытаний. На таком фоне особенно ясно видно, что выживает не внешняя видимость, а внутреннее умение сохранять жизнь.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11468" y="3179975"/>
            <a:ext cx="35712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понятия стойкость, жизнь и терпение соединяют пейзаж с нравственным смыслом. Читатель ощущает: трудности меняют человека, но не обязаны его сломать.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804575" y="3179975"/>
            <a:ext cx="35712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образы собираются в смысловое поле вокруг главной идеи: пережить сложное возможно, если сохранять достоинство и внутреннюю силу, не теряя уважения к себе.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5000" y="2392920"/>
            <a:ext cx="4335300" cy="123046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нужно запомнить о стихотворении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5430550" y="1563325"/>
            <a:ext cx="33537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Коротко соберите опорные сведения, чтобы легко воспроизвести главную мысль и назначение образов дуба и берёзы.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5430550" y="2828975"/>
            <a:ext cx="33537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опору текста: философский смысл выражается через простые, узнаваемые образы природы. Это помогает связать переживание зимы с поведением человека.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5430550" y="4373650"/>
            <a:ext cx="3353700" cy="30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12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содержанию и формулировкам из описания стихотворения «Учись у них — у дуба, у берёзы...»
</a:t>
            </a:r>
            <a:endParaRPr lang="en-US" sz="111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57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91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стихотворение остаётся важным сегодня
</a:t>
            </a:r>
            <a:endParaRPr lang="en-US" sz="2691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1577343" y="3620898"/>
            <a:ext cx="2438400" cy="95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говорит о том, как проходить сложные времена без отчаяния. Это близко каждому: и когда учёба даётся тяжело, и когда приходится ждать результата.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1577343" y="3203498"/>
            <a:ext cx="24384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Выдержка и трудные периоды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5374968" y="3620898"/>
            <a:ext cx="2438400" cy="95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ценится не только активность, но и умение держать себя в границах спокойствия. Тютчев показывает: настоящая стойкость может быть тихой, но очень убедительной.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5374968" y="3203498"/>
            <a:ext cx="24384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Тихая стойкость как ориентир
</a:t>
            </a:r>
            <a:endParaRPr lang="en-US" sz="1300" dirty="0"/>
          </a:p>
        </p:txBody>
      </p:sp>
      <p:sp>
        <p:nvSpPr>
          <p:cNvPr id="12" name="Text 6"/>
          <p:cNvSpPr txBox="1"/>
          <p:nvPr/>
        </p:nvSpPr>
        <p:spPr>
          <a:xfrm>
            <a:off x="3477139" y="1747998"/>
            <a:ext cx="2438400" cy="95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природы можно учиться спокойствию: даже холод не отменяет жизнь. В тексте важна мысль о надежде, которая держится на терпении и уважении к себе.
</a:t>
            </a:r>
            <a:endParaRPr lang="en-US" sz="1200" dirty="0"/>
          </a:p>
        </p:txBody>
      </p:sp>
      <p:sp>
        <p:nvSpPr>
          <p:cNvPr id="13" name="Text 7"/>
          <p:cNvSpPr txBox="1"/>
          <p:nvPr/>
        </p:nvSpPr>
        <p:spPr>
          <a:xfrm>
            <a:off x="3477139" y="1330598"/>
            <a:ext cx="24384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Надежда и внутреннее спокойствие
</a:t>
            </a:r>
            <a:endParaRPr lang="en-US" sz="13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1752725"/>
            <a:ext cx="8424000" cy="13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7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Итог: урок природы и человека
</a:t>
            </a:r>
            <a:endParaRPr lang="en-US" sz="3700" dirty="0"/>
          </a:p>
        </p:txBody>
      </p:sp>
      <p:sp>
        <p:nvSpPr>
          <p:cNvPr id="5" name="Text 1"/>
          <p:cNvSpPr txBox="1"/>
          <p:nvPr/>
        </p:nvSpPr>
        <p:spPr>
          <a:xfrm>
            <a:off x="4094750" y="3238300"/>
            <a:ext cx="4414800" cy="133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Тютчева соединяет пейзаж и философское размышление. Дуб и берёза становятся символами стойкости, терпения и внутренней силы, а природа — мудрым наставником в испытаниях.
</a:t>
            </a:r>
            <a:endParaRPr lang="en-US" sz="1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2026-05-13T03:30:56Z</dcterms:created>
  <dcterms:modified xsi:type="dcterms:W3CDTF">2026-05-13T03:30:56Z</dcterms:modified>
</cp:coreProperties>
</file>