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image" Target="../media/image-9-15.png"/><Relationship Id="rId16" Type="http://schemas.openxmlformats.org/officeDocument/2006/relationships/image" Target="../media/image-9-16.png"/><Relationship Id="rId17" Type="http://schemas.openxmlformats.org/officeDocument/2006/relationships/slideLayout" Target="../slideLayouts/slideLayout1.xml"/><Relationship Id="rId1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jpe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image" Target="../media/image-18-11.png"/><Relationship Id="rId12" Type="http://schemas.openxmlformats.org/officeDocument/2006/relationships/image" Target="../media/image-18-12.png"/><Relationship Id="rId13" Type="http://schemas.openxmlformats.org/officeDocument/2006/relationships/slideLayout" Target="../slideLayouts/slideLayout1.xml"/><Relationship Id="rId1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57977" y="253644"/>
            <a:ext cx="3690736" cy="24364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88729" y="651641"/>
            <a:ext cx="3582261" cy="355838"/>
          </a:xfrm>
          <a:prstGeom prst="rect">
            <a:avLst/>
          </a:prstGeom>
          <a:noFill/>
          <a:ln/>
        </p:spPr>
        <p:txBody>
          <a:bodyPr wrap="square" lIns="0" tIns="0" rIns="0" bIns="0" rtlCol="0" anchor="b"/>
          <a:lstStyle/>
          <a:p>
            <a:pPr algn="l" indent="0" marL="0">
              <a:lnSpc>
                <a:spcPct val="100000"/>
              </a:lnSpc>
              <a:buNone/>
            </a:pPr>
            <a:r>
              <a:rPr lang="en-US" sz="1050" dirty="0">
                <a:solidFill>
                  <a:srgbClr val="180939"/>
                </a:solidFill>
                <a:latin typeface="Arial" pitchFamily="34" charset="0"/>
                <a:ea typeface="Arial" pitchFamily="34" charset="-122"/>
                <a:cs typeface="Arial" pitchFamily="34" charset="-120"/>
              </a:rPr>
              <a:t>
</a:t>
            </a:r>
            <a:endParaRPr lang="en-US" sz="1050" dirty="0"/>
          </a:p>
        </p:txBody>
      </p:sp>
      <p:sp>
        <p:nvSpPr>
          <p:cNvPr id="5" name="Text 1"/>
          <p:cNvSpPr txBox="1"/>
          <p:nvPr/>
        </p:nvSpPr>
        <p:spPr>
          <a:xfrm>
            <a:off x="1085985" y="1196341"/>
            <a:ext cx="3585005" cy="2038082"/>
          </a:xfrm>
          <a:prstGeom prst="rect">
            <a:avLst/>
          </a:prstGeom>
          <a:noFill/>
          <a:ln/>
        </p:spPr>
        <p:txBody>
          <a:bodyPr wrap="square" lIns="0" tIns="0" rIns="0" bIns="0" rtlCol="0" anchor="t"/>
          <a:lstStyle/>
          <a:p>
            <a:pPr algn="l" indent="0" marL="0">
              <a:lnSpc>
                <a:spcPct val="90000"/>
              </a:lnSpc>
              <a:buNone/>
            </a:pPr>
            <a:r>
              <a:rPr lang="en-US" sz="2545" b="1" dirty="0">
                <a:solidFill>
                  <a:srgbClr val="FFFFFF"/>
                </a:solidFill>
                <a:latin typeface="Arial" pitchFamily="34" charset="0"/>
                <a:ea typeface="Arial" pitchFamily="34" charset="-122"/>
                <a:cs typeface="Arial" pitchFamily="34" charset="-120"/>
              </a:rPr>
              <a:t>Селекция микроорганизмов: как человек улучшает микробы для медицины, пищевой промышленности и экологии
</a:t>
            </a:r>
            <a:endParaRPr lang="en-US" sz="2545" dirty="0"/>
          </a:p>
        </p:txBody>
      </p:sp>
      <p:sp>
        <p:nvSpPr>
          <p:cNvPr id="6" name="Text 2"/>
          <p:cNvSpPr txBox="1"/>
          <p:nvPr/>
        </p:nvSpPr>
        <p:spPr>
          <a:xfrm>
            <a:off x="5327650" y="2837051"/>
            <a:ext cx="3421063" cy="1529771"/>
          </a:xfrm>
          <a:prstGeom prst="rect">
            <a:avLst/>
          </a:prstGeom>
          <a:noFill/>
          <a:ln/>
        </p:spPr>
        <p:txBody>
          <a:bodyPr wrap="square" lIns="0" tIns="0" rIns="0" bIns="0" rtlCol="0" anchor="b"/>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От природных штаммов к полезным биопродуктам: как это работает?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2265" y="1245327"/>
            <a:ext cx="3100864" cy="3205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98525" y="399850"/>
            <a:ext cx="6621600" cy="387900"/>
          </a:xfrm>
          <a:prstGeom prst="rect">
            <a:avLst/>
          </a:prstGeom>
          <a:noFill/>
          <a:ln/>
        </p:spPr>
        <p:txBody>
          <a:bodyPr wrap="square" lIns="0" tIns="0" rIns="0" bIns="0" rtlCol="0" anchor="t"/>
          <a:lstStyle/>
          <a:p>
            <a:pPr algn="l" indent="0" marL="0">
              <a:lnSpc>
                <a:spcPct val="90000"/>
              </a:lnSpc>
              <a:buNone/>
            </a:pPr>
            <a:r>
              <a:rPr lang="en-US" sz="1963" b="1" dirty="0">
                <a:solidFill>
                  <a:srgbClr val="180939"/>
                </a:solidFill>
                <a:latin typeface="Arial" pitchFamily="34" charset="0"/>
                <a:ea typeface="Arial" pitchFamily="34" charset="-122"/>
                <a:cs typeface="Arial" pitchFamily="34" charset="-120"/>
              </a:rPr>
              <a:t>Почему микробы стали удобным объектом селекции
</a:t>
            </a:r>
            <a:endParaRPr lang="en-US" sz="1963" dirty="0"/>
          </a:p>
        </p:txBody>
      </p:sp>
      <p:sp>
        <p:nvSpPr>
          <p:cNvPr id="7" name="Text 1"/>
          <p:cNvSpPr txBox="1"/>
          <p:nvPr/>
        </p:nvSpPr>
        <p:spPr>
          <a:xfrm>
            <a:off x="3851275" y="2009067"/>
            <a:ext cx="4678128" cy="1579747"/>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Бактерии, дрожжи и плесневые грибы размножаются быстро, поэтому наследственные изменения в их популяциях появляются и накапливаются за короткое время. Их легко выращивать, а нужные свойства можно проверять уже в лаборатории.
</a:t>
            </a:r>
            <a:endParaRPr lang="en-US" sz="1200" dirty="0"/>
          </a:p>
        </p:txBody>
      </p:sp>
      <p:sp>
        <p:nvSpPr>
          <p:cNvPr id="8" name="Text 2"/>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03662" y="409922"/>
            <a:ext cx="66246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Что такое штамм и почему в селекции выбирают не вид, а конкретную линию
</a:t>
            </a:r>
            <a:endParaRPr lang="en-US" sz="1695" dirty="0"/>
          </a:p>
        </p:txBody>
      </p:sp>
      <p:sp>
        <p:nvSpPr>
          <p:cNvPr id="8"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3</a:t>
            </a:r>
            <a:endParaRPr lang="en-US" sz="1800" dirty="0"/>
          </a:p>
        </p:txBody>
      </p:sp>
      <p:sp>
        <p:nvSpPr>
          <p:cNvPr id="9" name="Text 2"/>
          <p:cNvSpPr txBox="1"/>
          <p:nvPr/>
        </p:nvSpPr>
        <p:spPr>
          <a:xfrm>
            <a:off x="611204" y="1280387"/>
            <a:ext cx="3894121" cy="133405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Штамм — это линия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Штамм представляет собой наследственно однородную линию внутри одного вида. Именно у штаммов фиксируют конкретные свойства, которые могут сохраняться при многократном выращивании.
</a:t>
            </a:r>
            <a:endParaRPr lang="en-US" sz="1400" dirty="0"/>
          </a:p>
        </p:txBody>
      </p:sp>
      <p:sp>
        <p:nvSpPr>
          <p:cNvPr id="10" name="Text 3"/>
          <p:cNvSpPr txBox="1"/>
          <p:nvPr/>
        </p:nvSpPr>
        <p:spPr>
          <a:xfrm>
            <a:off x="4862925" y="1280387"/>
            <a:ext cx="3894121" cy="133405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Различия внутри вида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Даже два штамма одного вида могут по-разному расти, синтезировать вещества и переносить температуру, кислотность или действие антибиотиков. Поэтому для работы отбирают не вид вообще, а лучшую линию.
</a:t>
            </a:r>
            <a:endParaRPr lang="en-US" sz="1400" dirty="0"/>
          </a:p>
        </p:txBody>
      </p:sp>
      <p:sp>
        <p:nvSpPr>
          <p:cNvPr id="11" name="Text 4"/>
          <p:cNvSpPr txBox="1"/>
          <p:nvPr/>
        </p:nvSpPr>
        <p:spPr>
          <a:xfrm>
            <a:off x="611204" y="2895048"/>
            <a:ext cx="3894121" cy="133405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Практическая ценность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промышленности и медицине используют только те штаммы, которые дают нужный продукт, безопасны для человека и сохраняют свойства при масштабировании процесса от пробирки до производства.
</a:t>
            </a:r>
            <a:endParaRPr lang="en-US" sz="1400" dirty="0"/>
          </a:p>
        </p:txBody>
      </p:sp>
      <p:sp>
        <p:nvSpPr>
          <p:cNvPr id="12" name="Text 5"/>
          <p:cNvSpPr txBox="1"/>
          <p:nvPr/>
        </p:nvSpPr>
        <p:spPr>
          <a:xfrm>
            <a:off x="4862925" y="2895048"/>
            <a:ext cx="3894121" cy="133405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Отбор по признакам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Селекция микроорганизмов опирается на точный выбор штаммов с полезным набором признаков. Это позволяет получать более эффективные культуры для пищевой, медицинской и сельскохозяйственной биотехнологии.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5721" y="1673094"/>
            <a:ext cx="4724400" cy="193144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84645" y="4055250"/>
            <a:ext cx="3071400" cy="6906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Отбор всегда сочетает биологическую полезность и технологическую пригодность: штамм должен не только производить продукт, но и работать устойчиво и безопасно.
</a:t>
            </a:r>
            <a:endParaRPr lang="en-US" sz="1100" dirty="0"/>
          </a:p>
        </p:txBody>
      </p:sp>
      <p:sp>
        <p:nvSpPr>
          <p:cNvPr id="7" name="Text 1"/>
          <p:cNvSpPr txBox="1"/>
          <p:nvPr/>
        </p:nvSpPr>
        <p:spPr>
          <a:xfrm>
            <a:off x="3670771" y="941092"/>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Сводка по школьному курсу биотехнологии и микробиологии
</a:t>
            </a:r>
            <a:endParaRPr lang="en-US" sz="1100" dirty="0"/>
          </a:p>
        </p:txBody>
      </p:sp>
      <p:sp>
        <p:nvSpPr>
          <p:cNvPr id="8" name="Text 2"/>
          <p:cNvSpPr txBox="1"/>
          <p:nvPr/>
        </p:nvSpPr>
        <p:spPr>
          <a:xfrm>
            <a:off x="533152" y="1457473"/>
            <a:ext cx="2768100" cy="2352600"/>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Ключевые признаки, по которым оценивают перспективные штаммы, и их практическое значение.
</a:t>
            </a:r>
            <a:endParaRPr lang="en-US" sz="1200" dirty="0"/>
          </a:p>
        </p:txBody>
      </p:sp>
      <p:sp>
        <p:nvSpPr>
          <p:cNvPr id="9" name="Text 3"/>
          <p:cNvSpPr txBox="1"/>
          <p:nvPr/>
        </p:nvSpPr>
        <p:spPr>
          <a:xfrm>
            <a:off x="395850" y="399850"/>
            <a:ext cx="66240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Основные направления отбора в селекции микроорганизмов
</a:t>
            </a:r>
            <a:endParaRPr lang="en-US" sz="1695"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700" y="3128035"/>
            <a:ext cx="8582025" cy="16594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97150" y="397625"/>
            <a:ext cx="6622800" cy="387900"/>
          </a:xfrm>
          <a:prstGeom prst="rect">
            <a:avLst/>
          </a:prstGeom>
          <a:noFill/>
          <a:ln/>
        </p:spPr>
        <p:txBody>
          <a:bodyPr wrap="square" lIns="0" tIns="0" rIns="0" bIns="0" rtlCol="0" anchor="t"/>
          <a:lstStyle/>
          <a:p>
            <a:pPr algn="l" indent="0" marL="0">
              <a:lnSpc>
                <a:spcPct val="90000"/>
              </a:lnSpc>
              <a:buNone/>
            </a:pPr>
            <a:r>
              <a:rPr lang="en-US" sz="1695" b="1" dirty="0">
                <a:solidFill>
                  <a:srgbClr val="FFFFFF"/>
                </a:solidFill>
                <a:latin typeface="Arial" pitchFamily="34" charset="0"/>
                <a:ea typeface="Arial" pitchFamily="34" charset="-122"/>
                <a:cs typeface="Arial" pitchFamily="34" charset="-120"/>
              </a:rPr>
              <a:t>Естественная изменчивость как исходный материал для селекции
</a:t>
            </a:r>
            <a:endParaRPr lang="en-US" sz="1695" dirty="0"/>
          </a:p>
        </p:txBody>
      </p:sp>
      <p:sp>
        <p:nvSpPr>
          <p:cNvPr id="11"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5</a:t>
            </a:r>
            <a:endParaRPr lang="en-US" sz="1800" dirty="0"/>
          </a:p>
        </p:txBody>
      </p:sp>
      <p:sp>
        <p:nvSpPr>
          <p:cNvPr id="12" name="Text 2"/>
          <p:cNvSpPr txBox="1"/>
          <p:nvPr/>
        </p:nvSpPr>
        <p:spPr>
          <a:xfrm>
            <a:off x="607915" y="1274858"/>
            <a:ext cx="1704035" cy="1664387"/>
          </a:xfrm>
          <a:prstGeom prst="rect">
            <a:avLst/>
          </a:prstGeom>
          <a:noFill/>
          <a:ln/>
        </p:spPr>
        <p:txBody>
          <a:bodyPr wrap="square" lIns="0" tIns="0" rIns="0" bIns="0" rtlCol="0" anchor="t"/>
          <a:lstStyle/>
          <a:p>
            <a:pPr algn="l" indent="0" marL="0">
              <a:lnSpc>
                <a:spcPct val="100000"/>
              </a:lnSpc>
              <a:buNone/>
            </a:pPr>
            <a:r>
              <a:rPr lang="en-US" sz="1282" b="1" dirty="0">
                <a:solidFill>
                  <a:srgbClr val="FFFFFF"/>
                </a:solidFill>
                <a:latin typeface="Arial" pitchFamily="34" charset="0"/>
                <a:ea typeface="Arial" pitchFamily="34" charset="-122"/>
                <a:cs typeface="Arial" pitchFamily="34" charset="-120"/>
              </a:rPr>
              <a:t>Случайные мутации
</a:t>
            </a:r>
            <a:pPr algn="l" indent="0" marL="0">
              <a:lnSpc>
                <a:spcPct val="100000"/>
              </a:lnSpc>
              <a:buNone/>
            </a:pPr>
            <a:r>
              <a:rPr lang="en-US" sz="36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58"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99" dirty="0">
                <a:solidFill>
                  <a:srgbClr val="FFFFFF"/>
                </a:solidFill>
                <a:latin typeface="Arial" pitchFamily="34" charset="0"/>
                <a:ea typeface="Arial" pitchFamily="34" charset="-122"/>
                <a:cs typeface="Arial" pitchFamily="34" charset="-120"/>
              </a:rPr>
              <a:t>Мутации возникают спонтанно и могут менять скорость роста, обмен веществ или синтез конечного продукта. Среди множества клеток иногда появляются варианты с полезными для селекции признаками.
</a:t>
            </a:r>
            <a:endParaRPr lang="en-US" sz="1282" dirty="0"/>
          </a:p>
        </p:txBody>
      </p:sp>
      <p:sp>
        <p:nvSpPr>
          <p:cNvPr id="13" name="Text 3"/>
          <p:cNvSpPr txBox="1"/>
          <p:nvPr/>
        </p:nvSpPr>
        <p:spPr>
          <a:xfrm>
            <a:off x="2758307" y="1274858"/>
            <a:ext cx="1704035" cy="1664387"/>
          </a:xfrm>
          <a:prstGeom prst="rect">
            <a:avLst/>
          </a:prstGeom>
          <a:noFill/>
          <a:ln/>
        </p:spPr>
        <p:txBody>
          <a:bodyPr wrap="square" lIns="0" tIns="0" rIns="0" bIns="0" rtlCol="0" anchor="t"/>
          <a:lstStyle/>
          <a:p>
            <a:pPr algn="l" indent="0" marL="0">
              <a:lnSpc>
                <a:spcPct val="100000"/>
              </a:lnSpc>
              <a:buNone/>
            </a:pPr>
            <a:r>
              <a:rPr lang="en-US" sz="1168" b="1" dirty="0">
                <a:solidFill>
                  <a:srgbClr val="FFFFFF"/>
                </a:solidFill>
                <a:latin typeface="Arial" pitchFamily="34" charset="0"/>
                <a:ea typeface="Arial" pitchFamily="34" charset="-122"/>
                <a:cs typeface="Arial" pitchFamily="34" charset="-120"/>
              </a:rPr>
              <a:t>Рекомбинации и обмен генами
</a:t>
            </a:r>
            <a:pPr algn="l" indent="0" marL="0">
              <a:lnSpc>
                <a:spcPct val="100000"/>
              </a:lnSpc>
              <a:buNone/>
            </a:pPr>
            <a:r>
              <a:rPr lang="en-US" sz="33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1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1" dirty="0">
                <a:solidFill>
                  <a:srgbClr val="FFFFFF"/>
                </a:solidFill>
                <a:latin typeface="Arial" pitchFamily="34" charset="0"/>
                <a:ea typeface="Arial" pitchFamily="34" charset="-122"/>
                <a:cs typeface="Arial" pitchFamily="34" charset="-120"/>
              </a:rPr>
              <a:t>У микроорганизмов наследственная изменчивость усиливается за счёт рекомбинаций, плазмид и горизонтального переноса генов. Это увеличивает разнообразие признаков в популяции и расширяет выбор для селекционера.
</a:t>
            </a:r>
            <a:endParaRPr lang="en-US" sz="1168" dirty="0"/>
          </a:p>
        </p:txBody>
      </p:sp>
      <p:sp>
        <p:nvSpPr>
          <p:cNvPr id="14" name="Text 4"/>
          <p:cNvSpPr txBox="1"/>
          <p:nvPr/>
        </p:nvSpPr>
        <p:spPr>
          <a:xfrm>
            <a:off x="4908699" y="1274858"/>
            <a:ext cx="1704035" cy="1664387"/>
          </a:xfrm>
          <a:prstGeom prst="rect">
            <a:avLst/>
          </a:prstGeom>
          <a:noFill/>
          <a:ln/>
        </p:spPr>
        <p:txBody>
          <a:bodyPr wrap="square" lIns="0" tIns="0" rIns="0" bIns="0" rtlCol="0" anchor="t"/>
          <a:lstStyle/>
          <a:p>
            <a:pPr algn="l" indent="0" marL="0">
              <a:lnSpc>
                <a:spcPct val="100000"/>
              </a:lnSpc>
              <a:buNone/>
            </a:pPr>
            <a:r>
              <a:rPr lang="en-US" sz="1282" b="1" dirty="0">
                <a:solidFill>
                  <a:srgbClr val="FFFFFF"/>
                </a:solidFill>
                <a:latin typeface="Arial" pitchFamily="34" charset="0"/>
                <a:ea typeface="Arial" pitchFamily="34" charset="-122"/>
                <a:cs typeface="Arial" pitchFamily="34" charset="-120"/>
              </a:rPr>
              <a:t>Разные колонии
</a:t>
            </a:r>
            <a:pPr algn="l" indent="0" marL="0">
              <a:lnSpc>
                <a:spcPct val="100000"/>
              </a:lnSpc>
              <a:buNone/>
            </a:pPr>
            <a:r>
              <a:rPr lang="en-US" sz="36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58"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99" dirty="0">
                <a:solidFill>
                  <a:srgbClr val="FFFFFF"/>
                </a:solidFill>
                <a:latin typeface="Arial" pitchFamily="34" charset="0"/>
                <a:ea typeface="Arial" pitchFamily="34" charset="-122"/>
                <a:cs typeface="Arial" pitchFamily="34" charset="-120"/>
              </a:rPr>
              <a:t>На питательной среде возникают колонии, которые внешне похожи, но могут отличаться по активности и продуктивности. Именно такие различия позволяют выделить более перспективные штаммы.
</a:t>
            </a:r>
            <a:endParaRPr lang="en-US" sz="1282" dirty="0"/>
          </a:p>
        </p:txBody>
      </p:sp>
      <p:sp>
        <p:nvSpPr>
          <p:cNvPr id="15" name="Text 5"/>
          <p:cNvSpPr txBox="1"/>
          <p:nvPr/>
        </p:nvSpPr>
        <p:spPr>
          <a:xfrm>
            <a:off x="7059092" y="1274858"/>
            <a:ext cx="1704035" cy="1664387"/>
          </a:xfrm>
          <a:prstGeom prst="rect">
            <a:avLst/>
          </a:prstGeom>
          <a:noFill/>
          <a:ln/>
        </p:spPr>
        <p:txBody>
          <a:bodyPr wrap="square" lIns="0" tIns="0" rIns="0" bIns="0" rtlCol="0" anchor="t"/>
          <a:lstStyle/>
          <a:p>
            <a:pPr algn="l" indent="0" marL="0">
              <a:lnSpc>
                <a:spcPct val="100000"/>
              </a:lnSpc>
              <a:buNone/>
            </a:pPr>
            <a:r>
              <a:rPr lang="en-US" sz="1204" b="1" dirty="0">
                <a:solidFill>
                  <a:srgbClr val="FFFFFF"/>
                </a:solidFill>
                <a:latin typeface="Arial" pitchFamily="34" charset="0"/>
                <a:ea typeface="Arial" pitchFamily="34" charset="-122"/>
                <a:cs typeface="Arial" pitchFamily="34" charset="-120"/>
              </a:rPr>
              <a:t>Поиск лучших вариантов
</a:t>
            </a:r>
            <a:pPr algn="l" indent="0" marL="0">
              <a:lnSpc>
                <a:spcPct val="100000"/>
              </a:lnSpc>
              <a:buNone/>
            </a:pPr>
            <a:r>
              <a:rPr lang="en-US" sz="34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3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32" dirty="0">
                <a:solidFill>
                  <a:srgbClr val="FFFFFF"/>
                </a:solidFill>
                <a:latin typeface="Arial" pitchFamily="34" charset="0"/>
                <a:ea typeface="Arial" pitchFamily="34" charset="-122"/>
                <a:cs typeface="Arial" pitchFamily="34" charset="-120"/>
              </a:rPr>
              <a:t>Селекция использует естественное разнообразие как исходный материал. Чем больше вариантов в популяции, тем выше вероятность найти штамм, который лучше подходит для практического применения.
</a:t>
            </a:r>
            <a:endParaRPr lang="en-US" sz="120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250" b="1" dirty="0">
                <a:solidFill>
                  <a:srgbClr val="FFFFFF"/>
                </a:solidFill>
                <a:latin typeface="Arial" pitchFamily="34" charset="0"/>
                <a:ea typeface="Arial" pitchFamily="34" charset="-122"/>
                <a:cs typeface="Arial" pitchFamily="34" charset="-120"/>
              </a:rPr>
              <a:t>Общая схема селекционной работы с микроорганизмами
</a:t>
            </a:r>
            <a:pPr algn="l" indent="0" marL="0">
              <a:lnSpc>
                <a:spcPct val="90000"/>
              </a:lnSpc>
              <a:buNone/>
            </a:pPr>
            <a:r>
              <a:rPr lang="en-US" sz="2250"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964" dirty="0">
                <a:solidFill>
                  <a:srgbClr val="FFFFFF"/>
                </a:solidFill>
                <a:latin typeface="Arial" pitchFamily="34" charset="0"/>
                <a:ea typeface="Arial" pitchFamily="34" charset="-122"/>
                <a:cs typeface="Arial" pitchFamily="34" charset="-120"/>
              </a:rPr>
              <a:t>Последовательность отбора строится так, чтобы постепенно оставить только устойчивые и продуктивные штаммы.
</a:t>
            </a:r>
            <a:endParaRPr lang="en-US" sz="2250"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95300" y="399850"/>
            <a:ext cx="6618600" cy="387900"/>
          </a:xfrm>
          <a:prstGeom prst="rect">
            <a:avLst/>
          </a:prstGeom>
          <a:noFill/>
          <a:ln/>
        </p:spPr>
        <p:txBody>
          <a:bodyPr wrap="square" lIns="0" tIns="0" rIns="0" bIns="0" rtlCol="0" anchor="t"/>
          <a:lstStyle/>
          <a:p>
            <a:pPr algn="l" indent="0" marL="0">
              <a:lnSpc>
                <a:spcPct val="90000"/>
              </a:lnSpc>
              <a:buNone/>
            </a:pPr>
            <a:r>
              <a:rPr lang="en-US" sz="1758" b="1" dirty="0">
                <a:solidFill>
                  <a:srgbClr val="180939"/>
                </a:solidFill>
                <a:latin typeface="Arial" pitchFamily="34" charset="0"/>
                <a:ea typeface="Arial" pitchFamily="34" charset="-122"/>
                <a:cs typeface="Arial" pitchFamily="34" charset="-120"/>
              </a:rPr>
              <a:t>Как искусственно увеличивают число полезных вариантов
</a:t>
            </a:r>
            <a:endParaRPr lang="en-US" sz="1758" dirty="0"/>
          </a:p>
        </p:txBody>
      </p:sp>
      <p:sp>
        <p:nvSpPr>
          <p:cNvPr id="10" name="Text 1"/>
          <p:cNvSpPr txBox="1"/>
          <p:nvPr/>
        </p:nvSpPr>
        <p:spPr>
          <a:xfrm>
            <a:off x="8435340" y="4482077"/>
            <a:ext cx="326400" cy="1662300"/>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7</a:t>
            </a:r>
            <a:endParaRPr lang="en-US" sz="1800" dirty="0"/>
          </a:p>
        </p:txBody>
      </p:sp>
      <p:sp>
        <p:nvSpPr>
          <p:cNvPr id="11" name="Text 2"/>
          <p:cNvSpPr txBox="1"/>
          <p:nvPr/>
        </p:nvSpPr>
        <p:spPr>
          <a:xfrm>
            <a:off x="2681930" y="1945521"/>
            <a:ext cx="1665000" cy="2301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Используют ультрафиолет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К физическим факторам относят ультрафиолетовое излучение, которое повреждает ДНК. После такой обработки часть клеток погибает, а оставшиеся варианты требуют тщательной проверки на полезные признаки.
</a:t>
            </a:r>
            <a:endParaRPr lang="en-US" sz="1200" dirty="0"/>
          </a:p>
        </p:txBody>
      </p:sp>
      <p:sp>
        <p:nvSpPr>
          <p:cNvPr id="12" name="Text 3"/>
          <p:cNvSpPr txBox="1"/>
          <p:nvPr/>
        </p:nvSpPr>
        <p:spPr>
          <a:xfrm>
            <a:off x="4795180" y="1945520"/>
            <a:ext cx="1665000" cy="2301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Применяют химические вещества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Химические мутагены также изменяют наследственный материал и могут затронуть обмен веществ, рост и синтез продукта. Большинство изменений оказывается бесполезным, поэтому важен точный последующий скрининг.
</a:t>
            </a:r>
            <a:endParaRPr lang="en-US" sz="1200" dirty="0"/>
          </a:p>
        </p:txBody>
      </p:sp>
      <p:sp>
        <p:nvSpPr>
          <p:cNvPr id="13" name="Text 4"/>
          <p:cNvSpPr txBox="1"/>
          <p:nvPr/>
        </p:nvSpPr>
        <p:spPr>
          <a:xfrm>
            <a:off x="6923360" y="1945520"/>
            <a:ext cx="1665000" cy="2301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Оставляют только перспективные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Цель мутагенеза не в случайном изменении, а в увеличении шанса найти удачный штамм. Поэтому после обработки обязательно проводят строгий отбор и повторную проверку стабильности признака.
</a:t>
            </a:r>
            <a:endParaRPr lang="en-US" sz="1200" dirty="0"/>
          </a:p>
        </p:txBody>
      </p:sp>
      <p:sp>
        <p:nvSpPr>
          <p:cNvPr id="14" name="Text 5"/>
          <p:cNvSpPr txBox="1"/>
          <p:nvPr/>
        </p:nvSpPr>
        <p:spPr>
          <a:xfrm>
            <a:off x="535600" y="1945520"/>
            <a:ext cx="1665000" cy="23013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Создают мутации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Чтобы увеличить разнообразие, клетки обрабатывают физическими и химическими мутагенами. Это повышает вероятность появления редких вариантов с нужными свойствами, но одновременно делает отбор более жёстким.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Сравнительная схема по материалам школьного курса биотехнологии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Сравнение способов отбора штаммов по скорости и точности
</a:t>
            </a:r>
            <a:endParaRPr lang="en-US" sz="1695"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Методы отбора различаются не только по результату, но и по ресурсам, которые они требуют. В реальной лабораторной работе выбор способа зависит от цели, бюджета и числа проверяемых вариантов.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Автоматизация сильнее всего повышает масштаб, а селективная среда даёт лучший баланс между точностью и доступностью.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16978" y="1341433"/>
            <a:ext cx="287014" cy="32801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594798" y="1341433"/>
            <a:ext cx="287014" cy="32801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420352" y="1342689"/>
            <a:ext cx="325505" cy="325505"/>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97732" y="3110528"/>
            <a:ext cx="325505" cy="325505"/>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4984496" y="3110528"/>
            <a:ext cx="325505" cy="325505"/>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sp>
        <p:nvSpPr>
          <p:cNvPr id="18" name="Text 0"/>
          <p:cNvSpPr txBox="1"/>
          <p:nvPr/>
        </p:nvSpPr>
        <p:spPr>
          <a:xfrm>
            <a:off x="395150" y="397625"/>
            <a:ext cx="6623100" cy="387900"/>
          </a:xfrm>
          <a:prstGeom prst="rect">
            <a:avLst/>
          </a:prstGeom>
          <a:noFill/>
          <a:ln/>
        </p:spPr>
        <p:txBody>
          <a:bodyPr wrap="square" lIns="0" tIns="0" rIns="0" bIns="0" rtlCol="0" anchor="t"/>
          <a:lstStyle/>
          <a:p>
            <a:pPr algn="l" indent="0" marL="0">
              <a:lnSpc>
                <a:spcPct val="90000"/>
              </a:lnSpc>
              <a:buNone/>
            </a:pPr>
            <a:r>
              <a:rPr lang="en-US" sz="2409" b="1" dirty="0">
                <a:solidFill>
                  <a:srgbClr val="180939"/>
                </a:solidFill>
                <a:latin typeface="Arial" pitchFamily="34" charset="0"/>
                <a:ea typeface="Arial" pitchFamily="34" charset="-122"/>
                <a:cs typeface="Arial" pitchFamily="34" charset="-120"/>
              </a:rPr>
              <a:t>Критерии отбора промышленных штаммов
</a:t>
            </a:r>
            <a:endParaRPr lang="en-US" sz="2409" dirty="0"/>
          </a:p>
        </p:txBody>
      </p:sp>
      <p:sp>
        <p:nvSpPr>
          <p:cNvPr id="19" name="Text 1"/>
          <p:cNvSpPr txBox="1"/>
          <p:nvPr/>
        </p:nvSpPr>
        <p:spPr>
          <a:xfrm>
            <a:off x="611750" y="1800999"/>
            <a:ext cx="2187600" cy="1007100"/>
          </a:xfrm>
          <a:prstGeom prst="rect">
            <a:avLst/>
          </a:prstGeom>
          <a:noFill/>
          <a:ln/>
        </p:spPr>
        <p:txBody>
          <a:bodyPr wrap="square" lIns="0" tIns="0" rIns="0" bIns="0" rtlCol="0" anchor="t"/>
          <a:lstStyle/>
          <a:p>
            <a:pPr algn="l" indent="0" marL="0">
              <a:lnSpc>
                <a:spcPct val="90000"/>
              </a:lnSpc>
              <a:buNone/>
            </a:pPr>
            <a:r>
              <a:rPr lang="en-US" sz="1270" b="1" dirty="0">
                <a:solidFill>
                  <a:srgbClr val="180939"/>
                </a:solidFill>
                <a:latin typeface="Arial" pitchFamily="34" charset="0"/>
                <a:ea typeface="Arial" pitchFamily="34" charset="-122"/>
                <a:cs typeface="Arial" pitchFamily="34" charset="-120"/>
              </a:rPr>
              <a:t>Высокий выход продукта
</a:t>
            </a:r>
            <a:pPr algn="l" indent="0" marL="0">
              <a:lnSpc>
                <a:spcPct val="90000"/>
              </a:lnSpc>
              <a:buNone/>
            </a:pPr>
            <a:r>
              <a:rPr lang="en-US" sz="42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16" dirty="0">
                <a:solidFill>
                  <a:srgbClr val="180939"/>
                </a:solidFill>
                <a:latin typeface="Arial" pitchFamily="34" charset="0"/>
                <a:ea typeface="Arial" pitchFamily="34" charset="-122"/>
                <a:cs typeface="Arial" pitchFamily="34" charset="-120"/>
              </a:rPr>
              <a:t>Главный критерий — способность накапливать как можно больше нужного вещества за заданное время. Чем выше выход, тем выгоднее производство и тем легче получать продукт в промышленном объёме.
</a:t>
            </a:r>
            <a:endParaRPr lang="en-US" sz="1270" dirty="0"/>
          </a:p>
        </p:txBody>
      </p:sp>
      <p:sp>
        <p:nvSpPr>
          <p:cNvPr id="20" name="Text 2"/>
          <p:cNvSpPr txBox="1"/>
          <p:nvPr/>
        </p:nvSpPr>
        <p:spPr>
          <a:xfrm>
            <a:off x="3491400" y="1800999"/>
            <a:ext cx="2187600" cy="1007100"/>
          </a:xfrm>
          <a:prstGeom prst="rect">
            <a:avLst/>
          </a:prstGeom>
          <a:noFill/>
          <a:ln/>
        </p:spPr>
        <p:txBody>
          <a:bodyPr wrap="square" lIns="0" tIns="0" rIns="0" bIns="0" rtlCol="0" anchor="t"/>
          <a:lstStyle/>
          <a:p>
            <a:pPr algn="l" indent="0" marL="0">
              <a:lnSpc>
                <a:spcPct val="90000"/>
              </a:lnSpc>
              <a:buNone/>
            </a:pPr>
            <a:r>
              <a:rPr lang="en-US" sz="1295" b="1" dirty="0">
                <a:solidFill>
                  <a:srgbClr val="180939"/>
                </a:solidFill>
                <a:latin typeface="Arial" pitchFamily="34" charset="0"/>
                <a:ea typeface="Arial" pitchFamily="34" charset="-122"/>
                <a:cs typeface="Arial" pitchFamily="34" charset="-120"/>
              </a:rPr>
              <a:t>Быстрый рост
</a:t>
            </a:r>
            <a:pPr algn="l" indent="0" marL="0">
              <a:lnSpc>
                <a:spcPct val="90000"/>
              </a:lnSpc>
              <a:buNone/>
            </a:pPr>
            <a:r>
              <a:rPr lang="en-US" sz="432"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36" dirty="0">
                <a:solidFill>
                  <a:srgbClr val="180939"/>
                </a:solidFill>
                <a:latin typeface="Arial" pitchFamily="34" charset="0"/>
                <a:ea typeface="Arial" pitchFamily="34" charset="-122"/>
                <a:cs typeface="Arial" pitchFamily="34" charset="-120"/>
              </a:rPr>
              <a:t>Штамм должен быстро наращивать биомассу и рано переходить к активному синтезу продукта. Это сокращает время ферментации и повышает общую эффективность технологического процесса.
</a:t>
            </a:r>
            <a:endParaRPr lang="en-US" sz="1295" dirty="0"/>
          </a:p>
        </p:txBody>
      </p:sp>
      <p:sp>
        <p:nvSpPr>
          <p:cNvPr id="21" name="Text 3"/>
          <p:cNvSpPr txBox="1"/>
          <p:nvPr/>
        </p:nvSpPr>
        <p:spPr>
          <a:xfrm>
            <a:off x="6304600" y="1800999"/>
            <a:ext cx="2187600" cy="1007100"/>
          </a:xfrm>
          <a:prstGeom prst="rect">
            <a:avLst/>
          </a:prstGeom>
          <a:noFill/>
          <a:ln/>
        </p:spPr>
        <p:txBody>
          <a:bodyPr wrap="square" lIns="0" tIns="0" rIns="0" bIns="0" rtlCol="0" anchor="t"/>
          <a:lstStyle/>
          <a:p>
            <a:pPr algn="l" indent="0" marL="0">
              <a:lnSpc>
                <a:spcPct val="90000"/>
              </a:lnSpc>
              <a:buNone/>
            </a:pPr>
            <a:r>
              <a:rPr lang="en-US" sz="1270" b="1" dirty="0">
                <a:solidFill>
                  <a:srgbClr val="180939"/>
                </a:solidFill>
                <a:latin typeface="Arial" pitchFamily="34" charset="0"/>
                <a:ea typeface="Arial" pitchFamily="34" charset="-122"/>
                <a:cs typeface="Arial" pitchFamily="34" charset="-120"/>
              </a:rPr>
              <a:t>Устойчивость к среде
</a:t>
            </a:r>
            <a:pPr algn="l" indent="0" marL="0">
              <a:lnSpc>
                <a:spcPct val="90000"/>
              </a:lnSpc>
              <a:buNone/>
            </a:pPr>
            <a:r>
              <a:rPr lang="en-US" sz="42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16" dirty="0">
                <a:solidFill>
                  <a:srgbClr val="180939"/>
                </a:solidFill>
                <a:latin typeface="Arial" pitchFamily="34" charset="0"/>
                <a:ea typeface="Arial" pitchFamily="34" charset="-122"/>
                <a:cs typeface="Arial" pitchFamily="34" charset="-120"/>
              </a:rPr>
              <a:t>Перспективные культуры сохраняют активность при изменении pH, температуры и накоплении собственных метаболитов. Такая устойчивость особенно важна в биореакторах с длительным циклом выращивания.
</a:t>
            </a:r>
            <a:endParaRPr lang="en-US" sz="1270" dirty="0"/>
          </a:p>
        </p:txBody>
      </p:sp>
      <p:sp>
        <p:nvSpPr>
          <p:cNvPr id="22" name="Text 4"/>
          <p:cNvSpPr txBox="1"/>
          <p:nvPr/>
        </p:nvSpPr>
        <p:spPr>
          <a:xfrm>
            <a:off x="611750" y="3570700"/>
            <a:ext cx="3583200" cy="679800"/>
          </a:xfrm>
          <a:prstGeom prst="rect">
            <a:avLst/>
          </a:prstGeom>
          <a:noFill/>
          <a:ln/>
        </p:spPr>
        <p:txBody>
          <a:bodyPr wrap="square" lIns="0" tIns="0" rIns="0" bIns="0" rtlCol="0" anchor="t"/>
          <a:lstStyle/>
          <a:p>
            <a:pPr algn="l" indent="0" marL="0">
              <a:lnSpc>
                <a:spcPct val="90000"/>
              </a:lnSpc>
              <a:buNone/>
            </a:pPr>
            <a:r>
              <a:rPr lang="en-US" sz="1311" b="1" dirty="0">
                <a:solidFill>
                  <a:srgbClr val="180939"/>
                </a:solidFill>
                <a:latin typeface="Arial" pitchFamily="34" charset="0"/>
                <a:ea typeface="Arial" pitchFamily="34" charset="-122"/>
                <a:cs typeface="Arial" pitchFamily="34" charset="-120"/>
              </a:rPr>
              <a:t>Генетическая стабильность
</a:t>
            </a:r>
            <a:pPr algn="l" indent="0" marL="0">
              <a:lnSpc>
                <a:spcPct val="90000"/>
              </a:lnSpc>
              <a:buNone/>
            </a:pPr>
            <a:r>
              <a:rPr lang="en-US" sz="437"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49" dirty="0">
                <a:solidFill>
                  <a:srgbClr val="180939"/>
                </a:solidFill>
                <a:latin typeface="Arial" pitchFamily="34" charset="0"/>
                <a:ea typeface="Arial" pitchFamily="34" charset="-122"/>
                <a:cs typeface="Arial" pitchFamily="34" charset="-120"/>
              </a:rPr>
              <a:t>Полезные свойства не должны исчезать после многократных пересевов. Если признак нестабилен, штамм теряет ценность для производства, даже если сначала показывает высокий результат.
</a:t>
            </a:r>
            <a:endParaRPr lang="en-US" sz="1311" dirty="0"/>
          </a:p>
        </p:txBody>
      </p:sp>
      <p:sp>
        <p:nvSpPr>
          <p:cNvPr id="23" name="Text 5"/>
          <p:cNvSpPr txBox="1"/>
          <p:nvPr/>
        </p:nvSpPr>
        <p:spPr>
          <a:xfrm>
            <a:off x="4886925" y="3570700"/>
            <a:ext cx="3583200" cy="679800"/>
          </a:xfrm>
          <a:prstGeom prst="rect">
            <a:avLst/>
          </a:prstGeom>
          <a:noFill/>
          <a:ln/>
        </p:spPr>
        <p:txBody>
          <a:bodyPr wrap="square" lIns="0" tIns="0" rIns="0" bIns="0" rtlCol="0" anchor="t"/>
          <a:lstStyle/>
          <a:p>
            <a:pPr algn="l" indent="0" marL="0">
              <a:lnSpc>
                <a:spcPct val="90000"/>
              </a:lnSpc>
              <a:buNone/>
            </a:pPr>
            <a:r>
              <a:rPr lang="en-US" sz="1311" b="1" dirty="0">
                <a:solidFill>
                  <a:srgbClr val="180939"/>
                </a:solidFill>
                <a:latin typeface="Arial" pitchFamily="34" charset="0"/>
                <a:ea typeface="Arial" pitchFamily="34" charset="-122"/>
                <a:cs typeface="Arial" pitchFamily="34" charset="-120"/>
              </a:rPr>
              <a:t>Безопасность и сырьё
</a:t>
            </a:r>
            <a:pPr algn="l" indent="0" marL="0">
              <a:lnSpc>
                <a:spcPct val="90000"/>
              </a:lnSpc>
              <a:buNone/>
            </a:pPr>
            <a:r>
              <a:rPr lang="en-US" sz="437"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49" dirty="0">
                <a:solidFill>
                  <a:srgbClr val="180939"/>
                </a:solidFill>
                <a:latin typeface="Arial" pitchFamily="34" charset="0"/>
                <a:ea typeface="Arial" pitchFamily="34" charset="-122"/>
                <a:cs typeface="Arial" pitchFamily="34" charset="-120"/>
              </a:rPr>
              <a:t>Промышленные штаммы должны быть безопасны и уметь расти на дешёвом сырье, например на мелассе или крахмале. Это снижает затраты и упрощает масштабирование.
</a:t>
            </a:r>
            <a:endParaRPr lang="en-US" sz="1311" dirty="0"/>
          </a:p>
        </p:txBody>
      </p:sp>
      <p:sp>
        <p:nvSpPr>
          <p:cNvPr id="24" name="Text 6"/>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2F2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8225" y="1230217"/>
            <a:ext cx="3862882" cy="201066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82557" y="1230217"/>
            <a:ext cx="3862882" cy="201066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19675" y="3242473"/>
            <a:ext cx="3442500" cy="901151"/>
          </a:xfrm>
          <a:prstGeom prst="rect">
            <a:avLst/>
          </a:prstGeom>
          <a:noFill/>
          <a:ln/>
        </p:spPr>
        <p:txBody>
          <a:bodyPr wrap="square" lIns="0" tIns="0" rIns="0" bIns="0" rtlCol="0" anchor="t"/>
          <a:lstStyle/>
          <a:p>
            <a:pPr algn="l" indent="0" marL="0">
              <a:lnSpc>
                <a:spcPct val="90000"/>
              </a:lnSpc>
              <a:buNone/>
            </a:pPr>
            <a:r>
              <a:rPr lang="en-US" sz="1216" b="1" dirty="0">
                <a:solidFill>
                  <a:srgbClr val="180939"/>
                </a:solidFill>
                <a:latin typeface="Arial" pitchFamily="34" charset="0"/>
                <a:ea typeface="Arial" pitchFamily="34" charset="-122"/>
                <a:cs typeface="Arial" pitchFamily="34" charset="-120"/>
              </a:rPr>
              <a:t>Пенициллиновый прорыв
</a:t>
            </a:r>
            <a:pPr algn="l" indent="0" marL="0">
              <a:lnSpc>
                <a:spcPct val="90000"/>
              </a:lnSpc>
              <a:buNone/>
            </a:pPr>
            <a:r>
              <a:rPr lang="en-US" sz="405"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73" dirty="0">
                <a:solidFill>
                  <a:srgbClr val="180939"/>
                </a:solidFill>
                <a:latin typeface="Arial" pitchFamily="34" charset="0"/>
                <a:ea typeface="Arial" pitchFamily="34" charset="-122"/>
                <a:cs typeface="Arial" pitchFamily="34" charset="-120"/>
              </a:rPr>
              <a:t>Плесневые грибы рода Penicillium стали классическим объектом селекции, когда учёные начали целенаправленно повышать выход пенициллина. Из природной культуры постепенно вывели штаммы, которые давали значительно больше препарата. Для промышленности это означало переход от редкого вещества к массовому производству.
</a:t>
            </a:r>
            <a:endParaRPr lang="en-US" sz="1216" dirty="0"/>
          </a:p>
        </p:txBody>
      </p:sp>
      <p:sp>
        <p:nvSpPr>
          <p:cNvPr id="9" name="Text 1"/>
          <p:cNvSpPr txBox="1"/>
          <p:nvPr/>
        </p:nvSpPr>
        <p:spPr>
          <a:xfrm>
            <a:off x="4710245" y="3242473"/>
            <a:ext cx="3402600" cy="901151"/>
          </a:xfrm>
          <a:prstGeom prst="rect">
            <a:avLst/>
          </a:prstGeom>
          <a:noFill/>
          <a:ln/>
        </p:spPr>
        <p:txBody>
          <a:bodyPr wrap="square" lIns="0" tIns="0" rIns="0" bIns="0" rtlCol="0" anchor="t"/>
          <a:lstStyle/>
          <a:p>
            <a:pPr algn="l" indent="0" marL="0">
              <a:lnSpc>
                <a:spcPct val="90000"/>
              </a:lnSpc>
              <a:buNone/>
            </a:pPr>
            <a:r>
              <a:rPr lang="en-US" sz="1150" b="1" dirty="0">
                <a:solidFill>
                  <a:srgbClr val="180939"/>
                </a:solidFill>
                <a:latin typeface="Arial" pitchFamily="34" charset="0"/>
                <a:ea typeface="Arial" pitchFamily="34" charset="-122"/>
                <a:cs typeface="Arial" pitchFamily="34" charset="-120"/>
              </a:rPr>
              <a:t>Стрептомицеты и новые лекарства
</a:t>
            </a:r>
            <a:pPr algn="l" indent="0" marL="0">
              <a:lnSpc>
                <a:spcPct val="90000"/>
              </a:lnSpc>
              <a:buNone/>
            </a:pPr>
            <a:r>
              <a:rPr lang="en-US" sz="38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20" dirty="0">
                <a:solidFill>
                  <a:srgbClr val="180939"/>
                </a:solidFill>
                <a:latin typeface="Arial" pitchFamily="34" charset="0"/>
                <a:ea typeface="Arial" pitchFamily="34" charset="-122"/>
                <a:cs typeface="Arial" pitchFamily="34" charset="-120"/>
              </a:rPr>
              <a:t>Бактерии рода Streptomyces тоже оказались особенно ценными: их штаммы стали источником стрептомицина и других антибиотиков. На заводах такие культуры выращивают в ферментёрах, где важны чистота, питание и постоянный контроль условий. Именно селекция сделала возможным стабильный выпуск лекарств в больших масштабах.
</a:t>
            </a:r>
            <a:endParaRPr lang="en-US" sz="1150" dirty="0"/>
          </a:p>
        </p:txBody>
      </p:sp>
      <p:sp>
        <p:nvSpPr>
          <p:cNvPr id="10" name="Text 2"/>
          <p:cNvSpPr txBox="1"/>
          <p:nvPr/>
        </p:nvSpPr>
        <p:spPr>
          <a:xfrm>
            <a:off x="398225" y="397625"/>
            <a:ext cx="6619800" cy="387900"/>
          </a:xfrm>
          <a:prstGeom prst="rect">
            <a:avLst/>
          </a:prstGeom>
          <a:noFill/>
          <a:ln/>
        </p:spPr>
        <p:txBody>
          <a:bodyPr wrap="square" lIns="0" tIns="0" rIns="0" bIns="0" rtlCol="0" anchor="t"/>
          <a:lstStyle/>
          <a:p>
            <a:pPr algn="l" indent="0" marL="0">
              <a:lnSpc>
                <a:spcPct val="90000"/>
              </a:lnSpc>
              <a:buNone/>
            </a:pPr>
            <a:r>
              <a:rPr lang="en-US" sz="1786" b="1" dirty="0">
                <a:solidFill>
                  <a:srgbClr val="180939"/>
                </a:solidFill>
                <a:latin typeface="Arial" pitchFamily="34" charset="0"/>
                <a:ea typeface="Arial" pitchFamily="34" charset="-122"/>
                <a:cs typeface="Arial" pitchFamily="34" charset="-120"/>
              </a:rPr>
              <a:t>Селекция бактерий и грибов для получения антибиотиков
</a:t>
            </a:r>
            <a:endParaRPr lang="en-US" sz="1786" dirty="0"/>
          </a:p>
        </p:txBody>
      </p:sp>
      <p:sp>
        <p:nvSpPr>
          <p:cNvPr id="11"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016977" y="1518350"/>
            <a:ext cx="4647296" cy="22143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02901" y="4055250"/>
            <a:ext cx="3062100" cy="6906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Одна и та же селекционная логика позволяет получать разные по назначению биопродукты для медицины, питания и промышленности.
</a:t>
            </a:r>
            <a:endParaRPr lang="en-US" sz="1100" dirty="0"/>
          </a:p>
        </p:txBody>
      </p:sp>
      <p:sp>
        <p:nvSpPr>
          <p:cNvPr id="7" name="Text 1"/>
          <p:cNvSpPr txBox="1"/>
          <p:nvPr/>
        </p:nvSpPr>
        <p:spPr>
          <a:xfrm>
            <a:off x="402908" y="991291"/>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Учебный материал по теме «Селекция микроорганизмов»; школьный курс биологии.
</a:t>
            </a:r>
            <a:endParaRPr lang="en-US" sz="1100" dirty="0"/>
          </a:p>
        </p:txBody>
      </p:sp>
      <p:sp>
        <p:nvSpPr>
          <p:cNvPr id="8" name="Text 2"/>
          <p:cNvSpPr txBox="1"/>
          <p:nvPr/>
        </p:nvSpPr>
        <p:spPr>
          <a:xfrm>
            <a:off x="398425" y="397625"/>
            <a:ext cx="6621600" cy="387900"/>
          </a:xfrm>
          <a:prstGeom prst="rect">
            <a:avLst/>
          </a:prstGeom>
          <a:noFill/>
          <a:ln/>
        </p:spPr>
        <p:txBody>
          <a:bodyPr wrap="square" lIns="0" tIns="0" rIns="0" bIns="0" rtlCol="0" anchor="t"/>
          <a:lstStyle/>
          <a:p>
            <a:pPr algn="l" indent="0" marL="0">
              <a:lnSpc>
                <a:spcPct val="90000"/>
              </a:lnSpc>
              <a:buNone/>
            </a:pPr>
            <a:r>
              <a:rPr lang="en-US" sz="1753" b="1" dirty="0">
                <a:solidFill>
                  <a:srgbClr val="FFFFFF"/>
                </a:solidFill>
                <a:latin typeface="Arial" pitchFamily="34" charset="0"/>
                <a:ea typeface="Arial" pitchFamily="34" charset="-122"/>
                <a:cs typeface="Arial" pitchFamily="34" charset="-120"/>
              </a:rPr>
              <a:t>Продукты микробной селекции и их основные продуценты
</a:t>
            </a:r>
            <a:endParaRPr lang="en-US" sz="1753" dirty="0"/>
          </a:p>
        </p:txBody>
      </p:sp>
      <p:sp>
        <p:nvSpPr>
          <p:cNvPr id="9" name="Text 3"/>
          <p:cNvSpPr txBox="1"/>
          <p:nvPr/>
        </p:nvSpPr>
        <p:spPr>
          <a:xfrm>
            <a:off x="6640402" y="1457473"/>
            <a:ext cx="1916856" cy="2352528"/>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Основные продукты микробной селекции, их типичные продуценты и области применения.
</a:t>
            </a:r>
            <a:endParaRPr lang="en-US" sz="1200"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616049" y="2319337"/>
            <a:ext cx="2128385" cy="1620837"/>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Классический отбор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Сначала из природного разнообразия выбирают штаммы с полезными свойствами: быстрым ростом, высоким выходом продукта и устойчивостью к условиям выращивания.
</a:t>
            </a:r>
            <a:endParaRPr lang="en-US" sz="1500" dirty="0"/>
          </a:p>
        </p:txBody>
      </p:sp>
      <p:sp>
        <p:nvSpPr>
          <p:cNvPr id="7" name="Text 1"/>
          <p:cNvSpPr txBox="1"/>
          <p:nvPr/>
        </p:nvSpPr>
        <p:spPr>
          <a:xfrm>
            <a:off x="3202056" y="2319337"/>
            <a:ext cx="2103577" cy="1620837"/>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Целенаправленное изменение генов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Затем используют плазмиды, перенос генов и редактирование генома, чтобы усилить синтез нужного вещества или уменьшить образование нежелательных примесей.
</a:t>
            </a:r>
            <a:endParaRPr lang="en-US" sz="1500" dirty="0"/>
          </a:p>
        </p:txBody>
      </p:sp>
      <p:sp>
        <p:nvSpPr>
          <p:cNvPr id="8" name="Text 2"/>
          <p:cNvSpPr txBox="1"/>
          <p:nvPr/>
        </p:nvSpPr>
        <p:spPr>
          <a:xfrm>
            <a:off x="5780367" y="2319337"/>
            <a:ext cx="2136292" cy="1620838"/>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Совместная работа методов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Сегодня классическая селекция и генная инженерия часто применяются вместе: первая даёт исходный материал, а вторая помогает точнее закрепить нужный признак.
</a:t>
            </a:r>
            <a:endParaRPr lang="en-US" sz="1500" dirty="0"/>
          </a:p>
        </p:txBody>
      </p:sp>
      <p:sp>
        <p:nvSpPr>
          <p:cNvPr id="9" name="Text 3"/>
          <p:cNvSpPr txBox="1"/>
          <p:nvPr/>
        </p:nvSpPr>
        <p:spPr>
          <a:xfrm>
            <a:off x="397025" y="397625"/>
            <a:ext cx="6623100" cy="387900"/>
          </a:xfrm>
          <a:prstGeom prst="rect">
            <a:avLst/>
          </a:prstGeom>
          <a:noFill/>
          <a:ln/>
        </p:spPr>
        <p:txBody>
          <a:bodyPr wrap="square" lIns="0" tIns="0" rIns="0" bIns="0" rtlCol="0" anchor="t"/>
          <a:lstStyle/>
          <a:p>
            <a:pPr algn="l" indent="0" marL="0">
              <a:lnSpc>
                <a:spcPct val="90000"/>
              </a:lnSpc>
              <a:buNone/>
            </a:pPr>
            <a:r>
              <a:rPr lang="en-US" sz="1739" b="1" dirty="0">
                <a:solidFill>
                  <a:srgbClr val="180939"/>
                </a:solidFill>
                <a:latin typeface="Arial" pitchFamily="34" charset="0"/>
                <a:ea typeface="Arial" pitchFamily="34" charset="-122"/>
                <a:cs typeface="Arial" pitchFamily="34" charset="-120"/>
              </a:rPr>
              <a:t>Генная инженерия как продолжение классической селекции
</a:t>
            </a:r>
            <a:endParaRPr lang="en-US" sz="1739"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401" b="1" dirty="0">
                <a:solidFill>
                  <a:srgbClr val="FFFFFF"/>
                </a:solidFill>
                <a:latin typeface="Arial" pitchFamily="34" charset="0"/>
                <a:ea typeface="Arial" pitchFamily="34" charset="-122"/>
                <a:cs typeface="Arial" pitchFamily="34" charset="-120"/>
              </a:rPr>
              <a:t>Проверка устойчивости и стабильности штамма
</a:t>
            </a:r>
            <a:pPr algn="l" indent="0" marL="0">
              <a:lnSpc>
                <a:spcPct val="90000"/>
              </a:lnSpc>
              <a:buNone/>
            </a:pPr>
            <a:r>
              <a:rPr lang="en-US" sz="2401"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029" dirty="0">
                <a:solidFill>
                  <a:srgbClr val="FFFFFF"/>
                </a:solidFill>
                <a:latin typeface="Arial" pitchFamily="34" charset="0"/>
                <a:ea typeface="Arial" pitchFamily="34" charset="-122"/>
                <a:cs typeface="Arial" pitchFamily="34" charset="-120"/>
              </a:rPr>
              <a:t>Схема отбора и многократной проверки штамма после селекции.
</a:t>
            </a:r>
            <a:endParaRPr lang="en-US" sz="2401"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893" b="1" dirty="0">
                <a:solidFill>
                  <a:srgbClr val="180939"/>
                </a:solidFill>
                <a:latin typeface="Arial" pitchFamily="34" charset="0"/>
                <a:ea typeface="Arial" pitchFamily="34" charset="-122"/>
                <a:cs typeface="Arial" pitchFamily="34" charset="-120"/>
              </a:rPr>
              <a:t>Учебная схема по теме «Селекция микроорганизмов»; условные относительные значения для наглядности.
</a:t>
            </a:r>
            <a:endParaRPr lang="en-US" sz="893"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1805" b="1" dirty="0">
                <a:solidFill>
                  <a:srgbClr val="180939"/>
                </a:solidFill>
                <a:latin typeface="Arial" pitchFamily="34" charset="0"/>
                <a:ea typeface="Arial" pitchFamily="34" charset="-122"/>
                <a:cs typeface="Arial" pitchFamily="34" charset="-120"/>
              </a:rPr>
              <a:t>Как повышается продуктивность штамма после селекции
</a:t>
            </a:r>
            <a:endParaRPr lang="en-US" sz="1805"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Последовательный отбор позволяет накапливать полезные изменения и постепенно улучшать свойства культуры без резкого скачка.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Рост продуктивности обычно идёт поэтапно: каждый цикл отбора приближает штамм к более высокому выходу продукта.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96650" y="399850"/>
            <a:ext cx="6617100" cy="387900"/>
          </a:xfrm>
          <a:prstGeom prst="rect">
            <a:avLst/>
          </a:prstGeom>
          <a:noFill/>
          <a:ln/>
        </p:spPr>
        <p:txBody>
          <a:bodyPr wrap="square" lIns="0" tIns="0" rIns="0" bIns="0" rtlCol="0" anchor="t"/>
          <a:lstStyle/>
          <a:p>
            <a:pPr algn="l" indent="0" marL="0">
              <a:lnSpc>
                <a:spcPct val="90000"/>
              </a:lnSpc>
              <a:buNone/>
            </a:pPr>
            <a:r>
              <a:rPr lang="en-US" sz="1695" b="1" dirty="0">
                <a:solidFill>
                  <a:srgbClr val="FFFFFF"/>
                </a:solidFill>
                <a:latin typeface="Arial" pitchFamily="34" charset="0"/>
                <a:ea typeface="Arial" pitchFamily="34" charset="-122"/>
                <a:cs typeface="Arial" pitchFamily="34" charset="-120"/>
              </a:rPr>
              <a:t>Промышленная ферментация и значение селекционных штаммов
</a:t>
            </a:r>
            <a:endParaRPr lang="en-US" sz="1695" dirty="0"/>
          </a:p>
        </p:txBody>
      </p:sp>
      <p:sp>
        <p:nvSpPr>
          <p:cNvPr id="9" name="Text 1"/>
          <p:cNvSpPr txBox="1"/>
          <p:nvPr/>
        </p:nvSpPr>
        <p:spPr>
          <a:xfrm>
            <a:off x="535600" y="1377175"/>
            <a:ext cx="2886300" cy="12480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Условия биореактора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 больших ёмкостях поддерживают температуру, pH, аэрацию и состав среды. Для штамма важно не только выживать, но и стабильно работать в режиме, близком к промышленному.
</a:t>
            </a:r>
            <a:endParaRPr lang="en-US" sz="1200" dirty="0"/>
          </a:p>
        </p:txBody>
      </p:sp>
      <p:sp>
        <p:nvSpPr>
          <p:cNvPr id="10" name="Text 2"/>
          <p:cNvSpPr txBox="1"/>
          <p:nvPr/>
        </p:nvSpPr>
        <p:spPr>
          <a:xfrm>
            <a:off x="4043300" y="1377175"/>
            <a:ext cx="2886300" cy="12480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Экономичность процесса
</a:t>
            </a:r>
            <a:pPr algn="l" indent="0" marL="0">
              <a:lnSpc>
                <a:spcPct val="100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Ценятся культуры, которые используют дешёвое сырьё и дают высокий выход продукта. Это снижает себестоимость и упрощает производство при больших объёмах ферментации.
</a:t>
            </a:r>
            <a:endParaRPr lang="en-US" sz="1200" dirty="0"/>
          </a:p>
        </p:txBody>
      </p:sp>
      <p:sp>
        <p:nvSpPr>
          <p:cNvPr id="11" name="Text 3"/>
          <p:cNvSpPr txBox="1"/>
          <p:nvPr/>
        </p:nvSpPr>
        <p:spPr>
          <a:xfrm>
            <a:off x="1400975" y="3243000"/>
            <a:ext cx="2853300" cy="12480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Качество конечного вещества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Хороший штамм образует мало побочных соединений, поэтому продукт легче выделить и очистить. Это особенно важно для лекарств, ферментов и пищевых добавок.
</a:t>
            </a:r>
            <a:endParaRPr lang="en-US" sz="1200" dirty="0"/>
          </a:p>
        </p:txBody>
      </p:sp>
      <p:sp>
        <p:nvSpPr>
          <p:cNvPr id="12" name="Text 4"/>
          <p:cNvSpPr txBox="1"/>
          <p:nvPr/>
        </p:nvSpPr>
        <p:spPr>
          <a:xfrm>
            <a:off x="4868300" y="3243000"/>
            <a:ext cx="2814300" cy="12480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Переход к масштабу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Штамм должен сохранять свойства при переходе от лабораторной пробирки к биореактору. Именно поэтому промышленные культуры проверяют на устойчивость и воспроизводимость результата.
</a:t>
            </a:r>
            <a:endParaRPr lang="en-US" sz="1200" dirty="0"/>
          </a:p>
        </p:txBody>
      </p:sp>
      <p:sp>
        <p:nvSpPr>
          <p:cNvPr id="13" name="Text 5"/>
          <p:cNvSpPr txBox="1"/>
          <p:nvPr/>
        </p:nvSpPr>
        <p:spPr>
          <a:xfrm>
            <a:off x="8435340" y="4482077"/>
            <a:ext cx="326400" cy="1662300"/>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700" y="3128035"/>
            <a:ext cx="8582025" cy="16594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03662" y="409922"/>
            <a:ext cx="66246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Применение улучшенных микроорганизмов в экологии и медицине
</a:t>
            </a:r>
            <a:endParaRPr lang="en-US" sz="1695" dirty="0"/>
          </a:p>
        </p:txBody>
      </p:sp>
      <p:sp>
        <p:nvSpPr>
          <p:cNvPr id="10"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16</a:t>
            </a:r>
            <a:endParaRPr lang="en-US" sz="1800" dirty="0"/>
          </a:p>
        </p:txBody>
      </p:sp>
      <p:sp>
        <p:nvSpPr>
          <p:cNvPr id="11" name="Text 2"/>
          <p:cNvSpPr txBox="1"/>
          <p:nvPr/>
        </p:nvSpPr>
        <p:spPr>
          <a:xfrm>
            <a:off x="611204" y="1280387"/>
            <a:ext cx="2348100" cy="16644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Биоремедиация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Специально подобранные штаммы ускоряют разложение нефтепродуктов, органических загрязнений и некоторых токсичных соединений. Их используют для очистки воды, почв и промышленных стоков.
</a:t>
            </a:r>
            <a:endParaRPr lang="en-US" sz="1400" dirty="0"/>
          </a:p>
        </p:txBody>
      </p:sp>
      <p:sp>
        <p:nvSpPr>
          <p:cNvPr id="12" name="Text 3"/>
          <p:cNvSpPr txBox="1"/>
          <p:nvPr/>
        </p:nvSpPr>
        <p:spPr>
          <a:xfrm>
            <a:off x="3512533" y="1280387"/>
            <a:ext cx="2348015" cy="1664386"/>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Безопасные пробиотики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медицине и пищевой отрасли важны культуры, которые не вызывают заболевание и помогают поддерживать нормальную микрофлору. Их выбирают особенно строго по критериям безопасности.
</a:t>
            </a:r>
            <a:endParaRPr lang="en-US" sz="1400" dirty="0"/>
          </a:p>
        </p:txBody>
      </p:sp>
      <p:sp>
        <p:nvSpPr>
          <p:cNvPr id="13" name="Text 4"/>
          <p:cNvSpPr txBox="1"/>
          <p:nvPr/>
        </p:nvSpPr>
        <p:spPr>
          <a:xfrm>
            <a:off x="6413862" y="1280387"/>
            <a:ext cx="2348015" cy="1664386"/>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Практическая польза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Такие микроорганизмы работают там, где химическая очистка или лекарственная технология не всегда удобна. Поэтому селекция даёт решения и для здоровья человека, и для защиты среды.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5721" y="1836363"/>
            <a:ext cx="4724400" cy="160490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84645" y="4055250"/>
            <a:ext cx="3071400" cy="6906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Метод особенно эффективен, когда нужно быстро получить полезный штамм при сравнительно небольших затратах, но без строгого контроля он не даёт надёжного результата.
</a:t>
            </a:r>
            <a:endParaRPr lang="en-US" sz="1100" dirty="0"/>
          </a:p>
        </p:txBody>
      </p:sp>
      <p:sp>
        <p:nvSpPr>
          <p:cNvPr id="7" name="Text 1"/>
          <p:cNvSpPr txBox="1"/>
          <p:nvPr/>
        </p:nvSpPr>
        <p:spPr>
          <a:xfrm>
            <a:off x="3670771" y="941092"/>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Учебный материал по теме «Селекция микроорганизмов»; школьный курс биологии.
</a:t>
            </a:r>
            <a:endParaRPr lang="en-US" sz="1100" dirty="0"/>
          </a:p>
        </p:txBody>
      </p:sp>
      <p:sp>
        <p:nvSpPr>
          <p:cNvPr id="8" name="Text 2"/>
          <p:cNvSpPr txBox="1"/>
          <p:nvPr/>
        </p:nvSpPr>
        <p:spPr>
          <a:xfrm>
            <a:off x="533152" y="1457473"/>
            <a:ext cx="2768100" cy="2352600"/>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Сильные стороны микробной селекции связаны с быстротой и экономичностью, а ограничения — с необходимостью строгого контроля и отбора.
</a:t>
            </a:r>
            <a:endParaRPr lang="en-US" sz="1200" dirty="0"/>
          </a:p>
        </p:txBody>
      </p:sp>
      <p:sp>
        <p:nvSpPr>
          <p:cNvPr id="9" name="Text 3"/>
          <p:cNvSpPr txBox="1"/>
          <p:nvPr/>
        </p:nvSpPr>
        <p:spPr>
          <a:xfrm>
            <a:off x="395850" y="399850"/>
            <a:ext cx="6624000" cy="387900"/>
          </a:xfrm>
          <a:prstGeom prst="rect">
            <a:avLst/>
          </a:prstGeom>
          <a:noFill/>
          <a:ln/>
        </p:spPr>
        <p:txBody>
          <a:bodyPr wrap="square" lIns="0" tIns="0" rIns="0" bIns="0" rtlCol="0" anchor="t"/>
          <a:lstStyle/>
          <a:p>
            <a:pPr algn="l" indent="0" marL="0">
              <a:lnSpc>
                <a:spcPct val="90000"/>
              </a:lnSpc>
              <a:buNone/>
            </a:pPr>
            <a:r>
              <a:rPr lang="en-US" sz="1796" b="1" dirty="0">
                <a:solidFill>
                  <a:srgbClr val="180939"/>
                </a:solidFill>
                <a:latin typeface="Arial" pitchFamily="34" charset="0"/>
                <a:ea typeface="Arial" pitchFamily="34" charset="-122"/>
                <a:cs typeface="Arial" pitchFamily="34" charset="-120"/>
              </a:rPr>
              <a:t>Преимущества и ограничения селекции микроорганизмов
</a:t>
            </a:r>
            <a:endParaRPr lang="en-US" sz="1796"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3546" y="1609994"/>
            <a:ext cx="421500" cy="421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443900" y="1610000"/>
            <a:ext cx="421500" cy="421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90306" y="1623544"/>
            <a:ext cx="443700" cy="394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63546" y="3385454"/>
            <a:ext cx="421500" cy="421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868846" y="3385454"/>
            <a:ext cx="421500" cy="421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390000" y="397625"/>
            <a:ext cx="66300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Биобезопасность и контроль качества при работе с улучшенными штаммами
</a:t>
            </a:r>
            <a:endParaRPr lang="en-US" sz="1695" dirty="0"/>
          </a:p>
        </p:txBody>
      </p:sp>
      <p:sp>
        <p:nvSpPr>
          <p:cNvPr id="15" name="Text 1"/>
          <p:cNvSpPr txBox="1"/>
          <p:nvPr/>
        </p:nvSpPr>
        <p:spPr>
          <a:xfrm>
            <a:off x="1053550" y="1625000"/>
            <a:ext cx="1774200" cy="1149600"/>
          </a:xfrm>
          <a:prstGeom prst="rect">
            <a:avLst/>
          </a:prstGeom>
          <a:noFill/>
          <a:ln/>
        </p:spPr>
        <p:txBody>
          <a:bodyPr wrap="square" lIns="0" tIns="0" rIns="0" bIns="0" rtlCol="0" anchor="t"/>
          <a:lstStyle/>
          <a:p>
            <a:pPr algn="l" indent="0" marL="0">
              <a:lnSpc>
                <a:spcPct val="90000"/>
              </a:lnSpc>
              <a:buNone/>
            </a:pPr>
            <a:r>
              <a:rPr lang="en-US" sz="1248" b="1" dirty="0">
                <a:solidFill>
                  <a:srgbClr val="180939"/>
                </a:solidFill>
                <a:latin typeface="Arial" pitchFamily="34" charset="0"/>
                <a:ea typeface="Arial" pitchFamily="34" charset="-122"/>
                <a:cs typeface="Arial" pitchFamily="34" charset="-120"/>
              </a:rPr>
              <a:t>Проверка на опасность
</a:t>
            </a:r>
            <a:pPr algn="l" indent="0" marL="0">
              <a:lnSpc>
                <a:spcPct val="90000"/>
              </a:lnSpc>
              <a:buNone/>
            </a:pPr>
            <a:r>
              <a:rPr lang="en-US" sz="41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98" dirty="0">
                <a:solidFill>
                  <a:srgbClr val="180939"/>
                </a:solidFill>
                <a:latin typeface="Arial" pitchFamily="34" charset="0"/>
                <a:ea typeface="Arial" pitchFamily="34" charset="-122"/>
                <a:cs typeface="Arial" pitchFamily="34" charset="-120"/>
              </a:rPr>
              <a:t>Новый штамм оценивают на патогенность, токсичность, аллергенность и устойчивость к антибиотикам. Это необходимо, чтобы полезная культура не стала угрозой для человека.
</a:t>
            </a:r>
            <a:endParaRPr lang="en-US" sz="1248" dirty="0"/>
          </a:p>
        </p:txBody>
      </p:sp>
      <p:sp>
        <p:nvSpPr>
          <p:cNvPr id="16" name="Text 2"/>
          <p:cNvSpPr txBox="1"/>
          <p:nvPr/>
        </p:nvSpPr>
        <p:spPr>
          <a:xfrm>
            <a:off x="4001975" y="1625000"/>
            <a:ext cx="1727100" cy="1149600"/>
          </a:xfrm>
          <a:prstGeom prst="rect">
            <a:avLst/>
          </a:prstGeom>
          <a:noFill/>
          <a:ln/>
        </p:spPr>
        <p:txBody>
          <a:bodyPr wrap="square" lIns="0" tIns="0" rIns="0" bIns="0" rtlCol="0" anchor="t"/>
          <a:lstStyle/>
          <a:p>
            <a:pPr algn="l" indent="0" marL="0">
              <a:lnSpc>
                <a:spcPct val="90000"/>
              </a:lnSpc>
              <a:buNone/>
            </a:pPr>
            <a:r>
              <a:rPr lang="en-US" sz="1209" b="1" dirty="0">
                <a:solidFill>
                  <a:srgbClr val="180939"/>
                </a:solidFill>
                <a:latin typeface="Arial" pitchFamily="34" charset="0"/>
                <a:ea typeface="Arial" pitchFamily="34" charset="-122"/>
                <a:cs typeface="Arial" pitchFamily="34" charset="-120"/>
              </a:rPr>
              <a:t>Лабораторный контроль
</a:t>
            </a:r>
            <a:pPr algn="l" indent="0" marL="0">
              <a:lnSpc>
                <a:spcPct val="90000"/>
              </a:lnSpc>
              <a:buNone/>
            </a:pPr>
            <a:r>
              <a:rPr lang="en-US" sz="378"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07" dirty="0">
                <a:solidFill>
                  <a:srgbClr val="180939"/>
                </a:solidFill>
                <a:latin typeface="Arial" pitchFamily="34" charset="0"/>
                <a:ea typeface="Arial" pitchFamily="34" charset="-122"/>
                <a:cs typeface="Arial" pitchFamily="34" charset="-120"/>
              </a:rPr>
              <a:t>Перед внедрением проводят многоступенчатые испытания: сравнивают свойства, отслеживают стабильность и подтверждают, что штамм сохраняет заявленные характеристики при выращивании.
</a:t>
            </a:r>
            <a:endParaRPr lang="en-US" sz="1209" dirty="0"/>
          </a:p>
        </p:txBody>
      </p:sp>
      <p:sp>
        <p:nvSpPr>
          <p:cNvPr id="17" name="Text 3"/>
          <p:cNvSpPr txBox="1"/>
          <p:nvPr/>
        </p:nvSpPr>
        <p:spPr>
          <a:xfrm>
            <a:off x="6843525" y="1625000"/>
            <a:ext cx="1727100" cy="1149600"/>
          </a:xfrm>
          <a:prstGeom prst="rect">
            <a:avLst/>
          </a:prstGeom>
          <a:noFill/>
          <a:ln/>
        </p:spPr>
        <p:txBody>
          <a:bodyPr wrap="square" lIns="0" tIns="0" rIns="0" bIns="0" rtlCol="0" anchor="t"/>
          <a:lstStyle/>
          <a:p>
            <a:pPr algn="l" indent="0" marL="0">
              <a:lnSpc>
                <a:spcPct val="90000"/>
              </a:lnSpc>
              <a:buNone/>
            </a:pPr>
            <a:r>
              <a:rPr lang="en-US" sz="1217" b="1" dirty="0">
                <a:solidFill>
                  <a:srgbClr val="180939"/>
                </a:solidFill>
                <a:latin typeface="Arial" pitchFamily="34" charset="0"/>
                <a:ea typeface="Arial" pitchFamily="34" charset="-122"/>
                <a:cs typeface="Arial" pitchFamily="34" charset="-120"/>
              </a:rPr>
              <a:t>Стерильные условия
</a:t>
            </a:r>
            <a:pPr algn="l" indent="0" marL="0">
              <a:lnSpc>
                <a:spcPct val="90000"/>
              </a:lnSpc>
              <a:buNone/>
            </a:pPr>
            <a:r>
              <a:rPr lang="en-US" sz="40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74" dirty="0">
                <a:solidFill>
                  <a:srgbClr val="180939"/>
                </a:solidFill>
                <a:latin typeface="Arial" pitchFamily="34" charset="0"/>
                <a:ea typeface="Arial" pitchFamily="34" charset="-122"/>
                <a:cs typeface="Arial" pitchFamily="34" charset="-120"/>
              </a:rPr>
              <a:t>В производстве поддерживают чистоту оборудования и среды, чтобы исключить посторонние микроорганизмы. Это защищает продукт, работников и сам процесс ферментации.
</a:t>
            </a:r>
            <a:endParaRPr lang="en-US" sz="1217" dirty="0"/>
          </a:p>
        </p:txBody>
      </p:sp>
      <p:sp>
        <p:nvSpPr>
          <p:cNvPr id="18" name="Text 4"/>
          <p:cNvSpPr txBox="1"/>
          <p:nvPr/>
        </p:nvSpPr>
        <p:spPr>
          <a:xfrm>
            <a:off x="1053550" y="3400825"/>
            <a:ext cx="3202800" cy="797700"/>
          </a:xfrm>
          <a:prstGeom prst="rect">
            <a:avLst/>
          </a:prstGeom>
          <a:noFill/>
          <a:ln/>
        </p:spPr>
        <p:txBody>
          <a:bodyPr wrap="square" lIns="0" tIns="0" rIns="0" bIns="0" rtlCol="0" anchor="t"/>
          <a:lstStyle/>
          <a:p>
            <a:pPr algn="l" indent="0" marL="0">
              <a:lnSpc>
                <a:spcPct val="90000"/>
              </a:lnSpc>
              <a:buNone/>
            </a:pPr>
            <a:r>
              <a:rPr lang="en-US" sz="1458" b="1" dirty="0">
                <a:solidFill>
                  <a:srgbClr val="180939"/>
                </a:solidFill>
                <a:latin typeface="Arial" pitchFamily="34" charset="0"/>
                <a:ea typeface="Arial" pitchFamily="34" charset="-122"/>
                <a:cs typeface="Arial" pitchFamily="34" charset="-120"/>
              </a:rPr>
              <a:t>Маркировка и учёт
</a:t>
            </a:r>
            <a:pPr algn="l" indent="0" marL="0">
              <a:lnSpc>
                <a:spcPct val="90000"/>
              </a:lnSpc>
              <a:buNone/>
            </a:pPr>
            <a:r>
              <a:rPr lang="en-US" sz="48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66" dirty="0">
                <a:solidFill>
                  <a:srgbClr val="180939"/>
                </a:solidFill>
                <a:latin typeface="Arial" pitchFamily="34" charset="0"/>
                <a:ea typeface="Arial" pitchFamily="34" charset="-122"/>
                <a:cs typeface="Arial" pitchFamily="34" charset="-120"/>
              </a:rPr>
              <a:t>Культуры должны быть правильно подписаны и изолированы по зонам хранения и работы. Такой порядок снижает риск случайного смешения штаммов и ошибок в производстве.
</a:t>
            </a:r>
            <a:endParaRPr lang="en-US" sz="1458" dirty="0"/>
          </a:p>
        </p:txBody>
      </p:sp>
      <p:sp>
        <p:nvSpPr>
          <p:cNvPr id="19" name="Text 5"/>
          <p:cNvSpPr txBox="1"/>
          <p:nvPr/>
        </p:nvSpPr>
        <p:spPr>
          <a:xfrm>
            <a:off x="5367975" y="3400825"/>
            <a:ext cx="3202800" cy="797700"/>
          </a:xfrm>
          <a:prstGeom prst="rect">
            <a:avLst/>
          </a:prstGeom>
          <a:noFill/>
          <a:ln/>
        </p:spPr>
        <p:txBody>
          <a:bodyPr wrap="square" lIns="0" tIns="0" rIns="0" bIns="0" rtlCol="0" anchor="t"/>
          <a:lstStyle/>
          <a:p>
            <a:pPr algn="l" indent="0" marL="0">
              <a:lnSpc>
                <a:spcPct val="90000"/>
              </a:lnSpc>
              <a:buNone/>
            </a:pPr>
            <a:r>
              <a:rPr lang="en-US" sz="1436" b="1" dirty="0">
                <a:solidFill>
                  <a:srgbClr val="180939"/>
                </a:solidFill>
                <a:latin typeface="Arial" pitchFamily="34" charset="0"/>
                <a:ea typeface="Arial" pitchFamily="34" charset="-122"/>
                <a:cs typeface="Arial" pitchFamily="34" charset="-120"/>
              </a:rPr>
              <a:t>Безопасный выпуск
</a:t>
            </a:r>
            <a:pPr algn="l" indent="0" marL="0">
              <a:lnSpc>
                <a:spcPct val="90000"/>
              </a:lnSpc>
              <a:buNone/>
            </a:pPr>
            <a:r>
              <a:rPr lang="en-US" sz="47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48" dirty="0">
                <a:solidFill>
                  <a:srgbClr val="180939"/>
                </a:solidFill>
                <a:latin typeface="Arial" pitchFamily="34" charset="0"/>
                <a:ea typeface="Arial" pitchFamily="34" charset="-122"/>
                <a:cs typeface="Arial" pitchFamily="34" charset="-120"/>
              </a:rPr>
              <a:t>Перед использованием в промышленности или медицине штамм проходит проверку на соответствие регламентам. Только после этого его допускают к работе вне лаборатории.
</a:t>
            </a:r>
            <a:endParaRPr lang="en-US" sz="1436" dirty="0"/>
          </a:p>
        </p:txBody>
      </p:sp>
      <p:sp>
        <p:nvSpPr>
          <p:cNvPr id="20" name="Text 6"/>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893" b="1" dirty="0">
                <a:solidFill>
                  <a:srgbClr val="180939"/>
                </a:solidFill>
                <a:latin typeface="Arial" pitchFamily="34" charset="0"/>
                <a:ea typeface="Arial" pitchFamily="34" charset="-122"/>
                <a:cs typeface="Arial" pitchFamily="34" charset="-120"/>
              </a:rPr>
              <a:t>Учебная схема по теме «Селекция микроорганизмов»; условное распределение для наглядности.
</a:t>
            </a:r>
            <a:endParaRPr lang="en-US" sz="893"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1799" b="1" dirty="0">
                <a:solidFill>
                  <a:srgbClr val="180939"/>
                </a:solidFill>
                <a:latin typeface="Arial" pitchFamily="34" charset="0"/>
                <a:ea typeface="Arial" pitchFamily="34" charset="-122"/>
                <a:cs typeface="Arial" pitchFamily="34" charset="-120"/>
              </a:rPr>
              <a:t>Где селекция микроорганизмов даёт наибольший эффект
</a:t>
            </a:r>
            <a:endParaRPr lang="en-US" sz="1799"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На диаграмме показаны области, где особенно важны чистые, стабильные и экономичные биопродукты. Доли условны и отражают сравнительную значимость направлений.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Наибольший эффект дают фармацевтика и пищевая промышленность, но значение экологии и энергетики быстро растёт из-за практических задач общества.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19</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242536" y="1903505"/>
            <a:ext cx="3565955" cy="2038082"/>
          </a:xfrm>
          <a:prstGeom prst="rect">
            <a:avLst/>
          </a:prstGeom>
          <a:noFill/>
          <a:ln/>
        </p:spPr>
        <p:txBody>
          <a:bodyPr wrap="square" lIns="0" tIns="0" rIns="0" bIns="0" rtlCol="0" anchor="b"/>
          <a:lstStyle/>
          <a:p>
            <a:pPr algn="l" indent="0" marL="0">
              <a:lnSpc>
                <a:spcPct val="90000"/>
              </a:lnSpc>
              <a:buNone/>
            </a:pPr>
            <a:r>
              <a:rPr lang="en-US" sz="3452" b="1" dirty="0">
                <a:solidFill>
                  <a:srgbClr val="FFFFFF"/>
                </a:solidFill>
                <a:latin typeface="Arial" pitchFamily="34" charset="0"/>
                <a:ea typeface="Arial" pitchFamily="34" charset="-122"/>
                <a:cs typeface="Arial" pitchFamily="34" charset="-120"/>
              </a:rPr>
              <a:t>Селекция микроорганизмов: знание, которое работает в реальной жизни
</a:t>
            </a:r>
            <a:endParaRPr lang="en-US" sz="3452" dirty="0"/>
          </a:p>
        </p:txBody>
      </p:sp>
      <p:sp>
        <p:nvSpPr>
          <p:cNvPr id="5" name="Text 1"/>
          <p:cNvSpPr txBox="1"/>
          <p:nvPr/>
        </p:nvSpPr>
        <p:spPr>
          <a:xfrm>
            <a:off x="5327650" y="2411816"/>
            <a:ext cx="3456349" cy="1529771"/>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Селекция микроорганизмов показывает, как наследственность, изменчивость и отбор помогают создавать полезные штаммы для медицины, питания и экологии. Это один из самых наглядных примеров прикладной биологии.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2026-06-01T16:02:37Z</dcterms:created>
  <dcterms:modified xsi:type="dcterms:W3CDTF">2026-06-01T16:02:37Z</dcterms:modified>
</cp:coreProperties>
</file>