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jpeg"/><Relationship Id="rId6" Type="http://schemas.openxmlformats.org/officeDocument/2006/relationships/image" Target="../media/image-17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image" Target="../media/image-19-12.png"/><Relationship Id="rId13" Type="http://schemas.openxmlformats.org/officeDocument/2006/relationships/image" Target="../media/image-19-13.png"/><Relationship Id="rId14" Type="http://schemas.openxmlformats.org/officeDocument/2006/relationships/image" Target="../media/image-19-14.png"/><Relationship Id="rId15" Type="http://schemas.openxmlformats.org/officeDocument/2006/relationships/image" Target="../media/image-19-15.png"/><Relationship Id="rId16" Type="http://schemas.openxmlformats.org/officeDocument/2006/relationships/slideLayout" Target="../slideLayouts/slideLayout1.xml"/><Relationship Id="rId1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25" y="1958022"/>
            <a:ext cx="4347000" cy="27338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Хозяйство и внутренние различия Республики Индии
</a:t>
            </a:r>
            <a:endParaRPr lang="en-US" sz="3212" dirty="0"/>
          </a:p>
        </p:txBody>
      </p:sp>
      <p:sp>
        <p:nvSpPr>
          <p:cNvPr id="5" name="Text 1"/>
          <p:cNvSpPr txBox="1"/>
          <p:nvPr/>
        </p:nvSpPr>
        <p:spPr>
          <a:xfrm>
            <a:off x="5217550" y="4500900"/>
            <a:ext cx="26286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5217550" y="3501125"/>
            <a:ext cx="3476400" cy="8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Крупная экономика мира с яркими территориальными контрастами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9527" y="0"/>
            <a:ext cx="392794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2605175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Индия: рост, рынок, контрасты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37716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Индия сочетает огромный внутренний рынок, молодое население и быстро растущий сектор услуг. Одновременно страна заметно различается по уровню доходов, урбанизации и инфраструктуры, особенно между югом, западом, севером и востоком.
</a:t>
            </a:r>
            <a:endParaRPr lang="en-US" sz="10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8809" y="0"/>
            <a:ext cx="4329782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450025" y="449800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Природно-ресурсная основа хозяйства Индии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50025" y="1769575"/>
            <a:ext cx="3931800" cy="6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Муссонный режим
</a:t>
            </a:r>
            <a:pPr algn="l" indent="0" marL="0">
              <a:lnSpc>
                <a:spcPct val="115000"/>
              </a:lnSpc>
              <a:buNone/>
            </a:pPr>
            <a:r>
              <a:rPr lang="en-US" sz="6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Сезонные муссоны задают ритм посевов и урожая: от их своевременности зависят водоснабжение полей, сбор нескольких культур в год и риск засух либо наводнений.
</a:t>
            </a:r>
            <a:endParaRPr lang="en-US" sz="1014" dirty="0"/>
          </a:p>
        </p:txBody>
      </p:sp>
      <p:sp>
        <p:nvSpPr>
          <p:cNvPr id="11" name="Text 3"/>
          <p:cNvSpPr txBox="1"/>
          <p:nvPr/>
        </p:nvSpPr>
        <p:spPr>
          <a:xfrm>
            <a:off x="450025" y="2516358"/>
            <a:ext cx="3931800" cy="6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Минеральная база
</a:t>
            </a:r>
            <a:pPr algn="l" indent="0" marL="0">
              <a:lnSpc>
                <a:spcPct val="115000"/>
              </a:lnSpc>
              <a:buNone/>
            </a:pPr>
            <a:r>
              <a:rPr lang="en-US" sz="5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Страна располагает запасами каменного угля, железной руды, бокситов, марганца и известняка. Особенно важны угольные районы Джаркханда и Чхаттисгарха, поддерживающие энергетику и тяжёлую промышленность.
</a:t>
            </a:r>
            <a:endParaRPr lang="en-US" sz="903" dirty="0"/>
          </a:p>
        </p:txBody>
      </p:sp>
      <p:sp>
        <p:nvSpPr>
          <p:cNvPr id="12" name="Text 4"/>
          <p:cNvSpPr txBox="1"/>
          <p:nvPr/>
        </p:nvSpPr>
        <p:spPr>
          <a:xfrm>
            <a:off x="450025" y="3263142"/>
            <a:ext cx="3931800" cy="6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Труднодоступные районы
</a:t>
            </a:r>
            <a:pPr algn="l" indent="0" marL="0">
              <a:lnSpc>
                <a:spcPct val="115000"/>
              </a:lnSpc>
              <a:buNone/>
            </a:pPr>
            <a:r>
              <a:rPr lang="en-US" sz="6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Освоение территории осложнено в Гималаях, в пустыне Тар и в удалённых внутренних районах, где рельеф и слабая транспортная сеть повышают стоимость хозяйственного развития.
</a:t>
            </a:r>
            <a:endParaRPr lang="en-US" sz="994" dirty="0"/>
          </a:p>
        </p:txBody>
      </p:sp>
      <p:sp>
        <p:nvSpPr>
          <p:cNvPr id="13" name="Text 5"/>
          <p:cNvSpPr txBox="1"/>
          <p:nvPr/>
        </p:nvSpPr>
        <p:spPr>
          <a:xfrm>
            <a:off x="450025" y="4009944"/>
            <a:ext cx="3931800" cy="6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и размещение
</a:t>
            </a:r>
            <a:pPr algn="l" indent="0" marL="0">
              <a:lnSpc>
                <a:spcPct val="115000"/>
              </a:lnSpc>
              <a:buNone/>
            </a:pPr>
            <a:r>
              <a:rPr lang="en-US" sz="5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ресурсов и климатические различия напрямую влияют на специализацию районов: где больше воды и плодородных равнин, там выше плотность населения, интенсивность земледелия и концентрация городов.
</a:t>
            </a:r>
            <a:endParaRPr lang="en-US" sz="857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экономики Индии по основным секторам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Сфера услуг стала главным источником добавленной стоимости, тогда как сельское хозяйство сохраняет прежде всего социальную и занятостную роль.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Индии уже опирается на услуги, но аграрный сектор по-прежнему обеспечивает миллионы рабочих мест.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по данным Всемирного банка и структурным обзорам экономики Индии, 2023
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50" y="4324"/>
            <a:ext cx="9144000" cy="22413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455350" y="2700000"/>
            <a:ext cx="8244000" cy="5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как основа занятости и продовольственной безопасности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2568219" y="3445850"/>
            <a:ext cx="18894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культуры
</a:t>
            </a:r>
            <a:pPr algn="l" indent="0" marL="0">
              <a:lnSpc>
                <a:spcPct val="115000"/>
              </a:lnSpc>
              <a:buNone/>
            </a:pPr>
            <a:r>
              <a:rPr lang="en-US" sz="5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Основу производства составляют рис, пшеница, хлопок, чай, сахарный тростник и бобовые. Набор культур меняется по климату и обеспеченности водой в разных частях страны.
</a:t>
            </a:r>
            <a:endParaRPr lang="en-US" sz="1124" dirty="0"/>
          </a:p>
        </p:txBody>
      </p:sp>
      <p:sp>
        <p:nvSpPr>
          <p:cNvPr id="11" name="Text 3"/>
          <p:cNvSpPr txBox="1"/>
          <p:nvPr/>
        </p:nvSpPr>
        <p:spPr>
          <a:xfrm>
            <a:off x="4686381" y="3445850"/>
            <a:ext cx="18894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Земледельческие ландшафты
</a:t>
            </a:r>
            <a:pPr algn="l" indent="0" marL="0">
              <a:lnSpc>
                <a:spcPct val="115000"/>
              </a:lnSpc>
              <a:buNone/>
            </a:pPr>
            <a:r>
              <a:rPr lang="en-US" sz="5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Рисовые поля долины Ганга, интенсивное земледелие Пенджаба и чайные плантации Ассама наглядно показывают, как природные условия формируют хозяйственный облик региона.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6804550" y="3445850"/>
            <a:ext cx="18894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Продовольственная устойчивость
</a:t>
            </a:r>
            <a:pPr algn="l" indent="0" marL="0">
              <a:lnSpc>
                <a:spcPct val="115000"/>
              </a:lnSpc>
              <a:buNone/>
            </a:pPr>
            <a:r>
              <a:rPr lang="en-US" sz="5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Индии важно не только как отрасль, но и как механизм продовольственной безопасности: его устойчивость особенно значима при зависимости от муссонов и колебаний урожаев.
</a:t>
            </a:r>
            <a:endParaRPr lang="en-US" sz="1055" dirty="0"/>
          </a:p>
        </p:txBody>
      </p:sp>
      <p:sp>
        <p:nvSpPr>
          <p:cNvPr id="13" name="Text 5"/>
          <p:cNvSpPr txBox="1"/>
          <p:nvPr/>
        </p:nvSpPr>
        <p:spPr>
          <a:xfrm>
            <a:off x="450050" y="3445850"/>
            <a:ext cx="18894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Рабочие места на селе
</a:t>
            </a:r>
            <a:pPr algn="l" indent="0" marL="0">
              <a:lnSpc>
                <a:spcPct val="115000"/>
              </a:lnSpc>
              <a:buNone/>
            </a:pPr>
            <a:r>
              <a:rPr lang="en-US" sz="5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вклад сельского хозяйства в ВВП относительно невелик, именно оно обеспечивает занятость значительной части населения и остаётся опорой доходов для миллионов сельских семей.
</a:t>
            </a:r>
            <a:endParaRPr lang="en-US" sz="1124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1198513"/>
            <a:ext cx="8244000" cy="186702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9988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13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сельскохозяйственные районы и их специализация
</a:t>
            </a:r>
            <a:endParaRPr lang="en-US" sz="2213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035225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что аграрная специализация индийских штатов тесно связана с климатом, водой, почвами и степенью развития орошения.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797000" y="4035300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Там, где развиты орошение и устойчивое водоснабжение, формируется зерновая специализация; во влажных районах сильнее плантационные культуры.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251288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география Индии; региональная аграрная специализация штатов
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2073251"/>
            <a:ext cx="8244000" cy="261789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50000"/>
            <a:ext cx="82440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3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Индии от аграрной зависимости к экономике услуг
</a:t>
            </a:r>
            <a:endParaRPr lang="en-US" sz="2313" dirty="0"/>
          </a:p>
        </p:txBody>
      </p:sp>
      <p:sp>
        <p:nvSpPr>
          <p:cNvPr id="6" name="Text 2"/>
          <p:cNvSpPr txBox="1"/>
          <p:nvPr/>
        </p:nvSpPr>
        <p:spPr>
          <a:xfrm>
            <a:off x="450025" y="990000"/>
            <a:ext cx="82440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Логическая схема по этапам хозяйственной трансформации страны во второй половине XX — начале XXI века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8809" y="0"/>
            <a:ext cx="4329782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450025" y="449800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Промышленность и энергетика современной Индии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50025" y="1769575"/>
            <a:ext cx="3931800" cy="6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Широкий промышленный профиль
</a:t>
            </a:r>
            <a:pPr algn="l" indent="0" marL="0">
              <a:lnSpc>
                <a:spcPct val="115000"/>
              </a:lnSpc>
              <a:buNone/>
            </a:pPr>
            <a:r>
              <a:rPr lang="en-US" sz="5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Индийская промышленность охватывает металлургию, машиностроение, нефтепереработку, химию, фармацевтику и текстиль. Такое разнообразие помогает стране сочетать традиционные и высокотехнологичные отрасли.
</a:t>
            </a:r>
            <a:endParaRPr lang="en-US" sz="889" dirty="0"/>
          </a:p>
        </p:txBody>
      </p:sp>
      <p:sp>
        <p:nvSpPr>
          <p:cNvPr id="11" name="Text 3"/>
          <p:cNvSpPr txBox="1"/>
          <p:nvPr/>
        </p:nvSpPr>
        <p:spPr>
          <a:xfrm>
            <a:off x="450025" y="2516358"/>
            <a:ext cx="3931800" cy="6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Угольная основа энергетики
</a:t>
            </a:r>
            <a:pPr algn="l" indent="0" marL="0">
              <a:lnSpc>
                <a:spcPct val="115000"/>
              </a:lnSpc>
              <a:buNone/>
            </a:pPr>
            <a:r>
              <a:rPr lang="en-US" sz="5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Уголь остаётся важнейшим источником энергии для промышленности и электростанций. При этом энергетический баланс постепенно меняется за счёт роста солнечной и ветровой генерации.
</a:t>
            </a:r>
            <a:endParaRPr lang="en-US" sz="949" dirty="0"/>
          </a:p>
        </p:txBody>
      </p:sp>
      <p:sp>
        <p:nvSpPr>
          <p:cNvPr id="12" name="Text 4"/>
          <p:cNvSpPr txBox="1"/>
          <p:nvPr/>
        </p:nvSpPr>
        <p:spPr>
          <a:xfrm>
            <a:off x="450025" y="3263142"/>
            <a:ext cx="3931800" cy="6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Промышленные узлы
</a:t>
            </a:r>
            <a:pPr algn="l" indent="0" marL="0">
              <a:lnSpc>
                <a:spcPct val="115000"/>
              </a:lnSpc>
              <a:buNone/>
            </a:pPr>
            <a:r>
              <a:rPr lang="en-US" sz="5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центры сформировались в районах Мумбаи–Пуна, Ахмадабада, Ченнаи, Калькутты и Руркелы. Их развитие поддерживают транспорт, рынок сбыта и накопленные производственные кадры.
</a:t>
            </a:r>
            <a:endParaRPr lang="en-US" sz="918" dirty="0"/>
          </a:p>
        </p:txBody>
      </p:sp>
      <p:sp>
        <p:nvSpPr>
          <p:cNvPr id="13" name="Text 5"/>
          <p:cNvSpPr txBox="1"/>
          <p:nvPr/>
        </p:nvSpPr>
        <p:spPr>
          <a:xfrm>
            <a:off x="450025" y="4009944"/>
            <a:ext cx="3931800" cy="6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городами
</a:t>
            </a:r>
            <a:pPr algn="l" indent="0" marL="0">
              <a:lnSpc>
                <a:spcPct val="115000"/>
              </a:lnSpc>
              <a:buNone/>
            </a:pPr>
            <a:r>
              <a:rPr lang="en-US" sz="5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Промышленность тесно связана с крупнейшими городами, где сосредоточены финансы, квалифицированная рабочая сила, научные кадры и управленческие решения, необходимые для модернизации производства.
</a:t>
            </a:r>
            <a:endParaRPr lang="en-US" sz="859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города Индии и их экономические функции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специализируются по-разному, поэтому вместе формируют каркас национальной экономики и связывают финансы, управление, промышленность и цифровые услуги.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сильные центры сочетают несколько функций одновременно, а их влияние выходит далеко за пределы собственных штатов.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Качественная оценка по хозяйственным функциям крупнейших городов Индии, учебный материал
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97129" y="0"/>
            <a:ext cx="4550792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450025" y="449800"/>
            <a:ext cx="36531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Транспортная инфраструктура и хозяйственные связи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810775" y="2812175"/>
            <a:ext cx="3292200" cy="8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направления
</a:t>
            </a:r>
            <a:pPr algn="l" indent="0" marL="0">
              <a:lnSpc>
                <a:spcPct val="115000"/>
              </a:lnSpc>
              <a:buNone/>
            </a:pPr>
            <a:r>
              <a:rPr lang="en-US" sz="5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важны магистрали Дели–Мумбаи и Дели–Ченнаи, а также линии, связывающие внутренние районы с морскими портами. Они ускоряют обмен сырьём, товарами и людьми.
</a:t>
            </a:r>
            <a:endParaRPr lang="en-US" sz="997" dirty="0"/>
          </a:p>
        </p:txBody>
      </p:sp>
      <p:sp>
        <p:nvSpPr>
          <p:cNvPr id="10" name="Text 3"/>
          <p:cNvSpPr txBox="1"/>
          <p:nvPr/>
        </p:nvSpPr>
        <p:spPr>
          <a:xfrm>
            <a:off x="810775" y="3887700"/>
            <a:ext cx="3292200" cy="8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ворота страны
</a:t>
            </a:r>
            <a:pPr algn="l" indent="0" marL="0">
              <a:lnSpc>
                <a:spcPct val="115000"/>
              </a:lnSpc>
              <a:buNone/>
            </a:pPr>
            <a:r>
              <a:rPr lang="en-US" sz="5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Мумбаи, Джавахарлал Неру, Ченнаи и Вишакхапатнам обслуживают значительную часть внешней торговли. Через них проходят экспорт промышленных товаров и импорт топлива, сырья и оборудования.
</a:t>
            </a:r>
            <a:endParaRPr lang="en-US" sz="997" dirty="0"/>
          </a:p>
        </p:txBody>
      </p:sp>
      <p:sp>
        <p:nvSpPr>
          <p:cNvPr id="11" name="Text 4"/>
          <p:cNvSpPr txBox="1"/>
          <p:nvPr/>
        </p:nvSpPr>
        <p:spPr>
          <a:xfrm>
            <a:off x="810775" y="1736650"/>
            <a:ext cx="3292200" cy="8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Железные дороги как каркас
</a:t>
            </a:r>
            <a:pPr algn="l" indent="0" marL="0">
              <a:lnSpc>
                <a:spcPct val="115000"/>
              </a:lnSpc>
              <a:buNone/>
            </a:pPr>
            <a:r>
              <a:rPr lang="en-US" sz="5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Железнодорожная сеть Индии относится к крупнейшим в мире и соединяет промышленные районы, аграрные зоны и крупные города, обеспечивая массовые пассажирские и грузовые перевозки.
</a:t>
            </a:r>
            <a:endParaRPr lang="en-US" sz="99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Неравномерность социально-экономического развития штатов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586488" y="2041900"/>
            <a:ext cx="18438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стартовые условия
</a:t>
            </a:r>
            <a:pPr algn="l" indent="0" marL="0">
              <a:lnSpc>
                <a:spcPct val="115000"/>
              </a:lnSpc>
              <a:buNone/>
            </a:pPr>
            <a:r>
              <a:rPr lang="en-US" sz="4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Штаты Индии развиваются неравномерно из-за различий в исторической специализации, доступе к рынкам и плотности населения. Там, где раньше сформировались города и порты, быстрее растут доходы и занятость вне сельского хозяйства.
</a:t>
            </a:r>
            <a:endParaRPr lang="en-US" sz="879" dirty="0"/>
          </a:p>
        </p:txBody>
      </p:sp>
      <p:sp>
        <p:nvSpPr>
          <p:cNvPr id="11" name="Text 3"/>
          <p:cNvSpPr txBox="1"/>
          <p:nvPr/>
        </p:nvSpPr>
        <p:spPr>
          <a:xfrm>
            <a:off x="2674427" y="2041900"/>
            <a:ext cx="18438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Инвестиции и инфраструктура
</a:t>
            </a:r>
            <a:pPr algn="l" indent="0" marL="0">
              <a:lnSpc>
                <a:spcPct val="115000"/>
              </a:lnSpc>
              <a:buNone/>
            </a:pPr>
            <a:r>
              <a:rPr lang="en-US" sz="4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Западные и южные штаты получают больше частных вложений, лучше связаны дорогами и энергосетями, а потому легче привлекают предприятия. Слабая транспортная доступность, напротив, замедляет модернизацию северных и восточных регионов.
</a:t>
            </a:r>
            <a:endParaRPr lang="en-US" sz="854" dirty="0"/>
          </a:p>
        </p:txBody>
      </p:sp>
      <p:sp>
        <p:nvSpPr>
          <p:cNvPr id="12" name="Text 4"/>
          <p:cNvSpPr txBox="1"/>
          <p:nvPr/>
        </p:nvSpPr>
        <p:spPr>
          <a:xfrm>
            <a:off x="4762369" y="2041900"/>
            <a:ext cx="18438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Человеческий капитал
</a:t>
            </a:r>
            <a:pPr algn="l" indent="0" marL="0">
              <a:lnSpc>
                <a:spcPct val="115000"/>
              </a:lnSpc>
              <a:buNone/>
            </a:pPr>
            <a:r>
              <a:rPr lang="en-US" sz="4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Уровни грамотности, медицинского обслуживания и профессиональной подготовки напрямую влияют на производительность труда. Там, где выше качество образования и здравоохранения, население быстрее включается в современные отрасли экономики и городскую занятость.
</a:t>
            </a:r>
            <a:endParaRPr lang="en-US" sz="839" dirty="0"/>
          </a:p>
        </p:txBody>
      </p:sp>
      <p:sp>
        <p:nvSpPr>
          <p:cNvPr id="13" name="Text 5"/>
          <p:cNvSpPr txBox="1"/>
          <p:nvPr/>
        </p:nvSpPr>
        <p:spPr>
          <a:xfrm>
            <a:off x="6850308" y="2041900"/>
            <a:ext cx="18438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Разрыв доходов
</a:t>
            </a:r>
            <a:pPr algn="l" indent="0" marL="0">
              <a:lnSpc>
                <a:spcPct val="115000"/>
              </a:lnSpc>
              <a:buNone/>
            </a:pPr>
            <a:r>
              <a:rPr lang="en-US" sz="4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результате формируется заметный разрыв между штатами по доходам, урбанизации и качеству жизни. Наиболее динамичные регионы лучше встроены в рынок услуг и промышленности, тогда как беднейшие сильнее зависят от сельского хозяйства.
</a:t>
            </a:r>
            <a:endParaRPr lang="en-US" sz="85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25" y="2010491"/>
            <a:ext cx="4122000" cy="14002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показателей развития отдельных регионов Индии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540727" y="1697375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как различаются человеческий капитал, тип занятости и хозяйственный профиль регионов с разным уровнем развития.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540725" y="2776222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Керала выделяется человеческим капиталом, а Бихар — более сельским характером экономики. Махараштра, Тамилнад и Гуджарат сочетают урбанизацию, промышленность и более высокую хозяйственную активность.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8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данным Census of India, Economic Survey of India и штатных статистических обзоров
</a:t>
            </a:r>
            <a:endParaRPr lang="en-US" sz="69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Грамотность и урбанизация по отдельным штатам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Показатели разных штатов отражают не только экономику, но и длительный эффект раннего развития школ, городов и транспортных связей.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Керала и Тамилнад заметно опережают Бихар и Уттар-Прадеш. Высокая грамотность и урбанизация обычно связаны с более разнообразной занятостью и лучшей инфраструктурой.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Census of India 2011; Office of the Registrar General &amp; Census Commissioner, India
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450013" y="449800"/>
            <a:ext cx="8244000" cy="5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Языковое, религиозное и социальное разнообразие Индии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2568194" y="2120700"/>
            <a:ext cx="18894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Религиозная мозаика
</a:t>
            </a:r>
            <a:pPr algn="l" indent="0" marL="0">
              <a:lnSpc>
                <a:spcPct val="115000"/>
              </a:lnSpc>
              <a:buNone/>
            </a:pPr>
            <a:r>
              <a:rPr lang="en-US" sz="5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Индуизм, ислам, христианство, сикхизм, буддизм и джайнизм формируют сложную религиозную карту страны. Это многообразие заметно в праздниках, архитектуре, повседневных практиках и региональных культурных традициях.
</a:t>
            </a:r>
            <a:endParaRPr lang="en-US" sz="1009" dirty="0"/>
          </a:p>
        </p:txBody>
      </p:sp>
      <p:sp>
        <p:nvSpPr>
          <p:cNvPr id="10" name="Text 3"/>
          <p:cNvSpPr txBox="1"/>
          <p:nvPr/>
        </p:nvSpPr>
        <p:spPr>
          <a:xfrm>
            <a:off x="4686356" y="2120700"/>
            <a:ext cx="18894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структура
</a:t>
            </a:r>
            <a:pPr algn="l" indent="0" marL="0">
              <a:lnSpc>
                <a:spcPct val="115000"/>
              </a:lnSpc>
              <a:buNone/>
            </a:pPr>
            <a:r>
              <a:rPr lang="en-US" sz="5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Кастовые различия исторически влияли на распределение профессий, статуса и доступа к ресурсам. Хотя современное государство стремится уменьшать неравенство, социальные барьеры продолжают ощущаться в отдельных районах.
</a:t>
            </a:r>
            <a:endParaRPr lang="en-US" sz="1009" dirty="0"/>
          </a:p>
        </p:txBody>
      </p:sp>
      <p:sp>
        <p:nvSpPr>
          <p:cNvPr id="11" name="Text 4"/>
          <p:cNvSpPr txBox="1"/>
          <p:nvPr/>
        </p:nvSpPr>
        <p:spPr>
          <a:xfrm>
            <a:off x="6804525" y="2120700"/>
            <a:ext cx="18894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Региональная идентичность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Языки, религии и местные обычаи усиливают чувство принадлежности к своему штату или региону. Поэтому внутренняя карта Индии складывается не только из экономики, но и из устойчивых культурных границ.
</a:t>
            </a:r>
            <a:endParaRPr lang="en-US" sz="1043" dirty="0"/>
          </a:p>
        </p:txBody>
      </p:sp>
      <p:sp>
        <p:nvSpPr>
          <p:cNvPr id="12" name="Text 5"/>
          <p:cNvSpPr txBox="1"/>
          <p:nvPr/>
        </p:nvSpPr>
        <p:spPr>
          <a:xfrm>
            <a:off x="450025" y="2120700"/>
            <a:ext cx="18894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Многоязычная страна
</a:t>
            </a:r>
            <a:pPr algn="l" indent="0" marL="0">
              <a:lnSpc>
                <a:spcPct val="115000"/>
              </a:lnSpc>
              <a:buNone/>
            </a:pPr>
            <a:r>
              <a:rPr lang="en-US" sz="5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Индии сосуществуют десятки крупных языков и сотни местных говоров. Хинди и английский выполняют объединяющую роль в государственном управлении, образовании и деловом общении между штатами.
</a:t>
            </a:r>
            <a:endParaRPr lang="en-US" sz="1124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450025" y="449800"/>
            <a:ext cx="36531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Города, миграция и проблемы быстрой урбанизации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810775" y="2328046"/>
            <a:ext cx="32922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городская занятость
</a:t>
            </a:r>
            <a:pPr algn="l" indent="0" marL="0">
              <a:lnSpc>
                <a:spcPct val="115000"/>
              </a:lnSpc>
              <a:buNone/>
            </a:pPr>
            <a:r>
              <a:rPr lang="en-US" sz="4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Прибывающие жители часто находят работу в сфере услуг, строительстве и мелком бизнесе. Однако значительная часть этой занятости неформальна, а значит связана с нестабильным доходом и слабой социальной защитой.
</a:t>
            </a:r>
            <a:endParaRPr lang="en-US" sz="849" dirty="0"/>
          </a:p>
        </p:txBody>
      </p:sp>
      <p:sp>
        <p:nvSpPr>
          <p:cNvPr id="10" name="Text 3"/>
          <p:cNvSpPr txBox="1"/>
          <p:nvPr/>
        </p:nvSpPr>
        <p:spPr>
          <a:xfrm>
            <a:off x="810775" y="3167979"/>
            <a:ext cx="32922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Жилищный дефицит
</a:t>
            </a:r>
            <a:pPr algn="l" indent="0" marL="0">
              <a:lnSpc>
                <a:spcPct val="115000"/>
              </a:lnSpc>
              <a:buNone/>
            </a:pPr>
            <a:r>
              <a:rPr lang="en-US" sz="4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рост населения агломераций опережает строительство доступного жилья. Из-за этого увеличивается число перенаселённых кварталов и трущоб, особенно в районах, где земля стоит дорого и спрос растёт быстрее предложения.
</a:t>
            </a:r>
            <a:endParaRPr lang="en-US" sz="849" dirty="0"/>
          </a:p>
        </p:txBody>
      </p:sp>
      <p:sp>
        <p:nvSpPr>
          <p:cNvPr id="11" name="Text 4"/>
          <p:cNvSpPr txBox="1"/>
          <p:nvPr/>
        </p:nvSpPr>
        <p:spPr>
          <a:xfrm>
            <a:off x="810775" y="1488100"/>
            <a:ext cx="32922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Притяжение мегаполисов
</a:t>
            </a:r>
            <a:pPr algn="l" indent="0" marL="0">
              <a:lnSpc>
                <a:spcPct val="115000"/>
              </a:lnSpc>
              <a:buNone/>
            </a:pPr>
            <a:r>
              <a:rPr lang="en-US" sz="4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Дели, Мумбаи, Бангалор и Ченнаи концентрируют рабочие места, университеты и транспортные узлы. Именно поэтому они привлекают мигрантов из сельских районов, где возможности заработка и образования гораздо уже.
</a:t>
            </a:r>
            <a:endParaRPr lang="en-US" sz="849" dirty="0"/>
          </a:p>
        </p:txBody>
      </p:sp>
      <p:sp>
        <p:nvSpPr>
          <p:cNvPr id="12" name="Text 5"/>
          <p:cNvSpPr txBox="1"/>
          <p:nvPr/>
        </p:nvSpPr>
        <p:spPr>
          <a:xfrm>
            <a:off x="810775" y="4007912"/>
            <a:ext cx="32922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Нагрузка на городскую систему
</a:t>
            </a:r>
            <a:pPr algn="l" indent="0" marL="0">
              <a:lnSpc>
                <a:spcPct val="115000"/>
              </a:lnSpc>
              <a:buNone/>
            </a:pPr>
            <a:r>
              <a:rPr lang="en-US" sz="4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Транспорт, водоснабжение, канализация и вывоз отходов в крупных городах работают на пределе. Чем быстрее растёт агломерация, тем труднее поддерживать качество городской среды и сокращать социальное расслоение.
</a:t>
            </a:r>
            <a:endParaRPr lang="en-US" sz="849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2073251"/>
            <a:ext cx="8244000" cy="261789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50000"/>
            <a:ext cx="82440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формируются территориальные различия в хозяйстве Индии
</a:t>
            </a:r>
            <a:endParaRPr lang="en-US" sz="2285" dirty="0"/>
          </a:p>
        </p:txBody>
      </p:sp>
      <p:sp>
        <p:nvSpPr>
          <p:cNvPr id="6" name="Text 2"/>
          <p:cNvSpPr txBox="1"/>
          <p:nvPr/>
        </p:nvSpPr>
        <p:spPr>
          <a:xfrm>
            <a:off x="450025" y="990000"/>
            <a:ext cx="82440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 природные условия и исторические факторы переходят в экономические различия между штатами и регионами.
</a:t>
            </a:r>
            <a:endParaRPr lang="en-US" sz="881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0000" y="2701245"/>
            <a:ext cx="2747700" cy="19910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97793" y="2701137"/>
            <a:ext cx="2748000" cy="199122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45896" y="2701137"/>
            <a:ext cx="2748000" cy="1991227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0000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Индия развивается быстрее, а где медленнее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596200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 и запад как зоны ускорения
</a:t>
            </a:r>
            <a:pPr algn="l" indent="0" marL="0">
              <a:lnSpc>
                <a:spcPct val="115000"/>
              </a:lnSpc>
              <a:buNone/>
            </a:pPr>
            <a:r>
              <a:rPr lang="en-US" sz="2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карте Индии особенно выделяются штаты, где давно сложились города, промышленные зоны и высокий уровень образования. Здесь быстрее растут услуги, экспорт и доходы населения, а связь между крупными центрами работает устойчивее. Именно поэтому южные и западные территории чаще называют опорой современной экономики.
</a:t>
            </a:r>
            <a:endParaRPr lang="en-US" sz="739" dirty="0"/>
          </a:p>
        </p:txBody>
      </p:sp>
      <p:sp>
        <p:nvSpPr>
          <p:cNvPr id="11" name="Text 3"/>
          <p:cNvSpPr txBox="1"/>
          <p:nvPr/>
        </p:nvSpPr>
        <p:spPr>
          <a:xfrm>
            <a:off x="3344393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 и восток: более сложная траектория
</a:t>
            </a:r>
            <a:pPr algn="l" indent="0" marL="0">
              <a:lnSpc>
                <a:spcPct val="115000"/>
              </a:lnSpc>
              <a:buNone/>
            </a:pPr>
            <a:r>
              <a:rPr lang="en-US" sz="2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северных и восточных районах плотнее сельское население, а современные отрасли распределены слабее. Здесь дольше сохраняется зависимость от земледелия и сезонной занятости, поэтому рост доходов идёт медленнее. На фоне соседних штатов контрасты особенно заметны в качестве дорог, школ и городской среды.
</a:t>
            </a:r>
            <a:endParaRPr lang="en-US" sz="739" dirty="0"/>
          </a:p>
        </p:txBody>
      </p:sp>
      <p:sp>
        <p:nvSpPr>
          <p:cNvPr id="12" name="Text 4"/>
          <p:cNvSpPr txBox="1"/>
          <p:nvPr/>
        </p:nvSpPr>
        <p:spPr>
          <a:xfrm>
            <a:off x="6092496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неравенства внутри одной страны
</a:t>
            </a:r>
            <a:pPr algn="l" indent="0" marL="0">
              <a:lnSpc>
                <a:spcPct val="115000"/>
              </a:lnSpc>
              <a:buNone/>
            </a:pPr>
            <a:r>
              <a:rPr lang="en-US" sz="2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сопоставить развитые и отстающие штаты на одной карте, Индия выглядит как страна резких переходов, а не плавного градиента. Рядом могут находиться территории с сопоставимой культурой, но разными возможностями для работы, учёбы и жизни, что подчёркивает силу пространственных различий.
</a:t>
            </a:r>
            <a:endParaRPr lang="en-US" sz="77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Ведущие статьи индийского экспорта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Экспорт Индии опирается не только на товары, но и на крупные сервисные поставки, связанные с технологиями, программированием и деловыми услугами.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Профиль экспорта диверсифицирован, но заметно зависит от портов и индустриальных центров. Это усиливает роль Мумбаи, Ченнаи, Гуджарата и технологических агломераций.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данным DGFT India и UN Comtrade за 2023 год
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46579" y="1584284"/>
            <a:ext cx="357600" cy="2860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446570" y="2214515"/>
            <a:ext cx="357600" cy="3576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446570" y="2880507"/>
            <a:ext cx="357600" cy="3576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2446570" y="3582242"/>
            <a:ext cx="357600" cy="28608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2446570" y="4248220"/>
            <a:ext cx="357600" cy="286080"/>
          </a:xfrm>
          <a:prstGeom prst="rect">
            <a:avLst/>
          </a:prstGeom>
        </p:spPr>
      </p:pic>
      <p:sp>
        <p:nvSpPr>
          <p:cNvPr id="17" name="Text 0"/>
          <p:cNvSpPr txBox="1"/>
          <p:nvPr/>
        </p:nvSpPr>
        <p:spPr>
          <a:xfrm>
            <a:off x="450000" y="450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вызовы развития Индии
</a:t>
            </a:r>
            <a:endParaRPr lang="en-US" sz="2400" dirty="0"/>
          </a:p>
        </p:txBody>
      </p:sp>
      <p:sp>
        <p:nvSpPr>
          <p:cNvPr id="1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19" name="Text 2"/>
          <p:cNvSpPr txBox="1"/>
          <p:nvPr/>
        </p:nvSpPr>
        <p:spPr>
          <a:xfrm>
            <a:off x="3113280" y="1491916"/>
            <a:ext cx="36351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2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Бедность и неравенство
</a:t>
            </a:r>
            <a:pPr algn="l" indent="0" marL="0">
              <a:lnSpc>
                <a:spcPct val="115000"/>
              </a:lnSpc>
              <a:buNone/>
            </a:pPr>
            <a:r>
              <a:rPr lang="en-US" sz="235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населения по-прежнему живёт на низкие доходы, а различия между штатами и социальными группами сохраняются очень заметными. Это ограничивает доступ к качественному образованию, медицине и стабильной работе.
</a:t>
            </a:r>
            <a:endParaRPr lang="en-US" sz="732" dirty="0"/>
          </a:p>
        </p:txBody>
      </p:sp>
      <p:sp>
        <p:nvSpPr>
          <p:cNvPr id="20" name="Text 3"/>
          <p:cNvSpPr txBox="1"/>
          <p:nvPr/>
        </p:nvSpPr>
        <p:spPr>
          <a:xfrm>
            <a:off x="3113269" y="2157905"/>
            <a:ext cx="36351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Молодёжная безработица
</a:t>
            </a:r>
            <a:pPr algn="l" indent="0" marL="0">
              <a:lnSpc>
                <a:spcPct val="115000"/>
              </a:lnSpc>
              <a:buNone/>
            </a:pPr>
            <a:r>
              <a:rPr lang="en-US" sz="2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рост численности трудоспособного населения создаёт давление на рынок труда. Без достаточного числа современных рабочих мест молодые люди чаще вынуждены соглашаться на временную или неформальную занятость.
</a:t>
            </a:r>
            <a:endParaRPr lang="en-US" sz="737" dirty="0"/>
          </a:p>
        </p:txBody>
      </p:sp>
      <p:sp>
        <p:nvSpPr>
          <p:cNvPr id="21" name="Text 4"/>
          <p:cNvSpPr txBox="1"/>
          <p:nvPr/>
        </p:nvSpPr>
        <p:spPr>
          <a:xfrm>
            <a:off x="3113269" y="2823894"/>
            <a:ext cx="36351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Слабая аграрная эффективность
</a:t>
            </a:r>
            <a:pPr algn="l" indent="0" marL="0">
              <a:lnSpc>
                <a:spcPct val="115000"/>
              </a:lnSpc>
              <a:buNone/>
            </a:pPr>
            <a:r>
              <a:rPr lang="en-US" sz="2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остаётся важным работодателем, но его производительность во многих районах низка. Зависимость от муссонов, фрагментация земель и неравный доступ к орошению осложняют рост доходов на селе.
</a:t>
            </a:r>
            <a:endParaRPr lang="en-US" sz="737" dirty="0"/>
          </a:p>
        </p:txBody>
      </p:sp>
      <p:sp>
        <p:nvSpPr>
          <p:cNvPr id="22" name="Text 5"/>
          <p:cNvSpPr txBox="1"/>
          <p:nvPr/>
        </p:nvSpPr>
        <p:spPr>
          <a:xfrm>
            <a:off x="3113269" y="3489871"/>
            <a:ext cx="36351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нагрузка
</a:t>
            </a:r>
            <a:pPr algn="l" indent="0" marL="0">
              <a:lnSpc>
                <a:spcPct val="115000"/>
              </a:lnSpc>
              <a:buNone/>
            </a:pPr>
            <a:r>
              <a:rPr lang="en-US" sz="2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города и промышленные зоны сталкиваются с загрязнением воздуха, а во многих регионах ощущается дефицит воды. Эти проблемы напрямую влияют на здоровье, качество жизни и устойчивость хозяйства.
</a:t>
            </a:r>
            <a:endParaRPr lang="en-US" sz="737" dirty="0"/>
          </a:p>
        </p:txBody>
      </p:sp>
      <p:sp>
        <p:nvSpPr>
          <p:cNvPr id="23" name="Text 6"/>
          <p:cNvSpPr txBox="1"/>
          <p:nvPr/>
        </p:nvSpPr>
        <p:spPr>
          <a:xfrm>
            <a:off x="3113269" y="4155848"/>
            <a:ext cx="36351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Разрыв в инфраструктуре
</a:t>
            </a:r>
            <a:pPr algn="l" indent="0" marL="0">
              <a:lnSpc>
                <a:spcPct val="115000"/>
              </a:lnSpc>
              <a:buNone/>
            </a:pPr>
            <a:r>
              <a:rPr lang="en-US" sz="2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Цифровая связь, дороги, энергетика и медицинские услуги развиты по стране крайне неодинаково. Там, где инфраструктура слабее, бизнесу труднее расти, а населению — пользоваться преимуществами экономического развития.
</a:t>
            </a:r>
            <a:endParaRPr lang="en-US" sz="73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23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3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Индия: рост через разнообразие и контрасты
</a:t>
            </a:r>
            <a:endParaRPr lang="en-US" sz="4312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3707950"/>
            <a:ext cx="4122000" cy="9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Индия показывает, как мощный экономический рост может сочетаться с глубокими внутренними различиями. Понимание этих контрастов помогает увидеть не только успехи страны, но и главные задачи её будущего развития.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2026-06-03T04:32:01Z</dcterms:created>
  <dcterms:modified xsi:type="dcterms:W3CDTF">2026-06-03T04:32:01Z</dcterms:modified>
</cp:coreProperties>
</file>