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574" y="909450"/>
            <a:ext cx="3223953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01450" y="2432550"/>
            <a:ext cx="39024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кишечнополостных и их значение в природе и жизни человека
</a:t>
            </a:r>
            <a:pPr algn="l" indent="0" marL="0">
              <a:lnSpc>
                <a:spcPct val="90000"/>
              </a:lnSpc>
              <a:buNone/>
            </a:pPr>
            <a:r>
              <a:rPr lang="en-US" sz="18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водные животные, важные для экосистем и человека.
</a:t>
            </a:r>
            <a:endParaRPr lang="en-US" sz="1856" dirty="0"/>
          </a:p>
        </p:txBody>
      </p:sp>
      <p:sp>
        <p:nvSpPr>
          <p:cNvPr id="6" name="Text 1"/>
          <p:cNvSpPr txBox="1"/>
          <p:nvPr/>
        </p:nvSpPr>
        <p:spPr>
          <a:xfrm>
            <a:off x="4701450" y="4215550"/>
            <a:ext cx="4130700" cy="62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группа животных появилась очень давно и сохранила простое, но эффективное строение. Большинство видов живёт в морях, а пресноводная гидра — в спокойных водоёмах. Многие особи сменяют две формы жизни: полип и медузу.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Кишечнополостные: древние жители водной среды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89370" y="1309125"/>
            <a:ext cx="2380061" cy="335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6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кишечнополостных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720350" y="1626725"/>
            <a:ext cx="2410200" cy="11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4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Гидроидные
</a:t>
            </a:r>
            <a:pPr algn="l" indent="0" marL="0">
              <a:lnSpc>
                <a:spcPct val="115000"/>
              </a:lnSpc>
              <a:buNone/>
            </a:pPr>
            <a:r>
              <a:rPr lang="en-US" sz="59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группе относятся пресноводная гидра и морские колониальные формы, например обелий. Они могут жить одиночно или образовывать колонии, а их строение хорошо приспособлено к ловле мелкой добычи.
</a:t>
            </a:r>
            <a:endParaRPr lang="en-US" sz="1024" dirty="0"/>
          </a:p>
        </p:txBody>
      </p:sp>
      <p:sp>
        <p:nvSpPr>
          <p:cNvPr id="10" name="Text 3"/>
          <p:cNvSpPr txBox="1"/>
          <p:nvPr/>
        </p:nvSpPr>
        <p:spPr>
          <a:xfrm>
            <a:off x="720350" y="3386413"/>
            <a:ext cx="2410200" cy="11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полипы
</a:t>
            </a:r>
            <a:pPr algn="l" indent="0" marL="0">
              <a:lnSpc>
                <a:spcPct val="115000"/>
              </a:lnSpc>
              <a:buNone/>
            </a:pPr>
            <a:r>
              <a:rPr lang="en-US" sz="60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полипы ведут прикреплённый образ жизни и часто соединяются в колонии. Со временем их известковые скелеты образуют рифы, которые становятся основой для целых морских сообществ.
</a:t>
            </a:r>
            <a:endParaRPr lang="en-US" sz="1043" dirty="0"/>
          </a:p>
        </p:txBody>
      </p:sp>
      <p:sp>
        <p:nvSpPr>
          <p:cNvPr id="11" name="Text 4"/>
          <p:cNvSpPr txBox="1"/>
          <p:nvPr/>
        </p:nvSpPr>
        <p:spPr>
          <a:xfrm>
            <a:off x="6043250" y="1626725"/>
            <a:ext cx="2410200" cy="11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Сцифоидные
</a:t>
            </a:r>
            <a:pPr algn="l" indent="0" marL="0">
              <a:lnSpc>
                <a:spcPct val="115000"/>
              </a:lnSpc>
              <a:buNone/>
            </a:pPr>
            <a:r>
              <a:rPr lang="en-US" sz="60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Сцифоидные представлены крупными медузами, которые свободно плавают в толще воды. Их тело похоже на зонтик, а движение происходит за счёт ритмичных сокращений, помогающих перемещаться и искать пищу.
</a:t>
            </a:r>
            <a:endParaRPr lang="en-US" sz="104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29280" y="1394038"/>
            <a:ext cx="4085440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тела у кишечнополостных тесно связана с образом жизни: прикреплённым, колониальным или свободноплавающим.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учебному материалу по биологии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представители группы по-разному приспособлены к среде обитания и образу жизни.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 и групп кишечнополостных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5600" y="1755867"/>
            <a:ext cx="1912800" cy="18156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8900" y="480000"/>
            <a:ext cx="82062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Гидра — пресноводный представитель кишечнополостных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68900" y="1604375"/>
            <a:ext cx="26499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1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размеры
</a:t>
            </a:r>
            <a:pPr algn="l" indent="0" marL="0">
              <a:lnSpc>
                <a:spcPct val="115000"/>
              </a:lnSpc>
              <a:buNone/>
            </a:pPr>
            <a:r>
              <a:rPr lang="en-US" sz="22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гидры обычно составляет всего несколько миллиметров. Она прикрепляется к растениям, камням и другим твёрдым предметам, поэтому часто остаётся незаметной в водоёме.
</a:t>
            </a:r>
            <a:endParaRPr lang="en-US" sz="911" dirty="0"/>
          </a:p>
        </p:txBody>
      </p:sp>
      <p:sp>
        <p:nvSpPr>
          <p:cNvPr id="12" name="Text 3"/>
          <p:cNvSpPr txBox="1"/>
          <p:nvPr/>
        </p:nvSpPr>
        <p:spPr>
          <a:xfrm>
            <a:off x="6005175" y="1609736"/>
            <a:ext cx="25713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1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22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организм размножается почкованием и половым путём. При благоприятных условиях новое животное может вырасти прямо на теле родителя, а при повреждении гидра способна восстановиться.
</a:t>
            </a:r>
            <a:endParaRPr lang="en-US" sz="911" dirty="0"/>
          </a:p>
        </p:txBody>
      </p:sp>
      <p:sp>
        <p:nvSpPr>
          <p:cNvPr id="13" name="Text 4"/>
          <p:cNvSpPr txBox="1"/>
          <p:nvPr/>
        </p:nvSpPr>
        <p:spPr>
          <a:xfrm>
            <a:off x="468900" y="2803475"/>
            <a:ext cx="26499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тела
</a:t>
            </a:r>
            <a:pPr algn="l" indent="0" marL="0">
              <a:lnSpc>
                <a:spcPct val="115000"/>
              </a:lnSpc>
              <a:buNone/>
            </a:pPr>
            <a:r>
              <a:rPr lang="en-US" sz="24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гидры состоит из столбика и венчика щупалец. Ротовое отверстие находится на верхнем конце и помогает как захватывать пищу, так и удалять непереваренные остатки.
</a:t>
            </a:r>
            <a:endParaRPr lang="en-US" sz="975" dirty="0"/>
          </a:p>
        </p:txBody>
      </p:sp>
      <p:sp>
        <p:nvSpPr>
          <p:cNvPr id="14" name="Text 5"/>
          <p:cNvSpPr txBox="1"/>
          <p:nvPr/>
        </p:nvSpPr>
        <p:spPr>
          <a:xfrm>
            <a:off x="468900" y="4002575"/>
            <a:ext cx="26499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
</a:t>
            </a:r>
            <a:pPr algn="l" indent="0" marL="0">
              <a:lnSpc>
                <a:spcPct val="115000"/>
              </a:lnSpc>
              <a:buNone/>
            </a:pPr>
            <a:r>
              <a:rPr lang="en-US" sz="23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Гидра охотится на мелких водных животных: дафний, циклопов, личинок насекомых и других небольших организмов. Щупальца помогают быстро схватить добычу и обездвижить её.
</a:t>
            </a:r>
            <a:endParaRPr lang="en-US" sz="930" dirty="0"/>
          </a:p>
        </p:txBody>
      </p:sp>
      <p:sp>
        <p:nvSpPr>
          <p:cNvPr id="15" name="Text 6"/>
          <p:cNvSpPr txBox="1"/>
          <p:nvPr/>
        </p:nvSpPr>
        <p:spPr>
          <a:xfrm>
            <a:off x="6005175" y="2834636"/>
            <a:ext cx="25713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1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Регенерация
</a:t>
            </a:r>
            <a:pPr algn="l" indent="0" marL="0">
              <a:lnSpc>
                <a:spcPct val="115000"/>
              </a:lnSpc>
              <a:buNone/>
            </a:pPr>
            <a:r>
              <a:rPr lang="en-US" sz="22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Гидра известна очень высокой способностью к регенерации. Даже небольшая часть её тела может со временем восстановить целый организм, поэтому её часто изучают в школе и науке.
</a:t>
            </a:r>
            <a:endParaRPr lang="en-US" sz="91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 материалам школьного курса биологии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кишечнополостных связано с морской водой, поэтому именно моря и океаны дают им основные условия для жизни и размножения.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явное преобладание морских форм; пресноводные виды редки и наиболее известны на примере гидры.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кишечнополостные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5319" y="1291100"/>
            <a:ext cx="338513" cy="300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0600" y="1295870"/>
            <a:ext cx="364200" cy="2913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4125" y="3055087"/>
            <a:ext cx="300900" cy="300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2250" y="3055087"/>
            <a:ext cx="300900" cy="300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тела и стрекательные клетки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702475" y="1819288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кишечнополостных образовано наружной эктодермой и внутренней энтодермой. Между ними расположена мезоглея — студенистый слой, который придаёт телу упругость и помогает сохранять форму.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17032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слоя тела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50600" y="181925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покровах находятся стрекательные клетки с капсулой и ядовитой нитью. Они срабатывают очень быстро и помогают не только защищаться, но и удерживать добычу.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837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Стрекательные клетки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702475" y="354250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попадает в кишечную полость через одно отверстие. Здесь начинается переваривание, а затем клетки захватывают мелкие частицы и завершают процесс внутри организма.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1170325" y="3049200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полость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50600" y="3566200"/>
            <a:ext cx="3647700" cy="8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строение не мешает кишечнополостным успешно жить в воде. Напротив, сочетание слоёв тела, щупалец и стрекательных клеток делает их эффективными хищниками и защитниками себя.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218375" y="3049201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строения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захвата добычи и двухэтапного пищеварения.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кишечнополостные питаются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76234" y="1220200"/>
            <a:ext cx="2827482" cy="347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 нервная сеть кишечнополостных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672750" y="2212220"/>
            <a:ext cx="49824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8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медуз
</a:t>
            </a:r>
            <a:pPr algn="l" indent="0" marL="0">
              <a:lnSpc>
                <a:spcPct val="115000"/>
              </a:lnSpc>
              <a:buNone/>
            </a:pPr>
            <a:r>
              <a:rPr lang="en-US" sz="29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Медузы перемещаются благодаря сокращениям зонтика. Такой способ помогает им плыть толчками и менять положение в толще воды, не тратя слишком много сил.
</a:t>
            </a:r>
            <a:endParaRPr lang="en-US" sz="1198" dirty="0"/>
          </a:p>
        </p:txBody>
      </p:sp>
      <p:sp>
        <p:nvSpPr>
          <p:cNvPr id="11" name="Text 3"/>
          <p:cNvSpPr txBox="1"/>
          <p:nvPr/>
        </p:nvSpPr>
        <p:spPr>
          <a:xfrm>
            <a:off x="672750" y="3077342"/>
            <a:ext cx="49824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1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гидры
</a:t>
            </a:r>
            <a:pPr algn="l" indent="0" marL="0">
              <a:lnSpc>
                <a:spcPct val="115000"/>
              </a:lnSpc>
              <a:buNone/>
            </a:pPr>
            <a:r>
              <a:rPr lang="en-US" sz="2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Гидра не плавает активно, но может изгибать тело, менять положение щупалец и поворачиваться к источнику раздражения. Это помогает ей ловить добычу и избегать опасности.
</a:t>
            </a:r>
            <a:endParaRPr lang="en-US" sz="1091" dirty="0"/>
          </a:p>
        </p:txBody>
      </p:sp>
      <p:sp>
        <p:nvSpPr>
          <p:cNvPr id="12" name="Text 4"/>
          <p:cNvSpPr txBox="1"/>
          <p:nvPr/>
        </p:nvSpPr>
        <p:spPr>
          <a:xfrm>
            <a:off x="672750" y="1369450"/>
            <a:ext cx="49824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1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сеть
</a:t>
            </a:r>
            <a:pPr algn="l" indent="0" marL="0">
              <a:lnSpc>
                <a:spcPct val="115000"/>
              </a:lnSpc>
              <a:buNone/>
            </a:pPr>
            <a:r>
              <a:rPr lang="en-US" sz="29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кишечнополостных нет мозга, но по всему телу проходит сеть нервных клеток. Она позволяет быстро реагировать на прикосновение, свет, температуру и движение воды.
</a:t>
            </a:r>
            <a:endParaRPr lang="en-US" sz="1161" dirty="0"/>
          </a:p>
        </p:txBody>
      </p:sp>
      <p:sp>
        <p:nvSpPr>
          <p:cNvPr id="13" name="Text 5"/>
          <p:cNvSpPr txBox="1"/>
          <p:nvPr/>
        </p:nvSpPr>
        <p:spPr>
          <a:xfrm>
            <a:off x="672750" y="3942471"/>
            <a:ext cx="49824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1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простого строения
</a:t>
            </a:r>
            <a:pPr algn="l" indent="0" marL="0">
              <a:lnSpc>
                <a:spcPct val="115000"/>
              </a:lnSpc>
              <a:buNone/>
            </a:pPr>
            <a:r>
              <a:rPr lang="en-US" sz="2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сеть несложна, однако реакции кишечнополостных остаются точными и быстрыми. Для животных, живущих в воде, этого достаточно, чтобы успешно охотиться и защищаться.
</a:t>
            </a:r>
            <a:endParaRPr lang="en-US" sz="109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представление по материалам школьного курса биологии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группы используют способы размножения по-разному, но все они помогают виду сохраняться и расселяться в новых местах.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гибким оказывается сочетание способов: оно поддерживает численность и даёт потомству больше шансов выжить.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размножения кишечнополостных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Кораллы: строители подводных городов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Колонии, растущие годами
</a:t>
            </a:r>
            <a:pPr algn="l" indent="0" marL="0">
              <a:lnSpc>
                <a:spcPct val="115000"/>
              </a:lnSpc>
              <a:buNone/>
            </a:pPr>
            <a:r>
              <a:rPr lang="en-US" sz="103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полипы живут маленькими колониями, но их известковый скелет накапливается десятилетиями и веками. Постепенно из множества крошечных организмов возникает твёрдая подводная постройка, заметная даже из космоса.
</a:t>
            </a:r>
            <a:endParaRPr lang="en-US" sz="962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 как дом для тысяч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Коралловый риф напоминает шумный город у морского дна. В его лабиринтах прячутся рыбы, моллюски, ракообразные и множество других животных, которым нужны укрытие, пища и место для размножения.
</a:t>
            </a:r>
            <a:endParaRPr lang="en-US" sz="998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Барьерный риф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берегов Австралии находится Большой Барьерный риф — один из самых известных природных объектов Земли. Это наглядный пример того, как крошечные полипы способны создать огромную и сложную экосистему.
</a:t>
            </a:r>
            <a:endParaRPr lang="en-US" sz="99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7658" y="1808050"/>
            <a:ext cx="3419584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62275" y="3523900"/>
            <a:ext cx="3335700" cy="4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биологии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62225" y="1792000"/>
            <a:ext cx="3335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Кишечнополостные по-разному влияют на водные экосистемы: одни регулируют численность мелких животных, другие строят рифы и создают убежища для множества обитателей моря.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62225" y="2689225"/>
            <a:ext cx="3335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Кишечнополостные одновременно регулируют численность организмов, формируют среду обитания и поддерживают устойчивость морских экосистем.
</a:t>
            </a:r>
            <a:endParaRPr lang="en-US" sz="1048" dirty="0"/>
          </a:p>
        </p:txBody>
      </p:sp>
      <p:sp>
        <p:nvSpPr>
          <p:cNvPr id="9" name="Text 3"/>
          <p:cNvSpPr txBox="1"/>
          <p:nvPr/>
        </p:nvSpPr>
        <p:spPr>
          <a:xfrm>
            <a:off x="491775" y="480000"/>
            <a:ext cx="82062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кишечнополостных в природе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1600" y="2954214"/>
            <a:ext cx="4137900" cy="16810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Кишечнополостные и человек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34550" y="164850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ожоги
</a:t>
            </a:r>
            <a:pPr algn="l" indent="0" marL="0">
              <a:lnSpc>
                <a:spcPct val="115000"/>
              </a:lnSpc>
              <a:buNone/>
            </a:pPr>
            <a:r>
              <a:rPr lang="en-US" sz="65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медузы оставляют болезненные ожоги, вызывают покраснение и зуд. У отдельных тропических видов яд особенно опасен, поэтому при встрече с ними в море нужна осторожность.
</a:t>
            </a:r>
            <a:endParaRPr lang="en-US" sz="1119" dirty="0"/>
          </a:p>
        </p:txBody>
      </p:sp>
      <p:sp>
        <p:nvSpPr>
          <p:cNvPr id="11" name="Text 3"/>
          <p:cNvSpPr txBox="1"/>
          <p:nvPr/>
        </p:nvSpPr>
        <p:spPr>
          <a:xfrm>
            <a:off x="5132850" y="164850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рифов
</a:t>
            </a:r>
            <a:pPr algn="l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рифы поддерживают рыболовство и туризм, потому что рядом с ними живёт много рыб и других морских животных. Для человека это важный природный ресурс и место отдыха.
</a:t>
            </a:r>
            <a:endParaRPr lang="en-US" sz="1160" dirty="0"/>
          </a:p>
        </p:txBody>
      </p:sp>
      <p:sp>
        <p:nvSpPr>
          <p:cNvPr id="12" name="Text 4"/>
          <p:cNvSpPr txBox="1"/>
          <p:nvPr/>
        </p:nvSpPr>
        <p:spPr>
          <a:xfrm>
            <a:off x="534675" y="326145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науки
</a:t>
            </a:r>
            <a:pPr algn="l" indent="0" marL="0">
              <a:lnSpc>
                <a:spcPct val="115000"/>
              </a:lnSpc>
              <a:buNone/>
            </a:pPr>
            <a:r>
              <a:rPr lang="en-US" sz="62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Гидру и коралловых полипов изучают, чтобы понять регенерацию, строение клеток и работу простых организмов. Такие исследования помогают науке объяснять особенности живых систем.
</a:t>
            </a:r>
            <a:endParaRPr lang="en-US" sz="107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 материалам школьного курса биологии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небольшое потепление воды вызывает у кораллов сильный стресс. Они теряют симбиотические водоросли, из-за чего ослабевают и могут погибнуть.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угроз особенно опасно потепление воды: оно запускает обесцвечивание кораллов и делает рифы уязвимыми для других повреждений.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коралловым рифам угрожает разрушение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Кишечнополостные в пищевых цепях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68900" y="1604375"/>
            <a:ext cx="33171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Поедают планктон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Гидры, медузы и другие кишечнополостные питаются планктоном и мелкими рачками. Так они уменьшают численность мелких водных животных и получают энергию для роста.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272300" y="3055630"/>
            <a:ext cx="33171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Поддерживают равновесие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хищники и добыча находятся в балансе, экосистема остаётся стабильной. Кишечнополостные помогают сохранять это равновесие в морях и пресных водоёмах.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8900" y="3043150"/>
            <a:ext cx="33171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4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Сами становятся добычей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Кишечнополостные служат пищей рыбам, морским черепахам, морским звёздам и крупным беспозвоночным. Это делает их важным звеном между мелкой и крупной живностью моря.
</a:t>
            </a:r>
            <a:endParaRPr lang="en-US" sz="1134" dirty="0"/>
          </a:p>
        </p:txBody>
      </p:sp>
      <p:sp>
        <p:nvSpPr>
          <p:cNvPr id="12" name="Text 5"/>
          <p:cNvSpPr txBox="1"/>
          <p:nvPr/>
        </p:nvSpPr>
        <p:spPr>
          <a:xfrm>
            <a:off x="5272300" y="1610625"/>
            <a:ext cx="33171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8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Связывают уровни цепи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кишечнополостных энергия от микроскопического планктона переходит к более крупным животным. Без таких связующих звеньев пищевые цепи в воде были бы менее устойчивыми.
</a:t>
            </a:r>
            <a:endParaRPr lang="en-US" sz="107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жизненного цикла многих гидроидных и сцифоидных кишечнополостных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полипа к новой особи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76234" y="1220200"/>
            <a:ext cx="2827482" cy="347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Одиночные и колониальные кишечнополостные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672750" y="2530292"/>
            <a:ext cx="4982400" cy="82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колонии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полипы часто соединены в колонии, где особи работают как единая система. Такой образ жизни облегчает добычу пищи, защиту и рост крупных известковых построек.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72750" y="1369450"/>
            <a:ext cx="4982400" cy="82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Одиночная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Актинии живут поодиночке и обычно крепко прикрепляются к дну. Их тело с длинными щупальцами напоминает раскрытый цветок, хотя это хищное животное.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72750" y="3721921"/>
            <a:ext cx="4982400" cy="82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стратегии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Одиночные и колониальные формы по-разному используют пространство и ресурсы. Это показывает, что даже в одной группе животных могут быть очень разные способы выживания.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1206" y="1394038"/>
            <a:ext cx="3801588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строение сочетается с полезными приспособлениями, поэтому кишечнополостные успешно живут в разных водных условиях.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биологии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кишечнополостных есть несколько признаков, которые помогают им выживать в воде, ловить добычу и расселяться в разных условиях.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Признаки, которые делают кишечнополостных успешной группой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3562" y="1471725"/>
            <a:ext cx="168600" cy="168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80737" y="1471725"/>
            <a:ext cx="147525" cy="168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05012" y="3293697"/>
            <a:ext cx="185700" cy="16506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68900" y="480000"/>
            <a:ext cx="8206200" cy="5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человек может помогать сохранять морские виды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60030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отходов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 мусора и сокращение использования пластика уменьшают загрязнение морей. Чище вода — меньше опасность для кораллов, медуз и других морских организмов.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95475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побережье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оставлять отходы на пляжах и у воды. Бережное отношение к природе помогает сохранить места обитания животных и предотвращает попадание мусора в океан.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00300" y="3680655"/>
            <a:ext cx="7941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Охранять рифы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заповедники и охраняемые территории дают рифам шанс восстановиться. В таких местах сохраняется больше рыб, кораллов и других видов, важных для будущего экосистем.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2038875"/>
            <a:ext cx="80328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Кишечнополостные: маленькие организмы с большой ролью
</a:t>
            </a:r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Кишечнополостные кажутся простыми, но именно они помогают морям оставаться живыми и разнообразными. Их стоит изучать и беречь, потому что от них зависит устойчивость многих экосистем.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2026-05-29T19:02:32Z</dcterms:created>
  <dcterms:modified xsi:type="dcterms:W3CDTF">2026-05-29T19:02:32Z</dcterms:modified>
</cp:coreProperties>
</file>