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image" Target="../media/image-3-14.png"/><Relationship Id="rId15" Type="http://schemas.openxmlformats.org/officeDocument/2006/relationships/image" Target="../media/image-3-15.png"/><Relationship Id="rId16" Type="http://schemas.openxmlformats.org/officeDocument/2006/relationships/image" Target="../media/image-3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image" Target="../media/image-9-12.png"/><Relationship Id="rId13" Type="http://schemas.openxmlformats.org/officeDocument/2006/relationships/image" Target="../media/image-9-13.png"/><Relationship Id="rId14" Type="http://schemas.openxmlformats.org/officeDocument/2006/relationships/image" Target="../media/image-9-14.png"/><Relationship Id="rId15" Type="http://schemas.openxmlformats.org/officeDocument/2006/relationships/image" Target="../media/image-9-15.png"/><Relationship Id="rId16" Type="http://schemas.openxmlformats.org/officeDocument/2006/relationships/image" Target="../media/image-9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image" Target="../media/image-15-12.png"/><Relationship Id="rId13" Type="http://schemas.openxmlformats.org/officeDocument/2006/relationships/image" Target="../media/image-15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3855" y="440175"/>
            <a:ext cx="4256439" cy="426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050" y="440175"/>
            <a:ext cx="45585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49050" y="1101675"/>
            <a:ext cx="3905100" cy="359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2. Welcome to our theatre!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Театр, английские слова и маленькие сценки для второклассников.
</a:t>
            </a:r>
            <a:endParaRPr lang="en-US" sz="4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350" y="740863"/>
            <a:ext cx="4150800" cy="36603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37875" y="739975"/>
            <a:ext cx="40530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легко оживляет английские слова
</a:t>
            </a:r>
            <a:endParaRPr lang="en-US" sz="1772" dirty="0"/>
          </a:p>
        </p:txBody>
      </p:sp>
      <p:sp>
        <p:nvSpPr>
          <p:cNvPr id="5" name="Text 1"/>
          <p:cNvSpPr txBox="1"/>
          <p:nvPr/>
        </p:nvSpPr>
        <p:spPr>
          <a:xfrm>
            <a:off x="4737875" y="1377275"/>
            <a:ext cx="4053000" cy="30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театр помогает говорить, двигаться и играть. Дети 8–9 лет быстрее запоминают слова из понятных ситуаций: hello, goodbye, actor, stage, mask. Поэтому тема отлично подходит для диалогов, рифмовок и коротких команд.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5625" y="1328555"/>
            <a:ext cx="754800" cy="6038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450088" y="1328555"/>
            <a:ext cx="754800" cy="6038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194575" y="1328555"/>
            <a:ext cx="754800" cy="60384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939113" y="1295008"/>
            <a:ext cx="754800" cy="670933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7715862" y="1285325"/>
            <a:ext cx="690300" cy="6903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524225" y="351850"/>
            <a:ext cx="8095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слова раздела
</a:t>
            </a:r>
            <a:endParaRPr lang="en-US" sz="3000" dirty="0"/>
          </a:p>
        </p:txBody>
      </p:sp>
      <p:sp>
        <p:nvSpPr>
          <p:cNvPr id="19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20" name="Text 2"/>
          <p:cNvSpPr txBox="1"/>
          <p:nvPr/>
        </p:nvSpPr>
        <p:spPr>
          <a:xfrm>
            <a:off x="404587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Theatre
</a:t>
            </a:r>
            <a:pPr algn="ctr" indent="0" marL="0">
              <a:lnSpc>
                <a:spcPct val="100000"/>
              </a:lnSpc>
              <a:buNone/>
            </a:pPr>
            <a:r>
              <a:rPr lang="en-US" sz="115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3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theatre помогает назвать саму тему урока и объединяет все новые слова раздела. Его можно сопровождать жестом, картинкой и коротким повторением вслух.
</a:t>
            </a:r>
            <a:endParaRPr lang="en-US" sz="1153" dirty="0"/>
          </a:p>
        </p:txBody>
      </p:sp>
      <p:sp>
        <p:nvSpPr>
          <p:cNvPr id="21" name="Text 3"/>
          <p:cNvSpPr txBox="1"/>
          <p:nvPr/>
        </p:nvSpPr>
        <p:spPr>
          <a:xfrm>
            <a:off x="2149099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52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Stage and actor
</a:t>
            </a:r>
            <a:pPr algn="ctr" indent="0" marL="0">
              <a:lnSpc>
                <a:spcPct val="100000"/>
              </a:lnSpc>
              <a:buNone/>
            </a:pPr>
            <a:r>
              <a:rPr lang="en-US" sz="1252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52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Stage и actor связаны с действием на сцене. Ребёнку легко показать, где стоит актёр, и повторить слово в паре с движением или мини-игрой.
</a:t>
            </a:r>
            <a:endParaRPr lang="en-US" sz="1252" dirty="0"/>
          </a:p>
        </p:txBody>
      </p:sp>
      <p:sp>
        <p:nvSpPr>
          <p:cNvPr id="22" name="Text 4"/>
          <p:cNvSpPr txBox="1"/>
          <p:nvPr/>
        </p:nvSpPr>
        <p:spPr>
          <a:xfrm>
            <a:off x="3893612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Costume and mask
</a:t>
            </a:r>
            <a:pPr algn="ctr" indent="0" marL="0">
              <a:lnSpc>
                <a:spcPct val="100000"/>
              </a:lnSpc>
              <a:buNone/>
            </a:pPr>
            <a:r>
              <a:rPr lang="en-US" sz="113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Costume и mask сразу вызывают образ героя. Эти слова удобно изучать по картинке: маска, костюм, шляпа или плащ помогают быстрее понять смысл без длинного объяснения.
</a:t>
            </a:r>
            <a:endParaRPr lang="en-US" sz="1130" dirty="0"/>
          </a:p>
        </p:txBody>
      </p:sp>
      <p:sp>
        <p:nvSpPr>
          <p:cNvPr id="23" name="Text 5"/>
          <p:cNvSpPr txBox="1"/>
          <p:nvPr/>
        </p:nvSpPr>
        <p:spPr>
          <a:xfrm>
            <a:off x="5638124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Ticket and audience
</a:t>
            </a:r>
            <a:pPr algn="ctr" indent="0" marL="0">
              <a:lnSpc>
                <a:spcPct val="100000"/>
              </a:lnSpc>
              <a:buNone/>
            </a:pPr>
            <a:r>
              <a:rPr lang="en-US" sz="115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6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Ticket и audience знакомят детей с залом театра. Билет можно показать как предмет, а audience — как людей, которые сидят и смотрят спектакль.
</a:t>
            </a:r>
            <a:endParaRPr lang="en-US" sz="1156" dirty="0"/>
          </a:p>
        </p:txBody>
      </p:sp>
      <p:sp>
        <p:nvSpPr>
          <p:cNvPr id="24" name="Text 6"/>
          <p:cNvSpPr txBox="1"/>
          <p:nvPr/>
        </p:nvSpPr>
        <p:spPr>
          <a:xfrm>
            <a:off x="7382637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Emotions in the show
</a:t>
            </a:r>
            <a:pPr algn="ctr" indent="0" marL="0">
              <a:lnSpc>
                <a:spcPct val="100000"/>
              </a:lnSpc>
              <a:buNone/>
            </a:pPr>
            <a:r>
              <a:rPr lang="en-US" sz="104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делают слова живыми и понятными. Когда герой радуется, удивляется или грустит, дети учатся связывать английское слово с голосом, лицом и выразительным движением.
</a:t>
            </a:r>
            <a:endParaRPr lang="en-US" sz="104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9013" y="1041900"/>
            <a:ext cx="3973425" cy="4101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223650" y="351850"/>
            <a:ext cx="76584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есть кто в театре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232200" y="1106978"/>
            <a:ext cx="6780484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Актёры на сцене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Actor и actress выходят на stage и показывают историю зрителям. Детям важно увидеть, что это слова о тех, кто говорит, двигается и играет роль.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32200" y="2036900"/>
            <a:ext cx="6376521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Зрители в зале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Audience sits and watches the show. Это простая и понятная пара: актёры выступают, а зрители слушают, смотрят и иногда аплодируют в конце.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32200" y="2966800"/>
            <a:ext cx="5995916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Режиссёр и помощь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Director помогает актёрам помнить порядок действий и реплик. Для второго класса это слово можно связать с учителем, который подсказывает, когда начинать и что говорить.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32200" y="3896725"/>
            <a:ext cx="5636803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слов для запоминания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полезно сравнивать actor — actress, stage — audience, perform — watch. Такие пары делают новые слова ясными и помогают быстрее запомнить их в контексте.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5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проходит маленькое театральное задание
</a:t>
            </a:r>
            <a:endParaRPr lang="en-US" sz="2751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работы на уроке: от первого слушания до мини-сценки и похвалы.
</a:t>
            </a:r>
            <a:endParaRPr lang="en-US" sz="155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Приветствия и вежливые фразы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782425" y="1207150"/>
            <a:ext cx="3739496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разговора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Hello! , Hi! и Good morning! помогают начать встречу спокойно и дружелюбно. Эти короткие слова легко сказать в паре, на сцене или перед небольшой игрой.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181204" y="1207150"/>
            <a:ext cx="3739495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Вежливый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Thank you! и Please! учат детей говорить уважительно и доброжелательно. Такие слова особенно полезны, когда нужно попросить предмет, принять помощь или поблагодарить партнёра.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782425" y="2858150"/>
            <a:ext cx="3739496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 сцены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Goodbye! помогает красиво закончить диалог или мини-спектакль. Ребёнок слышит, что разговор имеет начало и конец, а значит, английская речь звучит понятно и аккуратно.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181204" y="2858150"/>
            <a:ext cx="3739495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Классный английский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выражения относятся к classroom English и встречаются очень часто. Они подходят для коротких реплик, приветствия учителя, работы в паре и первых сценок без лишней сложности.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0080" y="0"/>
            <a:ext cx="2255091" cy="489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535775" y="351850"/>
            <a:ext cx="8315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Команды учителя и действия учеников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2992775" y="1174275"/>
            <a:ext cx="1780500" cy="157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Встать и сесть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Stand up! и Sit down! — это команды, которые ребёнок может выполнить сразу. Они помогают быстро включиться в урок и понять, что нужно делать без перевода.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7168574" y="1174275"/>
            <a:ext cx="1780500" cy="157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и показ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Read! и Show me! подходят для работы с карточками, картинками и короткими подписями. Команды простые, а действие видно сразу, поэтому ученикам легче не отвлекаться.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080674" y="1174275"/>
            <a:ext cx="1780500" cy="157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Слушать и повторять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Listen! и Repeat! учат внимательно слышать английскую речь и сразу произносить слова вслед за учителем. Так дети тренируют произношение и не боятся говорить вслух.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015075" y="2851975"/>
            <a:ext cx="1780500" cy="157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задания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команды экономят время и снимают тревогу на уроке. Второклассники быстрее понимают, что от них ждут, когда слово связано с движением, взглядом или знакомым школьным действием.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6146274" y="2851975"/>
            <a:ext cx="1780500" cy="157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без паузы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фразы делают английский живым и активным. Ребёнок не просто слушает, а сразу отвечает движением, чтением или повторением, как маленький участник спектакля.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Голоса героев и интонация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1459442" y="31701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 — обычный голос
</a:t>
            </a:r>
            <a:pPr algn="ctr" indent="0" marL="0">
              <a:lnSpc>
                <a:spcPct val="100000"/>
              </a:lnSpc>
              <a:buNone/>
            </a:pPr>
            <a:r>
              <a:rPr lang="en-US" sz="100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произносят слово спокойно и чётко. Так они запоминают его форму и учатся говорить понятно, без спешки и лишнего шума.
</a:t>
            </a:r>
            <a:endParaRPr lang="en-US" sz="1003" dirty="0"/>
          </a:p>
        </p:txBody>
      </p:sp>
      <p:sp>
        <p:nvSpPr>
          <p:cNvPr id="10" name="Text 2"/>
          <p:cNvSpPr txBox="1"/>
          <p:nvPr/>
        </p:nvSpPr>
        <p:spPr>
          <a:xfrm>
            <a:off x="3036409" y="977224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 то же слово звучит иначе, если герой happy, sad или angry. Интонация помогает показать чувства даже в очень короткой реплике.
</a:t>
            </a:r>
            <a:pPr algn="ctr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 — настроение героя
</a:t>
            </a:r>
            <a:endParaRPr lang="en-US" sz="998" dirty="0"/>
          </a:p>
        </p:txBody>
      </p:sp>
      <p:sp>
        <p:nvSpPr>
          <p:cNvPr id="11" name="Text 3"/>
          <p:cNvSpPr txBox="1"/>
          <p:nvPr/>
        </p:nvSpPr>
        <p:spPr>
          <a:xfrm>
            <a:off x="4618221" y="31701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Игровая проба
</a:t>
            </a:r>
            <a:pPr algn="ctr" indent="0" marL="0">
              <a:lnSpc>
                <a:spcPct val="100000"/>
              </a:lnSpc>
              <a:buNone/>
            </a:pPr>
            <a:r>
              <a:rPr lang="en-US" sz="98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пробуют сказать фразу как удивлённый или испуганный персонаж. Это делает речь выразительной и помогает понять, что голос тоже часть роли.
</a:t>
            </a:r>
            <a:endParaRPr lang="en-US" sz="986" dirty="0"/>
          </a:p>
        </p:txBody>
      </p:sp>
      <p:sp>
        <p:nvSpPr>
          <p:cNvPr id="12" name="Text 4"/>
          <p:cNvSpPr txBox="1"/>
          <p:nvPr/>
        </p:nvSpPr>
        <p:spPr>
          <a:xfrm>
            <a:off x="6207146" y="977226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слово звучит в коротком диалоге. Дети уже умеют менять тон, поэтому даже простая реплика выглядит как настоящая маленькая театральная сцена.
</a:t>
            </a:r>
            <a:pPr algn="ctr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8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Мини-сценка с эмоцией
</a:t>
            </a:r>
            <a:endParaRPr lang="en-US" sz="983" dirty="0"/>
          </a:p>
        </p:txBody>
      </p:sp>
      <p:sp>
        <p:nvSpPr>
          <p:cNvPr id="13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81019" y="1285325"/>
            <a:ext cx="604013" cy="69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525481" y="1285325"/>
            <a:ext cx="604013" cy="690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226825" y="1285325"/>
            <a:ext cx="690300" cy="6903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939113" y="1328555"/>
            <a:ext cx="754800" cy="60384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7683612" y="1295008"/>
            <a:ext cx="754800" cy="670933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524225" y="351850"/>
            <a:ext cx="8095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Движения и жесты в мини-сценке
</a:t>
            </a:r>
            <a:endParaRPr lang="en-US" sz="3000" dirty="0"/>
          </a:p>
        </p:txBody>
      </p:sp>
      <p:sp>
        <p:nvSpPr>
          <p:cNvPr id="19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20" name="Text 2"/>
          <p:cNvSpPr txBox="1"/>
          <p:nvPr/>
        </p:nvSpPr>
        <p:spPr>
          <a:xfrm>
            <a:off x="404587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Run
</a:t>
            </a:r>
            <a:pPr algn="ctr" indent="0" marL="0">
              <a:lnSpc>
                <a:spcPct val="100000"/>
              </a:lnSpc>
              <a:buNone/>
            </a:pPr>
            <a:r>
              <a:rPr lang="en-US" sz="117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run легко показать бегом на месте или быстрым шагом. Движение помогает понять значение сразу, без долгого объяснения и лишних переводов.
</a:t>
            </a:r>
            <a:endParaRPr lang="en-US" sz="1178" dirty="0"/>
          </a:p>
        </p:txBody>
      </p:sp>
      <p:sp>
        <p:nvSpPr>
          <p:cNvPr id="21" name="Text 3"/>
          <p:cNvSpPr txBox="1"/>
          <p:nvPr/>
        </p:nvSpPr>
        <p:spPr>
          <a:xfrm>
            <a:off x="2149099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Jump
</a:t>
            </a:r>
            <a:pPr algn="ctr" indent="0" marL="0">
              <a:lnSpc>
                <a:spcPct val="100000"/>
              </a:lnSpc>
              <a:buNone/>
            </a:pPr>
            <a:r>
              <a:rPr lang="en-US" sz="113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Jump удобно сопровождать подпрыгиванием. Такое действие вызывает улыбку и делает урок активным, потому что дети запоминают слово через собственное тело.
</a:t>
            </a:r>
            <a:endParaRPr lang="en-US" sz="1130" dirty="0"/>
          </a:p>
        </p:txBody>
      </p:sp>
      <p:sp>
        <p:nvSpPr>
          <p:cNvPr id="22" name="Text 4"/>
          <p:cNvSpPr txBox="1"/>
          <p:nvPr/>
        </p:nvSpPr>
        <p:spPr>
          <a:xfrm>
            <a:off x="3893612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Clap
</a:t>
            </a:r>
            <a:pPr algn="ctr" indent="0" marL="0">
              <a:lnSpc>
                <a:spcPct val="100000"/>
              </a:lnSpc>
              <a:buNone/>
            </a:pPr>
            <a:r>
              <a:rPr lang="en-US" sz="115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6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Clap подходит для хлопков в ладоши во время рифмовки или песни. Жест помогает почувствовать ритм и связывает английское слово со звуком и движением.
</a:t>
            </a:r>
            <a:endParaRPr lang="en-US" sz="1156" dirty="0"/>
          </a:p>
        </p:txBody>
      </p:sp>
      <p:sp>
        <p:nvSpPr>
          <p:cNvPr id="23" name="Text 5"/>
          <p:cNvSpPr txBox="1"/>
          <p:nvPr/>
        </p:nvSpPr>
        <p:spPr>
          <a:xfrm>
            <a:off x="5638124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Wave
</a:t>
            </a:r>
            <a:pPr algn="ctr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2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Wave можно показать приветствием или прощанием рукой. Это особенно удобно в сценках, где герой здоровается с другом или уходит со сцены.
</a:t>
            </a:r>
            <a:endParaRPr lang="en-US" sz="1223" dirty="0"/>
          </a:p>
        </p:txBody>
      </p:sp>
      <p:sp>
        <p:nvSpPr>
          <p:cNvPr id="24" name="Text 6"/>
          <p:cNvSpPr txBox="1"/>
          <p:nvPr/>
        </p:nvSpPr>
        <p:spPr>
          <a:xfrm>
            <a:off x="7382637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Open and close
</a:t>
            </a:r>
            <a:pPr algn="ctr" indent="0" marL="0">
              <a:lnSpc>
                <a:spcPct val="100000"/>
              </a:lnSpc>
              <a:buNone/>
            </a:pPr>
            <a:r>
              <a:rPr lang="en-US" sz="113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Open и close легко объяснить через открывание и закрывание двери, книги или коробки. Такие действия понятны младшим школьникам и быстро превращаются в игру.
</a:t>
            </a:r>
            <a:endParaRPr lang="en-US" sz="113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5896"/>
            <a:ext cx="2769600" cy="15335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5896"/>
            <a:ext cx="2769600" cy="153355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5896"/>
            <a:ext cx="2769600" cy="153355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6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Стоит надеть mask, и обычный ученик уже становится fox, cat или clown. Даже короткая роль начинает выглядеть настоящей, потому что лицо героя можно показать взглядом, голосом и движением. Такой приём помогает детям смелее говорить по-английски.
</a:t>
            </a:r>
            <a:endParaRPr lang="en-US" sz="869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Маска превращает в героя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Simple costume, crown, hat или cape делают персонажа узнаваемым с первого взгляда. Ребёнку легче запомнить слово, если он сам держит предмет в руках и сразу использует его в игре. Тогда роль получается яркой и очень понятной.
</a:t>
            </a:r>
            <a:endParaRPr lang="en-US" sz="938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Костюм помогает войти в сцену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2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ученик может быть king, а завтра — queen или fox. Такая смена роли делает урок похожим на маленький спектакль, где каждый ждёт своей очереди выйти на сцену. Дети учатся говорить смело и с интересом.
</a:t>
            </a:r>
            <a:endParaRPr lang="en-US" sz="1002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8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роли — маленькое приключение
</a:t>
            </a:r>
            <a:endParaRPr lang="en-US" sz="1486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Маски, костюмы и роли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305816" y="1534975"/>
            <a:ext cx="2710817" cy="293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4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48" dirty="0"/>
          </a:p>
        </p:txBody>
      </p:sp>
      <p:sp>
        <p:nvSpPr>
          <p:cNvPr id="11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Английские слова для сцены и зала
</a:t>
            </a:r>
            <a:endParaRPr lang="en-US" sz="3000" dirty="0"/>
          </a:p>
        </p:txBody>
      </p:sp>
      <p:sp>
        <p:nvSpPr>
          <p:cNvPr id="12" name="Text 2"/>
          <p:cNvSpPr txBox="1"/>
          <p:nvPr/>
        </p:nvSpPr>
        <p:spPr>
          <a:xfrm>
            <a:off x="364928" y="1710798"/>
            <a:ext cx="17799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Stage — это место, где стоят актёры и звучат реплики. На уроке это слово легко показать жестом или картинкой, поэтому оно быстро запоминается даже во втором классе.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2380134" y="1710798"/>
            <a:ext cx="17799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Зрители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Audience — это зрители, которые сидят и смотрят спектакль. Дети сразу понимают смысл слова, если увидеть зал, ряды кресел и тех, кто внимательно наблюдает за выступлением.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4383103" y="1710798"/>
            <a:ext cx="17799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 вокруг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Curtain, seat, lights, microphone и ticket помогают представить настоящий театр. Эти слова обозначают понятные вещи, которые можно рассмотреть на картинке и назвать по-английски без длинного объяснения.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434321" y="3365773"/>
            <a:ext cx="26541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Аплодисменты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Applause — это дружные хлопки после выступления. Слово связано с радостным окончанием сценки, поэтому его легко услышать, показать и использовать в классе после маленького спектакля.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3439387" y="3365773"/>
            <a:ext cx="26541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для игры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эти слова расширяют тему theatre и делают урок похожим на настоящую сцену. Ребёнок учит не только названия предметов, но и слова, которые нужны для игры и короткого диалога.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учится новое слово на уроке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9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работы с новым словом на уроке английского языка во 2 классе
</a:t>
            </a:r>
            <a:endParaRPr lang="en-US" sz="1589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6300" y="1199838"/>
            <a:ext cx="3537900" cy="16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3–5
</a:t>
            </a:r>
            <a:endParaRPr lang="en-US" sz="7000" dirty="0"/>
          </a:p>
        </p:txBody>
      </p:sp>
      <p:sp>
        <p:nvSpPr>
          <p:cNvPr id="4" name="Text 1"/>
          <p:cNvSpPr txBox="1"/>
          <p:nvPr/>
        </p:nvSpPr>
        <p:spPr>
          <a:xfrm>
            <a:off x="910000" y="3130598"/>
            <a:ext cx="3010500" cy="8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3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коротких реплик обычно хватает для маленькой сценки без сложного заучивания.
</a:t>
            </a:r>
            <a:endParaRPr lang="en-US" sz="1733" dirty="0"/>
          </a:p>
        </p:txBody>
      </p:sp>
      <p:sp>
        <p:nvSpPr>
          <p:cNvPr id="5" name="Text 2"/>
          <p:cNvSpPr txBox="1"/>
          <p:nvPr/>
        </p:nvSpPr>
        <p:spPr>
          <a:xfrm>
            <a:off x="4822075" y="1195650"/>
            <a:ext cx="4029300" cy="28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длина помогает детям быстро запомнить слова, не терять внимание и уверенно произносить фразы в паре или перед классом.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646300" y="4666575"/>
            <a:ext cx="5715000" cy="3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мини-сценки в разделе Unit 2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6335"/>
            <a:ext cx="4165800" cy="15743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4400" y="1126335"/>
            <a:ext cx="4165800" cy="15743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7150" y="3458075"/>
            <a:ext cx="3746700" cy="10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1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дети хлопают в такт, слова theatre, actor и stage запоминаются легче. Ритм подсказывает, где сделать паузу, а где сказать фразу громче. Получается весёлая тренировка, в которой английский звучит почти как игра.
</a:t>
            </a:r>
            <a:endParaRPr lang="en-US" sz="1411" dirty="0"/>
          </a:p>
        </p:txBody>
      </p:sp>
      <p:sp>
        <p:nvSpPr>
          <p:cNvPr id="8" name="Text 1"/>
          <p:cNvSpPr txBox="1"/>
          <p:nvPr/>
        </p:nvSpPr>
        <p:spPr>
          <a:xfrm>
            <a:off x="537150" y="2837575"/>
            <a:ext cx="3746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Хлопки помогают словам звучать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873950" y="3458075"/>
            <a:ext cx="3746700" cy="10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1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песенка с hello и goodbye быстро становится любимой. Ребята повторяют строки, улыбаются и двигаются вместе с учителем. Так новые слова связываются с голосом, движением и хорошим настроением.
</a:t>
            </a:r>
            <a:endParaRPr lang="en-US" sz="1411" dirty="0"/>
          </a:p>
        </p:txBody>
      </p:sp>
      <p:sp>
        <p:nvSpPr>
          <p:cNvPr id="10" name="Text 3"/>
          <p:cNvSpPr txBox="1"/>
          <p:nvPr/>
        </p:nvSpPr>
        <p:spPr>
          <a:xfrm>
            <a:off x="4873950" y="2840650"/>
            <a:ext cx="3746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Песенка про приветствие и прощание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  <p:sp>
        <p:nvSpPr>
          <p:cNvPr id="12" name="Text 5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Песня, рифмовка и ритм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9375" y="1371330"/>
            <a:ext cx="754800" cy="6038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51825" y="1328100"/>
            <a:ext cx="690300" cy="690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269813" y="1371330"/>
            <a:ext cx="754800" cy="60384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452263" y="1328100"/>
            <a:ext cx="690300" cy="6903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06100" y="363619"/>
            <a:ext cx="81318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работы в паре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  <p:sp>
        <p:nvSpPr>
          <p:cNvPr id="17" name="Text 2"/>
          <p:cNvSpPr txBox="1"/>
          <p:nvPr/>
        </p:nvSpPr>
        <p:spPr>
          <a:xfrm>
            <a:off x="498963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Говорим по очереди
</a:t>
            </a:r>
            <a:pPr algn="ctr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19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ученик задаёт короткий вопрос, а другой отвечает. В паре важно не перебивать, чтобы каждый успел сказать свою реплику спокойно и понятно.
</a:t>
            </a:r>
            <a:endParaRPr lang="en-US" sz="1319" dirty="0"/>
          </a:p>
        </p:txBody>
      </p:sp>
      <p:sp>
        <p:nvSpPr>
          <p:cNvPr id="18" name="Text 3"/>
          <p:cNvSpPr txBox="1"/>
          <p:nvPr/>
        </p:nvSpPr>
        <p:spPr>
          <a:xfrm>
            <a:off x="2649379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Слушаем партнёра
</a:t>
            </a:r>
            <a:pPr algn="ctr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7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внимательно слушать до конца, чтобы правильно понять вопрос и не потеряться. Когда дети слушают друг друга, диалог получается увереннее и дружелюбнее.
</a:t>
            </a:r>
            <a:endParaRPr lang="en-US" sz="1277" dirty="0"/>
          </a:p>
        </p:txBody>
      </p:sp>
      <p:sp>
        <p:nvSpPr>
          <p:cNvPr id="19" name="Text 4"/>
          <p:cNvSpPr txBox="1"/>
          <p:nvPr/>
        </p:nvSpPr>
        <p:spPr>
          <a:xfrm>
            <a:off x="4799438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Будем вежливы
</a:t>
            </a:r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38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please и thank you делают работу мягкой и приятной. Они помогают попросить, поблагодарить и показать уважение к партнёру во время задания.
</a:t>
            </a:r>
            <a:endParaRPr lang="en-US" sz="1338" dirty="0"/>
          </a:p>
        </p:txBody>
      </p:sp>
      <p:sp>
        <p:nvSpPr>
          <p:cNvPr id="20" name="Text 5"/>
          <p:cNvSpPr txBox="1"/>
          <p:nvPr/>
        </p:nvSpPr>
        <p:spPr>
          <a:xfrm>
            <a:off x="6949490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и поддерживаем
</a:t>
            </a:r>
            <a:pPr algn="ctr" indent="0" marL="0">
              <a:lnSpc>
                <a:spcPct val="100000"/>
              </a:lnSpc>
              <a:buNone/>
            </a:pPr>
            <a:r>
              <a:rPr lang="en-US" sz="126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63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смотреть на партнёра, говорить чётко и не торопиться. Если кто-то волнуется, добрый взгляд и улыбка помогают продолжить диалог без страха.
</a:t>
            </a:r>
            <a:endParaRPr lang="en-US" sz="126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185622" y="1145400"/>
            <a:ext cx="2957855" cy="2893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  <p:sp>
        <p:nvSpPr>
          <p:cNvPr id="10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Мини-спектакль на английском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788925" y="1207150"/>
            <a:ext cx="52689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Начинаем с приветствия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Мини-спектакль лучше начать с простого Hello! или Good morning! Это сразу включает детей в игру и помогает всем услышать знакомые слова с первых секунд.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788925" y="2108850"/>
            <a:ext cx="52689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Назови героя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появляется имя или роль: I am a fox, I am a king, I am an actress. Один короткий образ уже делает сценку понятной и живой.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788925" y="3010550"/>
            <a:ext cx="52689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Добавь одно действие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второго класса достаточно одной фразы с действием: I run, I clap, I jump. Такое предложение легко показать движением, поэтому его приятно произносить.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788925" y="3912250"/>
            <a:ext cx="52689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Заканчиваем красиво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финале звучит goodbye, а класс может подарить аплодисменты. Короткое завершение помогает почувствовать, что спектакль состоялся, даже если реплик было совсем немного.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305816" y="1534975"/>
            <a:ext cx="2710817" cy="293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  <p:sp>
        <p:nvSpPr>
          <p:cNvPr id="10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74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запомнить английские слова
</a:t>
            </a:r>
            <a:endParaRPr lang="en-US" sz="2974" dirty="0"/>
          </a:p>
        </p:txBody>
      </p:sp>
      <p:sp>
        <p:nvSpPr>
          <p:cNvPr id="11" name="Text 2"/>
          <p:cNvSpPr txBox="1"/>
          <p:nvPr/>
        </p:nvSpPr>
        <p:spPr>
          <a:xfrm>
            <a:off x="331477" y="1828501"/>
            <a:ext cx="1358400" cy="23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Новое слово звучит несколько раз за урок: сначала отдельно, потом в короткой фразе, а затем в сценке. Частое, но не скучное повторение делает запоминание прочнее.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1831664" y="1828501"/>
            <a:ext cx="1358400" cy="23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Картинка и жест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сопровождается изображением или движением, смысл становится понятным сразу. Так ребёнок запоминает не только звук, но и сам образ слова.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3336096" y="1828501"/>
            <a:ext cx="1358400" cy="23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 ритм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Песенка, рифмовка и хлопки помогают удержать слова в памяти. Ритм поддерживает внимание и делает произношение более лёгким и уверенным.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4838039" y="1828501"/>
            <a:ext cx="1358400" cy="23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и сценка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становится частью игры, оно начинает работать по-настоящему. Ученик слышит его, произносит, показывает и использует вместе с партнёром.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9013" y="1041900"/>
            <a:ext cx="3973425" cy="4101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  <p:sp>
        <p:nvSpPr>
          <p:cNvPr id="9" name="Text 1"/>
          <p:cNvSpPr txBox="1"/>
          <p:nvPr/>
        </p:nvSpPr>
        <p:spPr>
          <a:xfrm>
            <a:off x="223650" y="351850"/>
            <a:ext cx="76584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успехи маленького актёра на английском
</a:t>
            </a:r>
            <a:endParaRPr lang="en-US" sz="2438" dirty="0"/>
          </a:p>
        </p:txBody>
      </p:sp>
      <p:sp>
        <p:nvSpPr>
          <p:cNvPr id="10" name="Text 2"/>
          <p:cNvSpPr txBox="1"/>
          <p:nvPr/>
        </p:nvSpPr>
        <p:spPr>
          <a:xfrm>
            <a:off x="232200" y="1106978"/>
            <a:ext cx="6780484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слово уже победа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ученик смог правильно назвать hero, colour или object, это уже хороший результат. В младшем школьном возрасте важно почувствовать: английский можно сказать самому.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32200" y="2036900"/>
            <a:ext cx="6376521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Смелость важнее длинного ответа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обязательно говорить много. Иногда достаточно короткой фразы или одного слова, чтобы показать понимание и не растеряться перед классом.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32200" y="2966800"/>
            <a:ext cx="5995916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 виден в игре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помогает выполнить задание или сыграть роль, ребёнок видит пользу от урока. Это добавляет уверенности и делает английский живым.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32200" y="3896725"/>
            <a:ext cx="5636803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 от старания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Похвала за попытку, правильное произношение и внимательность поддерживает интерес. Маленький актёр начинает ждать следующего задания и выступает без лишнего страха.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слова к маленькому выступлению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нового слова от карточки до мини-сценки на уроке английского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0675" y="2255925"/>
            <a:ext cx="5233800" cy="263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30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даёт Unit 2: Welcome to our theatre!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раздел учит словам, фразам и сценическим действиям через игру. Он помогает второклассникам говорить смелее, работать в паре и радоваться первым английским выступлениям.
</a:t>
            </a:r>
            <a:endParaRPr lang="en-US" sz="4301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2026-05-30T06:35:57Z</dcterms:created>
  <dcterms:modified xsi:type="dcterms:W3CDTF">2026-05-30T06:35:57Z</dcterms:modified>
</cp:coreProperties>
</file>