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image" Target="../media/image-10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jpe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jpe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13006" y="-86600"/>
            <a:ext cx="4683737" cy="5282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29650" y="1650650"/>
            <a:ext cx="5344200" cy="190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942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Великие географические открытия мира
</a:t>
            </a:r>
            <a:pPr algn="l" indent="0" marL="0">
              <a:lnSpc>
                <a:spcPct val="90000"/>
              </a:lnSpc>
              <a:buNone/>
            </a:pPr>
            <a:r>
              <a:rPr lang="en-US" sz="184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489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Европа связала континенты и изменила карту Земли
</a:t>
            </a:r>
            <a:endParaRPr lang="en-US" sz="3942" dirty="0"/>
          </a:p>
        </p:txBody>
      </p:sp>
      <p:sp>
        <p:nvSpPr>
          <p:cNvPr id="7" name="Text 1"/>
          <p:cNvSpPr txBox="1"/>
          <p:nvPr/>
        </p:nvSpPr>
        <p:spPr>
          <a:xfrm>
            <a:off x="1108325" y="4290225"/>
            <a:ext cx="4400100" cy="46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5352" y="627950"/>
            <a:ext cx="3478297" cy="3999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4649725" y="1391425"/>
            <a:ext cx="4050900" cy="27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толкнуло Европу к океанам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Спрос на восточные товары, закрытие старых путей и новые корабли подтолкнули европейцев к дальним морским экспедициям и поиску новых маршрутов в Азию.
</a:t>
            </a:r>
            <a:endParaRPr lang="en-US" sz="2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792300" y="627725"/>
            <a:ext cx="3686100" cy="49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цели ставили перед собой мореплаватели
</a:t>
            </a:r>
            <a:endParaRPr lang="en-US" sz="1900" dirty="0"/>
          </a:p>
        </p:txBody>
      </p:sp>
      <p:sp>
        <p:nvSpPr>
          <p:cNvPr id="10" name="Text 2"/>
          <p:cNvSpPr txBox="1"/>
          <p:nvPr/>
        </p:nvSpPr>
        <p:spPr>
          <a:xfrm>
            <a:off x="867000" y="1580275"/>
            <a:ext cx="3353100" cy="9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Новый путь в Азию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Мореплаватели искали более короткую дорогу в Индию и Китай, чтобы быстрее доставлять пряности, шёлк и другие дорогие товары, обходя трудные сухопутные маршруты.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5361725" y="1562575"/>
            <a:ext cx="3353100" cy="9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Прибыль и богатство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Экспедиции обещали большие доходы от торговли золотом, драгоценными камнями и специями. Для купцов и правителей это был шанс укрепить своё положение и увеличить доходы.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867000" y="3131775"/>
            <a:ext cx="3353100" cy="9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Власть и влияние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Монархи поддерживали плавания, чтобы расширить владения, усилить престиж государства и закрепить своё влияние на морях, портах и торговых путях.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5361725" y="3131775"/>
            <a:ext cx="3353100" cy="9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Знания о мире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Путешествия приносили сведения о берегах, течениях, ветрах и расстояниях. Эти наблюдения помогали точнее понимать размеры Земли и строить более надёжные карты.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0700" y="1230052"/>
            <a:ext cx="4007700" cy="283064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5600" y="197125"/>
            <a:ext cx="7852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открытия по векам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921300" y="1596275"/>
            <a:ext cx="2758800" cy="91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этап открытий расширял границы известного мира и готовил почву для следующих экспедиций.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921300" y="2848700"/>
            <a:ext cx="27588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Наибольшая концентрация плаваний пришлась на XVI век, когда были открыты новые маршруты и подтверждена связь океанов.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490700" y="4142575"/>
            <a:ext cx="4381800" cy="30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4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исторический курс по эпохе Великих географических открытий
</a:t>
            </a:r>
            <a:endParaRPr lang="en-US" sz="1034" dirty="0"/>
          </a:p>
        </p:txBody>
      </p:sp>
      <p:sp>
        <p:nvSpPr>
          <p:cNvPr id="9" name="Text 4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771335" y="1180175"/>
            <a:ext cx="2128754" cy="27663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Христофор Колумб и открытие Америки
</a:t>
            </a:r>
            <a:endParaRPr lang="en-US" sz="2600" dirty="0"/>
          </a:p>
        </p:txBody>
      </p:sp>
      <p:sp>
        <p:nvSpPr>
          <p:cNvPr id="9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242675" y="2101525"/>
            <a:ext cx="1673700" cy="184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Экспедиция 1492 года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Поддержанная Испанией экспедиция Колумба пересекла Атлантику и достигла Багамских островов, а затем Кубы и Гаити, открыв европейцам неизвестные земли западного океана.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2418500" y="2101525"/>
            <a:ext cx="1673700" cy="184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Ошибка в маршруте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Колумб считал, что добрался до Азии морским путём на запад. Он не знал, что перед ним новый материк, который позже назовут Америкой.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4594313" y="2101525"/>
            <a:ext cx="1673700" cy="184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обмена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Плавания Колумба положили начало постоянным связям между Европой и Америкой. Позже этот процесс получил название Колумбова обмена и изменил жизнь обоих континентов.
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30675" y="2074232"/>
            <a:ext cx="4007700" cy="1597186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5600" y="197125"/>
            <a:ext cx="7852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главных морских экспедиций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645600" y="1736425"/>
            <a:ext cx="3077700" cy="106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разные путешествия последовательно расширяли знания европейцев о мире и морских путях.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45600" y="2942225"/>
            <a:ext cx="3077700" cy="106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экспедиция открывала новый маршрут или уточняла карту мира, поэтому знания европейцев росли постепенно и накапливались.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45600" y="4598225"/>
            <a:ext cx="2758800" cy="30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исторический курс по эпохе Великих географических открытий
</a:t>
            </a:r>
            <a:endParaRPr lang="en-US" sz="800" dirty="0"/>
          </a:p>
        </p:txBody>
      </p:sp>
      <p:sp>
        <p:nvSpPr>
          <p:cNvPr id="9" name="Text 4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4853600" y="1775725"/>
            <a:ext cx="3226200" cy="15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7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1498
</a:t>
            </a:r>
            <a:endParaRPr lang="en-US" sz="5700" dirty="0"/>
          </a:p>
        </p:txBody>
      </p:sp>
      <p:sp>
        <p:nvSpPr>
          <p:cNvPr id="7" name="Text 3"/>
          <p:cNvSpPr txBox="1"/>
          <p:nvPr/>
        </p:nvSpPr>
        <p:spPr>
          <a:xfrm>
            <a:off x="541050" y="496125"/>
            <a:ext cx="3365100" cy="111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1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год, когда европейцы впервые добрались до Индии морем вокруг Африки.
</a:t>
            </a:r>
            <a:endParaRPr lang="en-US" sz="2201" dirty="0"/>
          </a:p>
        </p:txBody>
      </p:sp>
      <p:sp>
        <p:nvSpPr>
          <p:cNvPr id="8" name="Text 4"/>
          <p:cNvSpPr txBox="1"/>
          <p:nvPr/>
        </p:nvSpPr>
        <p:spPr>
          <a:xfrm>
            <a:off x="541050" y="1893775"/>
            <a:ext cx="3365100" cy="15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Экспедиция Васко да Гамы открыла прямой путь к индийским товарам. Это усилило торговлю Португалии и сделало мыс Доброй Надежды ключевой точкой маршрута.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541050" y="4644500"/>
            <a:ext cx="3365100" cy="3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исторический курс по эпохе Великих географических открытий
</a:t>
            </a:r>
            <a:endParaRPr lang="en-US" sz="1048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28425" y="3083844"/>
            <a:ext cx="4061100" cy="161016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7300" y="337450"/>
            <a:ext cx="3706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Фернан Магеллан и первое кругосветное плавание
</a:t>
            </a:r>
            <a:endParaRPr lang="en-US" sz="1900" dirty="0"/>
          </a:p>
        </p:txBody>
      </p:sp>
      <p:sp>
        <p:nvSpPr>
          <p:cNvPr id="9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660250" y="1630100"/>
            <a:ext cx="3550200" cy="9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Старт экспедиции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1519 году флотилия Магеллана отправилась из Испании искать западный путь к островам пряностей. Путешествие сразу стало испытанием для моряков и их кораблей.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5002950" y="1655750"/>
            <a:ext cx="3550200" cy="9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Возвращение «Виктории»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Испанию вернулся только один корабль — «Виктория». Кругосветное плавание доказало, что Землю можно обогнуть морем, а океаны соединены между собой.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660300" y="3506900"/>
            <a:ext cx="3550200" cy="9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Смерть Магеллана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Филиппинах Магеллан погиб, но экспедиция не остановилась. Командование принял Хуан Себастьян Элькано, который повёл уцелевший корабль дальше.
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400" y="1688830"/>
            <a:ext cx="8264400" cy="309438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9450" y="197125"/>
            <a:ext cx="82644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происходит географическое открытие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359450" y="1107800"/>
            <a:ext cx="8264400" cy="2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составлена по материалам школьного курса истории эпохи Великих географических открытий.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22612" y="1529617"/>
            <a:ext cx="220800" cy="19626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12313" y="1480550"/>
            <a:ext cx="220800" cy="294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802000" y="1517350"/>
            <a:ext cx="220800" cy="2208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86100" y="1529617"/>
            <a:ext cx="220800" cy="196267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629025" y="349825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Технологии, которые помогли дальним путешествиям
</a:t>
            </a:r>
            <a:endParaRPr lang="en-US" sz="2600" dirty="0"/>
          </a:p>
        </p:txBody>
      </p:sp>
      <p:sp>
        <p:nvSpPr>
          <p:cNvPr id="12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  <p:sp>
        <p:nvSpPr>
          <p:cNvPr id="13" name="Text 2"/>
          <p:cNvSpPr txBox="1"/>
          <p:nvPr/>
        </p:nvSpPr>
        <p:spPr>
          <a:xfrm>
            <a:off x="6935550" y="2078175"/>
            <a:ext cx="16329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Портуланы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6935550" y="2571750"/>
            <a:ext cx="1632900" cy="122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7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Морские карты показывали берега, гавани и опасные места. Их постепенно уточняли по рассказам моряков, поэтому каждая новая экспедиция улучшала навигацию.
</a:t>
            </a:r>
            <a:endParaRPr lang="en-US" sz="1117" dirty="0"/>
          </a:p>
        </p:txBody>
      </p:sp>
      <p:sp>
        <p:nvSpPr>
          <p:cNvPr id="15" name="Text 4"/>
          <p:cNvSpPr txBox="1"/>
          <p:nvPr/>
        </p:nvSpPr>
        <p:spPr>
          <a:xfrm>
            <a:off x="4825250" y="2078175"/>
            <a:ext cx="16329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Астролябия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4825250" y="2571750"/>
            <a:ext cx="1632900" cy="122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её помощью моряки ориентировались по звёздам и вычисляли широту. Это делало путь точнее и помогало не сбиваться с курса на больших расстояниях.
</a:t>
            </a:r>
            <a:endParaRPr lang="en-US" sz="1200" dirty="0"/>
          </a:p>
        </p:txBody>
      </p:sp>
      <p:sp>
        <p:nvSpPr>
          <p:cNvPr id="17" name="Text 6"/>
          <p:cNvSpPr txBox="1"/>
          <p:nvPr/>
        </p:nvSpPr>
        <p:spPr>
          <a:xfrm>
            <a:off x="2714938" y="2078175"/>
            <a:ext cx="16329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Компас
</a:t>
            </a:r>
            <a:endParaRPr lang="en-US" sz="1200" dirty="0"/>
          </a:p>
        </p:txBody>
      </p:sp>
      <p:sp>
        <p:nvSpPr>
          <p:cNvPr id="18" name="Text 7"/>
          <p:cNvSpPr txBox="1"/>
          <p:nvPr/>
        </p:nvSpPr>
        <p:spPr>
          <a:xfrm>
            <a:off x="2714938" y="2571750"/>
            <a:ext cx="1632900" cy="122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прибор помогал определять направление в открытом море, когда берегов не было видно. Благодаря ему мореплаватели меньше зависели от случайности и тумана.
</a:t>
            </a:r>
            <a:endParaRPr lang="en-US" sz="1110" dirty="0"/>
          </a:p>
        </p:txBody>
      </p:sp>
      <p:sp>
        <p:nvSpPr>
          <p:cNvPr id="19" name="Text 8"/>
          <p:cNvSpPr txBox="1"/>
          <p:nvPr/>
        </p:nvSpPr>
        <p:spPr>
          <a:xfrm>
            <a:off x="599038" y="2078175"/>
            <a:ext cx="16329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Каравеллы
</a:t>
            </a:r>
            <a:endParaRPr lang="en-US" sz="1200" dirty="0"/>
          </a:p>
        </p:txBody>
      </p:sp>
      <p:sp>
        <p:nvSpPr>
          <p:cNvPr id="20" name="Text 9"/>
          <p:cNvSpPr txBox="1"/>
          <p:nvPr/>
        </p:nvSpPr>
        <p:spPr>
          <a:xfrm>
            <a:off x="599038" y="2571750"/>
            <a:ext cx="1632900" cy="122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3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Лёгкие и прочные корабли лучше подходили для океана. Они были манёвренными, могли идти против ветра и выдерживали долгие переходы между континентами.
</a:t>
            </a:r>
            <a:endParaRPr lang="en-US" sz="1073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0700" y="1230052"/>
            <a:ext cx="4007700" cy="283064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5600" y="197125"/>
            <a:ext cx="7852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Европа получила из Нового Света и что ушло в Америку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921300" y="1596275"/>
            <a:ext cx="2758800" cy="91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Обмен был связан не только с торговлей, но и с переселением растений, животных и людей через океан. Это сильно изменило питание и хозяйство на обоих материках.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921300" y="2848700"/>
            <a:ext cx="27588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перечисленным примерам видно, что обмен был взаимным, но последствия оказались неравными: вместе с полезными товарами распространялись и опасные болезни.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490700" y="4142575"/>
            <a:ext cx="4381800" cy="30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исторический курс по эпохе Великих географических открытий; перечисленные примеры обмена между Европой и Америкой.
</a:t>
            </a:r>
            <a:endParaRPr lang="en-US" sz="1021" dirty="0"/>
          </a:p>
        </p:txBody>
      </p:sp>
      <p:sp>
        <p:nvSpPr>
          <p:cNvPr id="9" name="Text 4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29041" y="1023350"/>
            <a:ext cx="2659368" cy="3693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Колонии и завоевания после открытий
</a:t>
            </a:r>
            <a:endParaRPr lang="en-US" sz="2600" dirty="0"/>
          </a:p>
        </p:txBody>
      </p:sp>
      <p:sp>
        <p:nvSpPr>
          <p:cNvPr id="9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520275" y="1462450"/>
            <a:ext cx="2373900" cy="114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империи
</a:t>
            </a:r>
            <a:pPr algn="l" indent="0" marL="0">
              <a:lnSpc>
                <a:spcPct val="100000"/>
              </a:lnSpc>
              <a:buNone/>
            </a:pPr>
            <a:r>
              <a:rPr lang="en-US" sz="56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Испания и Португалия первыми создали большие заморские владения, контролируя порты, острова и побережья. Позже к борьбе за колонии подключились Англия, Франция и Нидерланды, усилив соперничество в мире.
</a:t>
            </a:r>
            <a:endParaRPr lang="en-US" sz="1220" dirty="0"/>
          </a:p>
        </p:txBody>
      </p:sp>
      <p:sp>
        <p:nvSpPr>
          <p:cNvPr id="11" name="Text 3"/>
          <p:cNvSpPr txBox="1"/>
          <p:nvPr/>
        </p:nvSpPr>
        <p:spPr>
          <a:xfrm>
            <a:off x="3347601" y="1462481"/>
            <a:ext cx="2373900" cy="114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Богатства из колоний
</a:t>
            </a:r>
            <a:pPr algn="l" indent="0" marL="0">
              <a:lnSpc>
                <a:spcPct val="100000"/>
              </a:lnSpc>
              <a:buNone/>
            </a:pPr>
            <a:r>
              <a:rPr lang="en-US" sz="57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6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новых земель в Европу везли золото, серебро, сахар, табак и пряности. Эти товары приносили прибыль торговцам и государствам, но добывались ценой тяжёлого труда и принудительного подчинения.
</a:t>
            </a:r>
            <a:endParaRPr lang="en-US" sz="1256" dirty="0"/>
          </a:p>
        </p:txBody>
      </p:sp>
      <p:sp>
        <p:nvSpPr>
          <p:cNvPr id="12" name="Text 4"/>
          <p:cNvSpPr txBox="1"/>
          <p:nvPr/>
        </p:nvSpPr>
        <p:spPr>
          <a:xfrm>
            <a:off x="520275" y="3412183"/>
            <a:ext cx="2373900" cy="114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Тяжёлая судьба местных жителей
</a:t>
            </a:r>
            <a:pPr algn="l" indent="0" marL="0">
              <a:lnSpc>
                <a:spcPct val="100000"/>
              </a:lnSpc>
              <a:buNone/>
            </a:pPr>
            <a:r>
              <a:rPr lang="en-US" sz="5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коренного населения колонизация означала потерю земель, разрушение привычного уклада и насилие. Во многих районах людей заставляли работать на плантациях и в рудниках под властью чужеземцев.
</a:t>
            </a:r>
            <a:endParaRPr lang="en-US" sz="1195" dirty="0"/>
          </a:p>
        </p:txBody>
      </p:sp>
      <p:sp>
        <p:nvSpPr>
          <p:cNvPr id="13" name="Text 5"/>
          <p:cNvSpPr txBox="1"/>
          <p:nvPr/>
        </p:nvSpPr>
        <p:spPr>
          <a:xfrm>
            <a:off x="3347601" y="3412183"/>
            <a:ext cx="2373900" cy="114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карта влияния
</a:t>
            </a:r>
            <a:pPr algn="l" indent="0" marL="0">
              <a:lnSpc>
                <a:spcPct val="100000"/>
              </a:lnSpc>
              <a:buNone/>
            </a:pPr>
            <a:r>
              <a:rPr lang="en-US" sz="57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открытий мир стал делиться на метрополии и зависимые территории. Европейские державы укрепляли власть за океаном, а местные общества всё чаще оказывались вовлечены в чужие войны и торговлю.
</a:t>
            </a:r>
            <a:endParaRPr lang="en-US" sz="1235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2625" y="1026985"/>
            <a:ext cx="3933900" cy="16749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37575" y="1026985"/>
            <a:ext cx="3933900" cy="167498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72525" y="238425"/>
            <a:ext cx="79989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A0A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Путешествия к южным морям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844500" y="3541850"/>
            <a:ext cx="3387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Корабли европейцев долго шли вдоль неизвестных берегов, отмечая бухты, рифы и удобные гавани. Постепенно на картах появлялись очертания Австралии, а моряки понимали, что южные земли гораздо обширнее, чем казалось раньше.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844501" y="3002500"/>
            <a:ext cx="3387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Берега Австралии на карте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909450" y="3541850"/>
            <a:ext cx="3387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время плаваний через Тихий океан экспедиции открывали новые острова и встречали разные народы Полинезии. Эти встречи помогли точнее представить распределение суши и воды, а также уточнить размеры самого океана.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4909451" y="3002500"/>
            <a:ext cx="3387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Острова Тихого океана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90700" y="2170232"/>
            <a:ext cx="4007700" cy="1597186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45600" y="251450"/>
            <a:ext cx="7852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Изменения в разных регионах после открытий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645600" y="1818375"/>
            <a:ext cx="3077700" cy="106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Великие географические открытия повлияли на разные части света.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645600" y="3067875"/>
            <a:ext cx="3077700" cy="9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 были разными, но затронули все регионы: где-то усилились торговля и наука, а где-то выросли насилие, зависимость и потери населения.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645600" y="4201350"/>
            <a:ext cx="2758800" cy="30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исторический курс по эпохе Великих географических открытий.
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13875" y="1498325"/>
            <a:ext cx="267600" cy="267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14325" y="1498325"/>
            <a:ext cx="267600" cy="267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699475" y="1498325"/>
            <a:ext cx="267600" cy="2676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65100" y="1513192"/>
            <a:ext cx="267600" cy="237867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изменилось в науке благодаря открытиям
</a:t>
            </a:r>
            <a:endParaRPr lang="en-US" sz="2600" dirty="0"/>
          </a:p>
        </p:txBody>
      </p:sp>
      <p:sp>
        <p:nvSpPr>
          <p:cNvPr id="12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  <p:sp>
        <p:nvSpPr>
          <p:cNvPr id="13" name="Text 2"/>
          <p:cNvSpPr txBox="1"/>
          <p:nvPr/>
        </p:nvSpPr>
        <p:spPr>
          <a:xfrm>
            <a:off x="7057450" y="2161050"/>
            <a:ext cx="1806900" cy="264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знания о Земле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убедились, что океаны не разделяют мир окончательно, а соединяют его. Постепенно укрепилось представление о Земле как о планете суши и воды, связанной едиными маршрутами.
</a:t>
            </a:r>
            <a:endParaRPr lang="en-US" sz="1300" dirty="0"/>
          </a:p>
        </p:txBody>
      </p:sp>
      <p:sp>
        <p:nvSpPr>
          <p:cNvPr id="14" name="Text 3"/>
          <p:cNvSpPr txBox="1"/>
          <p:nvPr/>
        </p:nvSpPr>
        <p:spPr>
          <a:xfrm>
            <a:off x="4757900" y="2161050"/>
            <a:ext cx="1806900" cy="264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Навигация в море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Мореплаватели лучше поняли направление ветров, течений и маршрутов. Это сделало путешествия надёжнее и помогло прокладывать новые пути через океаны.
</a:t>
            </a:r>
            <a:endParaRPr lang="en-US" sz="1300" dirty="0"/>
          </a:p>
        </p:txBody>
      </p:sp>
      <p:sp>
        <p:nvSpPr>
          <p:cNvPr id="15" name="Text 4"/>
          <p:cNvSpPr txBox="1"/>
          <p:nvPr/>
        </p:nvSpPr>
        <p:spPr>
          <a:xfrm>
            <a:off x="2543050" y="2161050"/>
            <a:ext cx="1806900" cy="264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Глобусы и атласы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сведений стало больше, появились подробные атласы и глобусы. Они позволили видеть Землю как единое пространство, где континенты связаны океанами и морскими путями.
</a:t>
            </a:r>
            <a:endParaRPr lang="en-US" sz="1300" dirty="0"/>
          </a:p>
        </p:txBody>
      </p:sp>
      <p:sp>
        <p:nvSpPr>
          <p:cNvPr id="16" name="Text 5"/>
          <p:cNvSpPr txBox="1"/>
          <p:nvPr/>
        </p:nvSpPr>
        <p:spPr>
          <a:xfrm>
            <a:off x="308675" y="2161050"/>
            <a:ext cx="1806900" cy="264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Точные карты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Плавания к новым берегам помогли исправить старые ошибки. На картах стали точнее изображать материки, острова, морские проливы и расстояния между землями.
</a:t>
            </a:r>
            <a:endParaRPr lang="en-US" sz="13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0700" y="1230052"/>
            <a:ext cx="4007700" cy="283064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5600" y="197125"/>
            <a:ext cx="7852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Причины и последствия великих открытий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921300" y="1596275"/>
            <a:ext cx="2758800" cy="91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изменения происходили постепенно: одно открытие вело к следующему, а новые маршруты меняли торговлю, власть и повседневную жизнь людей на разных материках.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921300" y="2848700"/>
            <a:ext cx="27588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Причины и последствия связаны между собой: стремление к выгоде и соперничество государств привели к новым путям, но и к тяжёлым историческим потерям.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490700" y="4142575"/>
            <a:ext cx="4381800" cy="30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4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исторический курс по эпохе Великих географических открытий; обобщение причин и последствий.
</a:t>
            </a:r>
            <a:endParaRPr lang="en-US" sz="1034" dirty="0"/>
          </a:p>
        </p:txBody>
      </p:sp>
      <p:sp>
        <p:nvSpPr>
          <p:cNvPr id="9" name="Text 4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91242" y="1015300"/>
            <a:ext cx="2561915" cy="3993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Маршруты, изменившие карту мира
</a:t>
            </a:r>
            <a:endParaRPr lang="en-US" sz="2600" dirty="0"/>
          </a:p>
        </p:txBody>
      </p:sp>
      <p:sp>
        <p:nvSpPr>
          <p:cNvPr id="10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  <p:sp>
        <p:nvSpPr>
          <p:cNvPr id="11" name="Text 2"/>
          <p:cNvSpPr txBox="1"/>
          <p:nvPr/>
        </p:nvSpPr>
        <p:spPr>
          <a:xfrm>
            <a:off x="458400" y="1936650"/>
            <a:ext cx="2234100" cy="9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6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через Атлантику
</a:t>
            </a:r>
            <a:pPr algn="l" indent="0" marL="0">
              <a:lnSpc>
                <a:spcPct val="100000"/>
              </a:lnSpc>
              <a:buNone/>
            </a:pPr>
            <a:r>
              <a:rPr lang="en-US" sz="547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3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Экспедиция Колумба открыла для европейцев дорогу к западным берегам через Атлантический океан. Этот маршрут связал Европу с Америкой и сделал океан важнейшей частью мировых связей.
</a:t>
            </a:r>
            <a:endParaRPr lang="en-US" sz="1186" dirty="0"/>
          </a:p>
        </p:txBody>
      </p:sp>
      <p:sp>
        <p:nvSpPr>
          <p:cNvPr id="12" name="Text 3"/>
          <p:cNvSpPr txBox="1"/>
          <p:nvPr/>
        </p:nvSpPr>
        <p:spPr>
          <a:xfrm>
            <a:off x="3174662" y="1936650"/>
            <a:ext cx="2234100" cy="9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2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Дорога вокруг Африки
</a:t>
            </a:r>
            <a:pPr algn="l" indent="0" marL="0">
              <a:lnSpc>
                <a:spcPct val="100000"/>
              </a:lnSpc>
              <a:buNone/>
            </a:pPr>
            <a:r>
              <a:rPr lang="en-US" sz="578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9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Плавание Васко да Гамы показало, что в Индию можно попасть морем, обогнув Африку. После этого мыс Доброй Надежды стал ключевой точкой на пути в Азию.
</a:t>
            </a:r>
            <a:endParaRPr lang="en-US" sz="1252" dirty="0"/>
          </a:p>
        </p:txBody>
      </p:sp>
      <p:sp>
        <p:nvSpPr>
          <p:cNvPr id="13" name="Text 4"/>
          <p:cNvSpPr txBox="1"/>
          <p:nvPr/>
        </p:nvSpPr>
        <p:spPr>
          <a:xfrm>
            <a:off x="458475" y="3925325"/>
            <a:ext cx="2234100" cy="10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8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Кругосветный маршрут
</a:t>
            </a:r>
            <a:pPr algn="l" indent="0" marL="0">
              <a:lnSpc>
                <a:spcPct val="100000"/>
              </a:lnSpc>
              <a:buNone/>
            </a:pPr>
            <a:r>
              <a:rPr lang="en-US" sz="585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3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Путешествие Магеллана доказало, что Землю можно обогнуть морем. Оно объединило Атлантический, Тихий и Индийский океаны в представлении европейцев в единую систему.
</a:t>
            </a:r>
            <a:endParaRPr lang="en-US" sz="1268" dirty="0"/>
          </a:p>
        </p:txBody>
      </p:sp>
      <p:sp>
        <p:nvSpPr>
          <p:cNvPr id="14" name="Text 5"/>
          <p:cNvSpPr txBox="1"/>
          <p:nvPr/>
        </p:nvSpPr>
        <p:spPr>
          <a:xfrm>
            <a:off x="3174637" y="3925325"/>
            <a:ext cx="2234100" cy="10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Тихий океан Кука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Джеймс Кук подробно изучал острова и берега Тихого океана, исправляя карты и уточняя очертания суши. Его маршруты помогли точнее понять огромные масштабы океанского мира.
</a:t>
            </a:r>
            <a:endParaRPr lang="en-US" sz="13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90700" y="2109218"/>
            <a:ext cx="3686100" cy="106551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  <p:sp>
        <p:nvSpPr>
          <p:cNvPr id="11" name="Text 1"/>
          <p:cNvSpPr txBox="1"/>
          <p:nvPr/>
        </p:nvSpPr>
        <p:spPr>
          <a:xfrm>
            <a:off x="792300" y="627725"/>
            <a:ext cx="3686100" cy="49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Трудности и опасности морских путешествий
</a:t>
            </a:r>
            <a:endParaRPr lang="en-US" sz="1900" dirty="0"/>
          </a:p>
        </p:txBody>
      </p:sp>
      <p:sp>
        <p:nvSpPr>
          <p:cNvPr id="12" name="Text 2"/>
          <p:cNvSpPr txBox="1"/>
          <p:nvPr/>
        </p:nvSpPr>
        <p:spPr>
          <a:xfrm>
            <a:off x="867000" y="1580275"/>
            <a:ext cx="3353100" cy="9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Сложная навигация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Моряки ориентировались по звёздам, ветрам и береговым линиям, но даже опытные капитаны ошибались. Старые карты часто были неточными, поэтому путь к цели мог сильно затянуться.
</a:t>
            </a:r>
            <a:endParaRPr lang="en-US" sz="1300" dirty="0"/>
          </a:p>
        </p:txBody>
      </p:sp>
      <p:sp>
        <p:nvSpPr>
          <p:cNvPr id="13" name="Text 3"/>
          <p:cNvSpPr txBox="1"/>
          <p:nvPr/>
        </p:nvSpPr>
        <p:spPr>
          <a:xfrm>
            <a:off x="5361725" y="789875"/>
            <a:ext cx="3353100" cy="9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Долгая нехватка запасов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Плавания длились месяцами, и провиант быстро портился. Морякам приходилось экономить воду и еду, а отсутствие свежих продуктов делало условия на корабле особенно тяжёлыми.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867000" y="3131775"/>
            <a:ext cx="3353100" cy="9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Штормы и рифы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Океан был опасен из-за бурь, мелей и подводных рифов. Один неверный поворот или неожиданная непогода могли повредить корабль и сорвать всю экспедицию.
</a:t>
            </a:r>
            <a:endParaRPr lang="en-US" sz="1300" dirty="0"/>
          </a:p>
        </p:txBody>
      </p:sp>
      <p:sp>
        <p:nvSpPr>
          <p:cNvPr id="15" name="Text 5"/>
          <p:cNvSpPr txBox="1"/>
          <p:nvPr/>
        </p:nvSpPr>
        <p:spPr>
          <a:xfrm>
            <a:off x="5361725" y="3503475"/>
            <a:ext cx="3353100" cy="9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Болезни в пути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Одной из самых известных болезней дальних плаваний была цинга. Она возникала из-за нехватки свежих овощей и фруктов и ослабляла моряков во время долгих переходов.
</a:t>
            </a:r>
            <a:endParaRPr lang="en-US" sz="13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4853600" y="1775725"/>
            <a:ext cx="3226200" cy="15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7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века
</a:t>
            </a:r>
            <a:endParaRPr lang="en-US" sz="5700" dirty="0"/>
          </a:p>
        </p:txBody>
      </p:sp>
      <p:sp>
        <p:nvSpPr>
          <p:cNvPr id="7" name="Text 3"/>
          <p:cNvSpPr txBox="1"/>
          <p:nvPr/>
        </p:nvSpPr>
        <p:spPr>
          <a:xfrm>
            <a:off x="541050" y="496125"/>
            <a:ext cx="3365100" cy="111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77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понадобились Европе, чтобы изменить карту мира и связать между собой океаны, материки и торговые пути.
</a:t>
            </a:r>
            <a:endParaRPr lang="en-US" sz="1777" dirty="0"/>
          </a:p>
        </p:txBody>
      </p:sp>
      <p:sp>
        <p:nvSpPr>
          <p:cNvPr id="8" name="Text 4"/>
          <p:cNvSpPr txBox="1"/>
          <p:nvPr/>
        </p:nvSpPr>
        <p:spPr>
          <a:xfrm>
            <a:off x="541050" y="1893775"/>
            <a:ext cx="3365100" cy="15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 это время появились новые связи между континентами, но также усилились колониализм и неравенство. Именно поэтому эпоха важна и как время знаний, и как время тяжёлых последствий.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541050" y="4644500"/>
            <a:ext cx="3365100" cy="3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исторический курс по эпохе Великих географических открытий.
</a:t>
            </a:r>
            <a:endParaRPr lang="en-US" sz="1048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0638" y="2505275"/>
            <a:ext cx="3842700" cy="130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Великие географические открытия расширили горизонты людей, связали континенты морскими путями и ускорили развитие науки, торговли и картографии. Но вместе с прогрессом пришли колонизация, войны и тяжёлые потери многих народов.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2399025" y="1311600"/>
            <a:ext cx="4023600" cy="11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 после великих открытий стал другим
</a:t>
            </a:r>
            <a:endParaRPr lang="en-US" sz="2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2026-06-02T07:00:50Z</dcterms:created>
  <dcterms:modified xsi:type="dcterms:W3CDTF">2026-06-02T07:00:50Z</dcterms:modified>
</cp:coreProperties>
</file>