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5" y="1049979"/>
            <a:ext cx="83586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биоты в биосфере и хозяйстве человека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775073" y="3535889"/>
            <a:ext cx="3464100" cy="6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поддерживает Землю, а значит — и нашу цивилизацию.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53255" y="330995"/>
            <a:ext cx="3786000" cy="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2325" y="1888381"/>
            <a:ext cx="3277200" cy="2537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598493"/>
            <a:ext cx="75438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оболочка Земли: от клетки до экосистемы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3219" y="2463737"/>
            <a:ext cx="32406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Биота объединяет все живые организмы планеты, а биосфера — пространства, где возможна жизнь. Разнообразие видов, генов и экосистем повышает устойчивость природы и помогает ей восстанавливаться после нарушений.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75" y="3409593"/>
            <a:ext cx="36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4075" y="3409593"/>
            <a:ext cx="27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45625" y="3409593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9888" y="1860343"/>
            <a:ext cx="360000" cy="36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906438" y="1860343"/>
            <a:ext cx="360000" cy="36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биоты в биосфере
</a:t>
            </a:r>
            <a:endParaRPr lang="en-US" sz="2100" dirty="0"/>
          </a:p>
        </p:txBody>
      </p:sp>
      <p:sp>
        <p:nvSpPr>
          <p:cNvPr id="15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462175" y="3894345"/>
            <a:ext cx="2477400" cy="1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462175" y="4106420"/>
            <a:ext cx="24774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создают органическое вещество из неорганических соединений и при этом выделяют кислород. Так формируется первичная продукция, от которой зависят пищевые цепи большинства экосистем.
</a:t>
            </a:r>
            <a:endParaRPr lang="en-US" sz="700" dirty="0"/>
          </a:p>
        </p:txBody>
      </p:sp>
      <p:sp>
        <p:nvSpPr>
          <p:cNvPr id="18" name="Text 4"/>
          <p:cNvSpPr txBox="1"/>
          <p:nvPr/>
        </p:nvSpPr>
        <p:spPr>
          <a:xfrm>
            <a:off x="6229075" y="3894345"/>
            <a:ext cx="2477400" cy="1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веществ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6229075" y="4106420"/>
            <a:ext cx="24774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связывают атмосферу, воду и почву в единые биогеохимические циклы. Особенно важны круговороты углерода, азота и воды, от которых зависят климат и продуктивность экосистем.
</a:t>
            </a:r>
            <a:endParaRPr lang="en-US" sz="700" dirty="0"/>
          </a:p>
        </p:txBody>
      </p:sp>
      <p:sp>
        <p:nvSpPr>
          <p:cNvPr id="20" name="Text 6"/>
          <p:cNvSpPr txBox="1"/>
          <p:nvPr/>
        </p:nvSpPr>
        <p:spPr>
          <a:xfrm>
            <a:off x="3345625" y="3894345"/>
            <a:ext cx="2477400" cy="1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Почвообразование
</a:t>
            </a:r>
            <a:endParaRPr lang="en-US" sz="900" dirty="0"/>
          </a:p>
        </p:txBody>
      </p:sp>
      <p:sp>
        <p:nvSpPr>
          <p:cNvPr id="21" name="Text 7"/>
          <p:cNvSpPr txBox="1"/>
          <p:nvPr/>
        </p:nvSpPr>
        <p:spPr>
          <a:xfrm>
            <a:off x="3345625" y="4106420"/>
            <a:ext cx="24774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участвуют в формировании почвы: корни разрыхляют её, а микроорганизмы создают гумус. В результате повышаются плодородие, влагоудержание и способность почв поддерживать растительность.
</a:t>
            </a:r>
            <a:endParaRPr lang="en-US" sz="700" dirty="0"/>
          </a:p>
        </p:txBody>
      </p:sp>
      <p:sp>
        <p:nvSpPr>
          <p:cNvPr id="22" name="Text 8"/>
          <p:cNvSpPr txBox="1"/>
          <p:nvPr/>
        </p:nvSpPr>
        <p:spPr>
          <a:xfrm>
            <a:off x="4789888" y="2345095"/>
            <a:ext cx="2477400" cy="1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и контроль численности
</a:t>
            </a:r>
            <a:endParaRPr lang="en-US" sz="900" dirty="0"/>
          </a:p>
        </p:txBody>
      </p:sp>
      <p:sp>
        <p:nvSpPr>
          <p:cNvPr id="23" name="Text 9"/>
          <p:cNvSpPr txBox="1"/>
          <p:nvPr/>
        </p:nvSpPr>
        <p:spPr>
          <a:xfrm>
            <a:off x="4789888" y="2557170"/>
            <a:ext cx="24774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 обеспечивают размножение многих растений, а хищники и паразиты сдерживают рост численности отдельных видов. Это помогает сохранять равновесие в природных сообществах.
</a:t>
            </a:r>
            <a:endParaRPr lang="en-US" sz="700" dirty="0"/>
          </a:p>
        </p:txBody>
      </p:sp>
      <p:sp>
        <p:nvSpPr>
          <p:cNvPr id="24" name="Text 10"/>
          <p:cNvSpPr txBox="1"/>
          <p:nvPr/>
        </p:nvSpPr>
        <p:spPr>
          <a:xfrm>
            <a:off x="1906438" y="2345095"/>
            <a:ext cx="2477400" cy="1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
</a:t>
            </a:r>
            <a:endParaRPr lang="en-US" sz="900" dirty="0"/>
          </a:p>
        </p:txBody>
      </p:sp>
      <p:sp>
        <p:nvSpPr>
          <p:cNvPr id="25" name="Text 11"/>
          <p:cNvSpPr txBox="1"/>
          <p:nvPr/>
        </p:nvSpPr>
        <p:spPr>
          <a:xfrm>
            <a:off x="1906438" y="2557170"/>
            <a:ext cx="24774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разрушают отмершие остатки организмов, возвращая азот, фосфор и другие элементы в почву и воду. Без этих процессов круговорот веществ был бы нарушен.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Биота в круговороте углерода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углерода быстро проходит через живые организмы, а часть надолго накапливается в океане и почвах.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поглотители углерода — леса и океан; их сохранение сдерживает рост CO2 в атмосфере.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потоков углерода по материалам учебной экологии; дата не требуется.
</a:t>
            </a:r>
            <a:endParaRPr lang="en-US" sz="11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1900" y="1304929"/>
            <a:ext cx="4238700" cy="35225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как крупнейшие наземные экосистемы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23075" y="1422125"/>
            <a:ext cx="38646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лесов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523075" y="1615489"/>
            <a:ext cx="38646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покрывают около трети суши и образуют одни из самых сложных и продуктивных природных систем на планете. Они концентрируют огромную часть наземного биоразнообразия.
</a:t>
            </a:r>
            <a:endParaRPr lang="en-US" sz="736" dirty="0"/>
          </a:p>
        </p:txBody>
      </p:sp>
      <p:sp>
        <p:nvSpPr>
          <p:cNvPr id="14" name="Text 4"/>
          <p:cNvSpPr txBox="1"/>
          <p:nvPr/>
        </p:nvSpPr>
        <p:spPr>
          <a:xfrm>
            <a:off x="523075" y="4281950"/>
            <a:ext cx="38646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23075" y="4475314"/>
            <a:ext cx="38646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Многоярусная структура леса создаёт множество экологических ниш для растений, птиц, насекомых, млекопитающих и грибов. Именно поэтому лесные экосистемы отличаются высокой видовой насыщенностью.
</a:t>
            </a:r>
            <a:endParaRPr lang="en-US" sz="736" dirty="0"/>
          </a:p>
        </p:txBody>
      </p:sp>
      <p:sp>
        <p:nvSpPr>
          <p:cNvPr id="16" name="Text 6"/>
          <p:cNvSpPr txBox="1"/>
          <p:nvPr/>
        </p:nvSpPr>
        <p:spPr>
          <a:xfrm>
            <a:off x="523075" y="3566994"/>
            <a:ext cx="38646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роль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523075" y="3760357"/>
            <a:ext cx="38646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смягчают температурные колебания, повышают влажность воздуха и аккумулируют углерод в древесине и почве. Тем самым они влияют не только на местный, но и на глобальный климат.
</a:t>
            </a:r>
            <a:endParaRPr lang="en-US" sz="736" dirty="0"/>
          </a:p>
        </p:txBody>
      </p:sp>
      <p:sp>
        <p:nvSpPr>
          <p:cNvPr id="18" name="Text 8"/>
          <p:cNvSpPr txBox="1"/>
          <p:nvPr/>
        </p:nvSpPr>
        <p:spPr>
          <a:xfrm>
            <a:off x="523075" y="2852038"/>
            <a:ext cx="38646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523075" y="3045401"/>
            <a:ext cx="38646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укрепляет грунт, а лесная подстилка уменьшает размыв и выдувание частиц. Благодаря этому леса существенно снижают риск эрозии и потери плодородия.
</a:t>
            </a:r>
            <a:endParaRPr lang="en-US" sz="738" dirty="0"/>
          </a:p>
        </p:txBody>
      </p:sp>
      <p:sp>
        <p:nvSpPr>
          <p:cNvPr id="20" name="Text 10"/>
          <p:cNvSpPr txBox="1"/>
          <p:nvPr/>
        </p:nvSpPr>
        <p:spPr>
          <a:xfrm>
            <a:off x="523075" y="2137081"/>
            <a:ext cx="38646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воды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523075" y="2330445"/>
            <a:ext cx="38646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растительность задерживает осадки, уменьшает поверхностный сток и поддерживает водный режим рек и почв. Это особенно важно для предотвращения засух, паводков и иссушения территорий.
</a:t>
            </a:r>
            <a:endParaRPr lang="en-US" sz="7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67696" y="2501025"/>
            <a:ext cx="4008508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 и их значение для хозяйства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 биологии и экологии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ресурсы обеспечивают сырьё, пищу и услуги, без которых невозможно устойчивое развитие экономики.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ресурсов напрямую ослабляет продовольственную и экономическую устойчивость регионов.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Биота и сельское хозяйство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650" y="2283552"/>
            <a:ext cx="1422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микроорганизмы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3650" y="2715887"/>
            <a:ext cx="14226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разлагают растительные остатки и переводят вещества в формы, доступные для растений. Благодаря этому повышаются плодородие почвы и стабильность урожая.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277650" y="2283550"/>
            <a:ext cx="1422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агросистемам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277655" y="2715887"/>
            <a:ext cx="14226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Монокультуры, распашка природных участков и избыток пестицидов обедняют живую среду. В результате агросистемы теряют саморегуляцию и становятся более уязвимыми к стрессам.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571650" y="2283550"/>
            <a:ext cx="1422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сообщества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71654" y="2715887"/>
            <a:ext cx="14226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организмов в агроландшафте помогает сдерживать вредителей и болезнетворные формы. Это уменьшает потребность в химической защите и повышает устойчивость системы.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865650" y="2283550"/>
            <a:ext cx="1422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культур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865652" y="2715887"/>
            <a:ext cx="14226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шмели и другие насекомые обеспечивают образование плодов и семян у многих культур. Без их участия урожайность садов и полей заметно снижается.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2159650" y="2283551"/>
            <a:ext cx="1422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2159651" y="2715887"/>
            <a:ext cx="14226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грибов с корнями улучшает поглощение воды и минеральных веществ, особенно на бедных или пересыхающих почвах. Для растений это важный механизм адаптации.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сокращения биоразнообразия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часто действуют вместе: например, вырубка лесов усиливает воздействие засух, пожаров и вторжения чужеродных видов.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создаёт разрушение экосистем, а остальные факторы ускоряют уже начавшееся сокращение разнообразия.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выводов IPBES и учебной экологии; дата не требуется.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9098" y="1659625"/>
            <a:ext cx="3493200" cy="214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отражает масштаб давления на живую природу: когда местообитания сокращаются и дробятся, даже устойчивые виды быстро теряют жизнеспособность.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900" y="1689604"/>
            <a:ext cx="32406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69%
</a:t>
            </a:r>
            <a:endParaRPr lang="en-US" sz="6200" dirty="0"/>
          </a:p>
        </p:txBody>
      </p:sp>
      <p:sp>
        <p:nvSpPr>
          <p:cNvPr id="7" name="Text 3"/>
          <p:cNvSpPr txBox="1"/>
          <p:nvPr/>
        </p:nvSpPr>
        <p:spPr>
          <a:xfrm>
            <a:off x="693900" y="2808675"/>
            <a:ext cx="3240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составило среднее снижение численности мониторируемых популяций диких позвоночных с 1970 года.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93900" y="4461900"/>
            <a:ext cx="80079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Living Planet Report 2022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Постепенный путь к исчезновению вида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логике экологических факторов, описывающих сокращение и вымирание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5" y="1345202"/>
            <a:ext cx="2740500" cy="2298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1275" y="1345202"/>
            <a:ext cx="2740500" cy="2298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3761" y="1345202"/>
            <a:ext cx="2740500" cy="229891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4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 охрана редких видов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45365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Вид, который почти исчез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4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страницах Красной книги часто оказываются виды, чьё существование зависит от нескольких сохранившихся участков природы. Один редкий зверь или растение становится показателем состояния целой экосистемы: если исчезает он, под угрозой оказываются и связанные с ним виды.
</a:t>
            </a:r>
            <a:endParaRPr lang="en-US" sz="697" dirty="0"/>
          </a:p>
        </p:txBody>
      </p:sp>
      <p:sp>
        <p:nvSpPr>
          <p:cNvPr id="12" name="Text 3"/>
          <p:cNvSpPr txBox="1"/>
          <p:nvPr/>
        </p:nvSpPr>
        <p:spPr>
          <a:xfrm>
            <a:off x="6192730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через науку и уход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192734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7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природная популяция слишком мала, помогают разведение в неволе, восстановление местообитаний и последующее возвращение животных или растений в природу. Такие меры требуют длительного наблюдения, чтобы редкий вид не остался только в коллекциях и питомниках.
</a:t>
            </a:r>
            <a:endParaRPr lang="en-US" sz="697" dirty="0"/>
          </a:p>
        </p:txBody>
      </p:sp>
      <p:sp>
        <p:nvSpPr>
          <p:cNvPr id="14" name="Text 5"/>
          <p:cNvSpPr txBox="1"/>
          <p:nvPr/>
        </p:nvSpPr>
        <p:spPr>
          <a:xfrm>
            <a:off x="3325221" y="3824674"/>
            <a:ext cx="2484000" cy="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местообитание важнее числа особей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325220" y="4146724"/>
            <a:ext cx="25194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редкого вида начинается не только с запрета добычи, но и с защиты его среды обитания. Для болотной птицы, степного растения или лесного млекопитающего важно сохранить привычные условия жизни, кормовую базу и пути перемещения между популяциями.
</a:t>
            </a:r>
            <a:endParaRPr lang="en-US" sz="729" dirty="0"/>
          </a:p>
        </p:txBody>
      </p:sp>
      <p:sp>
        <p:nvSpPr>
          <p:cNvPr id="16" name="Text 7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6825" y="1698379"/>
            <a:ext cx="5093700" cy="26741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сохранения биоразнообразия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3075" y="150902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меры помогают снижать потери видов и экосистем.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23075" y="293777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достигается сочетанием охраны территорий, регулирования использования ресурсов и экологически безопасного хозяйства.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650" y="4413925"/>
            <a:ext cx="33015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природоохранной практики и учебных материалов по охране биоразнообразия.
</a:t>
            </a:r>
            <a:endParaRPr lang="en-US" sz="10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5" y="691275"/>
            <a:ext cx="43569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по охране природы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69675" y="3805550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1971 — Рамсарская конвенция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9675" y="41636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Закрепила международную защиту водно-болотных угодий, которые важны для птиц, водного режима и сохранения многих редких видов.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771700" y="3031475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1973 — CITES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71700" y="33895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Установила правила международной торговли редкими животными и растениями, чтобы коммерческий спрос не ускорял их исчезновение.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6584825" y="2211075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 — Конвенция о биологическом разнообразии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6584825" y="2569125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Создала основу для сохранения видов, экосистем и генетического разнообразия, а также для справедливого использования природных ресурсов.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 и их ценность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этих услуг человек замечает только тогда, когда они нарушаются: падает урожайность, ухудшается вода и растут расходы на восстановление территорий.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экосистемы создают значимую экономическую пользу, поэтому их сохранение часто выгоднее искусственной замены.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экосистемных услуг; распределение условное, для наглядности диаграммы.
</a:t>
            </a:r>
            <a:endParaRPr lang="en-US" sz="111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 рациональное использование организмов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2425305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 ферментация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267958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давно используются в хлебопечении, производстве йогурта и сыров. Их жизнедеятельность позволяет получать продукты с нужными вкусом, текстурой и сроком хранения без сложной химической обработки.
</a:t>
            </a:r>
            <a:endParaRPr lang="en-US" sz="959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3896694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урожайность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15097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генная инженерия помогают создавать культуры, устойчивые к засухе, вредителям и болезням. Благодаря этому можно получать более стабильный урожай при меньших потерях и затратах ресурсов.
</a:t>
            </a:r>
            <a:endParaRPr lang="en-US" sz="959" dirty="0"/>
          </a:p>
        </p:txBody>
      </p:sp>
      <p:sp>
        <p:nvSpPr>
          <p:cNvPr id="15" name="Text 6"/>
          <p:cNvSpPr txBox="1"/>
          <p:nvPr/>
        </p:nvSpPr>
        <p:spPr>
          <a:xfrm>
            <a:off x="4820875" y="2425305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 ферменты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820875" y="267958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 грибы служат источником антибиотиков, ферментов и других биологически активных веществ. Это делает биотехнологии важной частью современной медицины, пищевой промышленности и переработки сырья.
</a:t>
            </a:r>
            <a:endParaRPr lang="en-US" sz="959" dirty="0"/>
          </a:p>
        </p:txBody>
      </p:sp>
      <p:sp>
        <p:nvSpPr>
          <p:cNvPr id="17" name="Text 8"/>
          <p:cNvSpPr txBox="1"/>
          <p:nvPr/>
        </p:nvSpPr>
        <p:spPr>
          <a:xfrm>
            <a:off x="4820875" y="3896694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ограничения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820875" y="4150975"/>
            <a:ext cx="3771600" cy="48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живых организмов требует контроля биобезопасности, оценки экологических последствий и сохранения традиционных сортов. Важно, чтобы технологическая эффективность не приводила к утрате разнообразия и необратимым ошибкам.
</a:t>
            </a:r>
            <a:endParaRPr lang="en-US" sz="90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425312"/>
            <a:ext cx="8239800" cy="2116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часть биосферы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2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природы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32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хозяйство невозможно рассматривать отдельно от природных систем: оно опирается на воду, почвы, воздух, биоресурсы и устойчивость экосистем, которые обеспечивают повседневную жизнь и экономическую деятельность.
</a:t>
            </a:r>
            <a:endParaRPr lang="en-US" sz="650" dirty="0"/>
          </a:p>
        </p:txBody>
      </p:sp>
      <p:sp>
        <p:nvSpPr>
          <p:cNvPr id="14" name="Text 4"/>
          <p:cNvSpPr txBox="1"/>
          <p:nvPr/>
        </p:nvSpPr>
        <p:spPr>
          <a:xfrm>
            <a:off x="69095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9095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подход соединяет экономические цели, социальные потребности и охрану природы. Он предполагает не отказ от прогресса, а такое развитие, при котором биосфера сохраняет способность к самовосстановлению.
</a:t>
            </a:r>
            <a:endParaRPr lang="en-US" sz="680" dirty="0"/>
          </a:p>
        </p:txBody>
      </p:sp>
      <p:sp>
        <p:nvSpPr>
          <p:cNvPr id="16" name="Text 6"/>
          <p:cNvSpPr txBox="1"/>
          <p:nvPr/>
        </p:nvSpPr>
        <p:spPr>
          <a:xfrm>
            <a:off x="47574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дом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574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лес, река и человек образуют единую природно-хозяйственную систему. Если нарушается хотя бы один её элемент, последствия быстро отражаются на урожайности, здоровье людей и качестве среды.
</a:t>
            </a:r>
            <a:endParaRPr lang="en-US" sz="703" dirty="0"/>
          </a:p>
        </p:txBody>
      </p:sp>
      <p:sp>
        <p:nvSpPr>
          <p:cNvPr id="18" name="Text 8"/>
          <p:cNvSpPr txBox="1"/>
          <p:nvPr/>
        </p:nvSpPr>
        <p:spPr>
          <a:xfrm>
            <a:off x="26053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производства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53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промышленность, транспорт и города изменяют ландшафты, загрязняют среду и перестраивают круговороты веществ. Поэтому любое развитие требует учёта экологических ограничений и последствий для живых организмов.
</a:t>
            </a:r>
            <a:endParaRPr lang="en-US" sz="63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перейти к устойчивому природопользованию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управленческих и природоохранных действий, основанных на научной оценке ресурсов и совместной ответственности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105" y="1423700"/>
            <a:ext cx="3960091" cy="3269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сохранение биоразнообразия обществу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45000" y="1780975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Сохранённые экосистемы работают как природная инфраструктура: они поддерживают урожаи, смягчают экстремальные явления и уменьшают затраты на восстановление повреждённых территорий.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000" y="2943300"/>
            <a:ext cx="3675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биоразнообразие, тем устойчивее продовольствие, вода, здоровье и экономика общества.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45000" y="4415625"/>
            <a:ext cx="36756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экосистемным услугам; шкала условная для наглядного сравнения.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656" y="3498420"/>
            <a:ext cx="36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69531" y="3498420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4956" y="1790710"/>
            <a:ext cx="2475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946581" y="1790710"/>
            <a:ext cx="360000" cy="36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5C791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 школьная ответственность за природу
</a:t>
            </a:r>
            <a:endParaRPr lang="en-US" sz="2100" dirty="0"/>
          </a:p>
        </p:txBody>
      </p:sp>
      <p:sp>
        <p:nvSpPr>
          <p:cNvPr id="14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5C791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318650" y="4029725"/>
            <a:ext cx="29367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318650" y="4267152"/>
            <a:ext cx="29367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уменьшает нагрузку на свалки и облегчает переработку материалов. Даже в школе простая система контейнеров помогает увидеть, сколько ресурсов можно вернуть в хозяйственный оборот.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4006525" y="4029725"/>
            <a:ext cx="29367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4006525" y="4267152"/>
            <a:ext cx="29367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деревьев, уход за клумбами и создание зелёных уголков улучшают микроклимат и поддерживают местные виды. Такие проекты делают природу частью школьной среды, а не только учебной темы.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2195700" y="2322030"/>
            <a:ext cx="2936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2195700" y="2559441"/>
            <a:ext cx="29367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воды и электроэнергии снижает потребление топлива и объём загрязнений. Это ежедневная привычка, которая напрямую влияет на состояние природных систем и семейный бюджет.
</a:t>
            </a:r>
            <a:endParaRPr lang="en-US" sz="800" dirty="0"/>
          </a:p>
        </p:txBody>
      </p:sp>
      <p:sp>
        <p:nvSpPr>
          <p:cNvPr id="21" name="Text 8"/>
          <p:cNvSpPr txBox="1"/>
          <p:nvPr/>
        </p:nvSpPr>
        <p:spPr>
          <a:xfrm>
            <a:off x="5883575" y="2322029"/>
            <a:ext cx="2936700" cy="1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проекты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5883575" y="2559441"/>
            <a:ext cx="29367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птиц, растений, мусора и состояния пришкольной территории развивает экологическую грамотность. Когда результаты фиксируются и обсуждаются, ученики лучше понимают связь своих действий с биосферой.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0" y="558875"/>
            <a:ext cx="5079600" cy="17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Земли зависит от биоты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55750" y="3222900"/>
            <a:ext cx="37026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Биота поддерживает круговороты веществ, устойчивость экосистем и хозяйственную деятельность человека. Сохранение разнообразия видов — это не только защита природы, но и условие безопасности, здоровья и развития общества.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2026-06-03T06:44:02Z</dcterms:created>
  <dcterms:modified xsi:type="dcterms:W3CDTF">2026-06-03T06:44:02Z</dcterms:modified>
</cp:coreProperties>
</file>