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«Большие города»: особенности и ключевые направления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роль мегаполисов в мировой экономике, культуре и экологии.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развитие крупных городов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город — население от 1 млн человек. Урбанизация началась ещё в древности с Вавилона и Рима, резко усилившись в XX–XXI веках, превратив города в центры экономики и технологий.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Токио, Шанхай и Дели — крупнейшие города Азии, расположены у рек и морских побережий, сыгравших ключевую роль в исторических торговых путях и современном развитии.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Азиатские гиганты урбанизации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Москва, Лондон и Париж развивались как столичные города с богатыми культурными традициями и важным геополитическим положением на континенте.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исторические центры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Нью-Йорк, Сан-Паулу и Мехико формировались благодаря миграции и торговле, сегодня они являются крупными экономическими и культурными центрами.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Американские мегаполисы с многонациональным населением
</a:t>
            </a:r>
            <a:endParaRPr lang="en-US" sz="1012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разнообразие крупнейших мегаполисов
</a:t>
            </a:r>
            <a:endParaRPr lang="en-US" sz="314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городского населения в XX–XXI веках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121385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15% населения земли жили в городах, большинство в сельской местности.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98680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XXI века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свыше 55% жителей планеты — городские жители, формирующие мегаполисы.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XX века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промышленный рост и урбанизация, рост городского населения до 30–40%.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715375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 на 2050 год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Ожидается, что 68% населения Земли будет жить в городах, в основном в Азии и Африке.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2050" y="1289291"/>
            <a:ext cx="3274800" cy="24273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2975" y="1289568"/>
            <a:ext cx="3274800" cy="23505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28050" y="211800"/>
            <a:ext cx="7887900" cy="7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мегаполиса Токио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72050" y="4106822"/>
            <a:ext cx="32748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Токио сочетает современные небоскрёбы с историческими храмами и парками, отражая богатую культуру и технологический прогресс Японии.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2051" y="3837575"/>
            <a:ext cx="3274800" cy="2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традиций и современности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942975" y="4106822"/>
            <a:ext cx="32748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Агломерация Токио насчитывает свыше 37 миллионов человек. Город славится разветвлённой транспортной системой, включая метро и железные дороги, обеспечивающие повседневные перемещения миллионов.
</a:t>
            </a:r>
            <a:endParaRPr lang="en-US" sz="784" dirty="0"/>
          </a:p>
        </p:txBody>
      </p:sp>
      <p:sp>
        <p:nvSpPr>
          <p:cNvPr id="13" name="Text 6"/>
          <p:cNvSpPr txBox="1"/>
          <p:nvPr/>
        </p:nvSpPr>
        <p:spPr>
          <a:xfrm>
            <a:off x="942976" y="3837575"/>
            <a:ext cx="3274800" cy="2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 инфраструктура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850" y="1511286"/>
            <a:ext cx="3147900" cy="14786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6150" y="1511286"/>
            <a:ext cx="3147900" cy="147865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черты Нью-Йорка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61350" y="3632625"/>
            <a:ext cx="3048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 — дом для миллионов и штаб ООН. Город объединяет сотни культур и языков, делая его центром глобального сотрудничества.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061351" y="3093275"/>
            <a:ext cx="304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населения и международные организации
</a:t>
            </a:r>
            <a:endParaRPr lang="en-US" sz="1375" dirty="0"/>
          </a:p>
        </p:txBody>
      </p:sp>
      <p:sp>
        <p:nvSpPr>
          <p:cNvPr id="12" name="Text 5"/>
          <p:cNvSpPr txBox="1"/>
          <p:nvPr/>
        </p:nvSpPr>
        <p:spPr>
          <a:xfrm>
            <a:off x="5089650" y="3632625"/>
            <a:ext cx="3048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Высотные здания, включая Эмпайр-стейт-билдинг, и огромный Центральный парк создают характерный городской ландшафт, привлекающий туристов и жителей.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089651" y="3093275"/>
            <a:ext cx="304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архитектурные объекты и парки
</a:t>
            </a:r>
            <a:endParaRPr lang="en-US" sz="137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2050" y="1289291"/>
            <a:ext cx="3274800" cy="24273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2975" y="1289568"/>
            <a:ext cx="3274800" cy="23505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28050" y="211800"/>
            <a:ext cx="7887900" cy="7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— сердце России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72050" y="4106822"/>
            <a:ext cx="32748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— центр образования и технологий, где расположены МГУ и инновационный кластер Сколково, поддерживающие развитие экономики и науки.
</a:t>
            </a:r>
            <a:endParaRPr lang="en-US" sz="993" dirty="0"/>
          </a:p>
        </p:txBody>
      </p:sp>
      <p:sp>
        <p:nvSpPr>
          <p:cNvPr id="11" name="Text 4"/>
          <p:cNvSpPr txBox="1"/>
          <p:nvPr/>
        </p:nvSpPr>
        <p:spPr>
          <a:xfrm>
            <a:off x="4972051" y="3837575"/>
            <a:ext cx="3274800" cy="2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 инновации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942975" y="4106822"/>
            <a:ext cx="32748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Москве проживает более 12,6 миллиона человек. Город известен крупнейшей системой метро и эффективной транспортной сетью, связывающей все районы.
</a:t>
            </a:r>
            <a:endParaRPr lang="en-US" sz="953" dirty="0"/>
          </a:p>
        </p:txBody>
      </p:sp>
      <p:sp>
        <p:nvSpPr>
          <p:cNvPr id="13" name="Text 6"/>
          <p:cNvSpPr txBox="1"/>
          <p:nvPr/>
        </p:nvSpPr>
        <p:spPr>
          <a:xfrm>
            <a:off x="942976" y="3837575"/>
            <a:ext cx="3274800" cy="2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Демография и транспорт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роста населения пяти мегаполисов (1950–2020)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демонстрирует резкий рост населения азиатских городов после 1970-х годов и более медленный рост в Америке.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лидирует по темпам урбанизации, в то время как американские мегаполисы стабилизировали численность населения.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статистика городского населения, 2022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1805763"/>
            <a:ext cx="3812100" cy="211347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мегаполисов
</a:t>
            </a:r>
            <a:endParaRPr lang="en-US" sz="2067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различия в численности, площади и плотности населения крупнейших городов мира.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зависит от исторического планирования и уровня экономического развития каждого города.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городских статистик, 2023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роль мегаполисов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Мегаполисы создают до 80% мирового ВВП, концентрируя бизнес и производство.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расположены ведущие университеты и научные центры, стимулирующие инновации.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центры привлекают инвестиции и создают миллионы новых рабочих мест в различных сферах.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Метро остаётся одним из самых эффективных видов транспорта в больших городах. Москва насчитывает более 250 станций, а Токио гордится самой протяжённой сетью метро в мире, обеспечивающей быстрое перемещение миллионов пассажиров ежедневно.
</a:t>
            </a:r>
            <a:endParaRPr lang="en-US" sz="894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метрополитенов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использования электрических автобусов и трамваев снижает уровень загрязнения воздуха в городах. Внедрение беспилотных поездов и автобусов в ряде мегаполисов улучшает безопасность и оптимизирует движение на дорогах.
</a:t>
            </a:r>
            <a:endParaRPr lang="en-US" sz="897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транспорт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велосипедных дорожек и систем каршеринга расширяет возможности мобильности жителей. Эти решения помогают сократить пробки и делают города более удобными для жителей и гостей.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Альтернативные способы передвижения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транспортные решения в мегаполисах
</a:t>
            </a:r>
            <a:endParaRPr lang="en-US" sz="314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мегаполисов: экология и качество жизни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и шум — существенные факторы, ухудшающие здоровье жителей крупных городов и вызывающие рост заболеваний дыхательной системы.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зелёных зон приводит к ухудшению микроклимата, усилению эффекта «городских островов тепла» и снижению общей комфортности городской среды.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смога в холодное и жаркое время года осложняет жизнь населения и требует внедрения зеленых технологий и контроля выбросов.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50" y="1333068"/>
            <a:ext cx="2443200" cy="23477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5275" y="1333069"/>
            <a:ext cx="2443200" cy="23477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6450" y="1333069"/>
            <a:ext cx="2443200" cy="234776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985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из самых высоких сооружений Европы, символ технологического прогресса. Башня не только трансляционная, но и туристический объект с обзорной площадкой и рестораном в высоте.
</a:t>
            </a:r>
            <a:endParaRPr lang="en-US" sz="776" dirty="0"/>
          </a:p>
        </p:txBody>
      </p:sp>
      <p:sp>
        <p:nvSpPr>
          <p:cNvPr id="12" name="Text 3"/>
          <p:cNvSpPr txBox="1"/>
          <p:nvPr/>
        </p:nvSpPr>
        <p:spPr>
          <a:xfrm>
            <a:off x="48985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Останкинская телебашня в Москве
</a:t>
            </a:r>
            <a:endParaRPr lang="en-US" sz="1070" dirty="0"/>
          </a:p>
        </p:txBody>
      </p:sp>
      <p:sp>
        <p:nvSpPr>
          <p:cNvPr id="13" name="Text 4"/>
          <p:cNvSpPr txBox="1"/>
          <p:nvPr/>
        </p:nvSpPr>
        <p:spPr>
          <a:xfrm>
            <a:off x="3393875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Вдохновлённая Эйфелевой башней, эта конструкция стала символом послевоенного возрождения и модернизации Японии, соединяя традиции и современность мегаполиса.
</a:t>
            </a:r>
            <a:endParaRPr lang="en-US" sz="822" dirty="0"/>
          </a:p>
        </p:txBody>
      </p:sp>
      <p:sp>
        <p:nvSpPr>
          <p:cNvPr id="14" name="Text 5"/>
          <p:cNvSpPr txBox="1"/>
          <p:nvPr/>
        </p:nvSpPr>
        <p:spPr>
          <a:xfrm>
            <a:off x="3393876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Токийская башня: культурный символ
</a:t>
            </a:r>
            <a:endParaRPr lang="en-US" sz="973" dirty="0"/>
          </a:p>
        </p:txBody>
      </p:sp>
      <p:sp>
        <p:nvSpPr>
          <p:cNvPr id="15" name="Text 6"/>
          <p:cNvSpPr txBox="1"/>
          <p:nvPr/>
        </p:nvSpPr>
        <p:spPr>
          <a:xfrm>
            <a:off x="629790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всемирно известный монумент служит символом свободы и надежды. Он отражает историческую роль города как места прибытия миллионов иммигрантов и культурного многообразия.
</a:t>
            </a:r>
            <a:endParaRPr lang="en-US" sz="740" dirty="0"/>
          </a:p>
        </p:txBody>
      </p:sp>
      <p:sp>
        <p:nvSpPr>
          <p:cNvPr id="16" name="Text 7"/>
          <p:cNvSpPr txBox="1"/>
          <p:nvPr/>
        </p:nvSpPr>
        <p:spPr>
          <a:xfrm>
            <a:off x="629790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Статуя Свободы в Нью-Йорке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архитектурные объекты мегаполисов
</a:t>
            </a:r>
            <a:endParaRPr lang="en-US" sz="314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многообразие мегаполисов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мегаполисах проживают сотни национальностей, что создаёт уникальные культурные ландшафты и способствует межкультурному диалогу.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 является домом для более чем 800 языков, представляющих жителей всех уголков мира и поддерживающих богатство культурных традиций.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отличается крупными национальными общинами, регулярно проводящими фестивали и культурные мероприятия, укрепляющие взаимопонимание.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праздники и парады способствуют обмену обычаями и сохраняют этническое разнообразие, обогащая городской социум.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1905703"/>
            <a:ext cx="3812100" cy="180279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Достопримечательности мегаполисов и туристический поток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туристические объекты крупнейших городов и ежегодное количество посетителей представлено в таблице ниже.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Туристические объекты являются важными культурными и экономическими центрами, привлекающими миллионы посетителей ежегодно.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туристических ведомств и городских администраций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внедряют интеллектуальные датчики для контроля пробок, оптимально регулирующие поток транспорта и снижая время пути, одновременно уменьшая выбросы вредных веществ.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Умные системы управления трафиком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энергосберегающих светодиодных ламп и бесплатного Wi-Fi в общественном транспорте повышает комфорт и энергоэффективность городской среды.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освещение и связь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включают строительство высотных зданий с энергосберегающими технологиями и расширение рекреационных пространств для улучшения экологии и качества жизни.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Экологичные небоскрёбы и зелёные зоны
</a:t>
            </a:r>
            <a:endParaRPr lang="en-US" sz="1311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 инфраструктура будущего мегаполисов
</a:t>
            </a:r>
            <a:endParaRPr lang="en-US" sz="314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2138" y="293900"/>
            <a:ext cx="3490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вызовы жизни в мегаполисах: пробки и жильё
</a:t>
            </a:r>
            <a:endParaRPr lang="en-US" sz="1858" dirty="0"/>
          </a:p>
        </p:txBody>
      </p:sp>
      <p:sp>
        <p:nvSpPr>
          <p:cNvPr id="7" name="Text 1"/>
          <p:cNvSpPr txBox="1"/>
          <p:nvPr/>
        </p:nvSpPr>
        <p:spPr>
          <a:xfrm>
            <a:off x="1541538" y="1317588"/>
            <a:ext cx="2718300" cy="10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Пробки в часы пик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Значительные заторы в утренние и вечерние часы усложняют передвижение и увеличивают время в пути в мегаполисах, таких как Нью-Йорк, Москва и Шанхай.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817288" y="3755537"/>
            <a:ext cx="2718300" cy="10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стоимости жилья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цены недоступного жилья стимулируют развитие аренды, коливинга и инновационных форм совместного проживания для разнообразных групп населения.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732188" y="1229638"/>
            <a:ext cx="2718300" cy="10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транспортных решений
</a:t>
            </a:r>
            <a:pPr algn="l" indent="0" marL="0">
              <a:lnSpc>
                <a:spcPct val="100000"/>
              </a:lnSpc>
              <a:buNone/>
            </a:pPr>
            <a:r>
              <a:rPr lang="en-US" sz="5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Улучшение общественного транспорта и каршеринг создают альтернативы личному автомобилю, помогая снизить нагрузку на дороги и сделать город удобнее.
</a:t>
            </a:r>
            <a:endParaRPr lang="en-US" sz="1281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маршруты жителей мегаполиса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сценарии передвижения по городу в течение дня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2925" y="138780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32594" y="1387800"/>
            <a:ext cx="234413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9350" y="1394430"/>
            <a:ext cx="318300" cy="254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28050" y="1394430"/>
            <a:ext cx="318300" cy="2546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 социальные инновации в мегаполисах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зелёных зон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парков и зелёных насаждений помогает улучшить качество воздуха и создаёт комфортные места для отдыха жителей.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Электромобили и возобновляемая энергия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внедрение электромобилей и солнечных батарей уменьшает выбросы и продвигает устойчивое развитие городов.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Умные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управления ресурсами способствует экономии энергии и повышает эффективность городской инфраструктуры.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и культурные проекты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Инициативы по просвещению и развитию культурного обмена поддерживают устойчивое и гармоничное развитие обществ мегаполисов.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Мегаполисы: вызовы и возможности для будущего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остаются центрами экономики и культуры, одновременно сталкиваясь с экологическими и социальными проблемами, требующими инновационных решений и совместных усилий общества.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2026-05-07T17:04:51Z</dcterms:created>
  <dcterms:modified xsi:type="dcterms:W3CDTF">2026-05-07T17:04:51Z</dcterms:modified>
</cp:coreProperties>
</file>