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8492" y="371225"/>
            <a:ext cx="3412716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литературы и искусства в конце 1920-х — 1930-е гг.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многообразия 1920-х к единому советскому канону.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политика в эпоху больших перемен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и коллективизация усилили идеологический контроль. В 1932 году независимые объединения были распущены, а в 1934-м социалистический реализм получил официальное признание как главный метод искусства.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художественного многообразия к единому канону
</a:t>
            </a:r>
            <a:endParaRPr lang="en-US" sz="2496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предыдущее десятилетие искусство развивалось в условиях поиска: футуризм, конструктивизм, ОБЭРИУ, экспериментальная поэзия и новые театральные формы расширяли границы художественного языка.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 1920-х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сложные модернистские приёмы всё чаще объявлялись «формализмом», то есть отрывом от понятной для массового зрителя идеологически выверенной художественной задачи.
</a:t>
            </a:r>
            <a:endParaRPr lang="en-US" sz="1127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взгляд на форму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культура настаивала на реалистичности, доступном сюжете и положительном герое, чтобы произведение было понятно широкому читателю, зрителю и слушателю.
</a:t>
            </a:r>
            <a:endParaRPr lang="en-US" sz="1186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Требование ясности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Творчество стало оцениваться не только по художественному уровню, но и по тому, насколько оно прославляло труд, партию, государство и образ будущего.
</a:t>
            </a:r>
            <a:endParaRPr lang="en-US" sz="1200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смысл искусства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культурные решения 1932–1934 годов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шаги властей показали, как быстро художественная жизнь была подчинена единой системе управления.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Решения начала 1930-х превратили культуру в управляемую сферу, где художественная самостоятельность была ограничена идеологическими требованиями.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по культурной политике СССР, 1932–1934 гг.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11054" y="1127325"/>
            <a:ext cx="3175893" cy="3430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как главный художественный метод
</a:t>
            </a:r>
            <a:endParaRPr lang="en-US" sz="2268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505000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 требовал показывать жизнь не в её повседневной сложности, а как движение к социализму, где настоящее уже содержит признаки будущей победы.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52700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Действительность в развитии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505000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литературы и живописи были важны ясная композиция, монументальность, оптимистический тон и подчёркнутая героизация труда, дисциплины и коллективного действия.
</a:t>
            </a:r>
            <a:endParaRPr lang="en-US" sz="978" dirty="0"/>
          </a:p>
        </p:txBody>
      </p:sp>
      <p:sp>
        <p:nvSpPr>
          <p:cNvPr id="15" name="Text 5"/>
          <p:cNvSpPr txBox="1"/>
          <p:nvPr/>
        </p:nvSpPr>
        <p:spPr>
          <a:xfrm>
            <a:off x="552700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Выразительный образ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3129793" y="1776500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произведения оказывался активный строитель нового мира: рабочий, колхозница, комсомолец, инженер или командир, воплощающий энергию преобразований.
</a:t>
            </a:r>
            <a:endParaRPr lang="en-US" sz="986" dirty="0"/>
          </a:p>
        </p:txBody>
      </p:sp>
      <p:sp>
        <p:nvSpPr>
          <p:cNvPr id="17" name="Text 7"/>
          <p:cNvSpPr txBox="1"/>
          <p:nvPr/>
        </p:nvSpPr>
        <p:spPr>
          <a:xfrm>
            <a:off x="3177493" y="1298120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Положительный герой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3129793" y="3541125"/>
            <a:ext cx="22770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Социалистический реализм связывал личную судьбу героя с индустриализацией и коллективизацией, превращая искусство в инструмент представления желаемой исторической перспективы.
</a:t>
            </a:r>
            <a:endParaRPr lang="en-US" sz="978" dirty="0"/>
          </a:p>
        </p:txBody>
      </p:sp>
      <p:sp>
        <p:nvSpPr>
          <p:cNvPr id="19" name="Text 9"/>
          <p:cNvSpPr txBox="1"/>
          <p:nvPr/>
        </p:nvSpPr>
        <p:spPr>
          <a:xfrm>
            <a:off x="3177493" y="3062745"/>
            <a:ext cx="2181300" cy="33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будущего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Доминирующие направления культуры 1930-х годов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культурной политике СССР 1930-х годов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 художественное равенство направлений, а их различный доступ к публикации, сцене и зрителю в условиях централизованной культурной политики.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норма заняла доминирующее положение, тогда как альтернативные формы сохранялись лишь частично или были вытеснены из публичного пространства.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72981"/>
            <a:ext cx="360000" cy="32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4550" y="3375925"/>
            <a:ext cx="315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375925"/>
            <a:ext cx="360000" cy="360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88981"/>
            <a:ext cx="360000" cy="288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1930-х: темы, герои, жанры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218275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Производственные сюжеты показывали стройки, заводы и трудовые подвиги как главные признаки нового времени, где личный успех связывался с общим делом.
</a:t>
            </a:r>
            <a:endParaRPr lang="en-US" sz="13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тема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спрос имели производственный роман, историко-революционная проза, биографические книги и детская литература с выраженной воспитательной направленностью.
</a:t>
            </a:r>
            <a:endParaRPr lang="en-US" sz="13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Востребованные жанры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941200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рассматривалась как средство воспитания и мобилизации: от писателя ожидали не только таланта, но и ясной гражданской позиции.
</a:t>
            </a:r>
            <a:endParaRPr lang="en-US" sz="13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слова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218251"/>
            <a:ext cx="3784800" cy="7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литературы должны были быть дисциплинированными, инициативными и преданными коллективу; их характер раскрывался через готовность служить обществу и государству.
</a:t>
            </a:r>
            <a:endParaRPr lang="en-US" sz="1258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человек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1984500"/>
            <a:ext cx="4843800" cy="21156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писатели и произведения эпохи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Хрестоматийные произведения русской и советской литературы 1930-х годов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литературе 1930-х рядом существовали признанные официально тексты и произведения, сохранявшие личную интонацию и внутреннюю независимость.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процесс сочетал официально поддержанные эпопеи и романы с поэзией, в которой сохранялась более личная и сложная авторская перспектива.
</a:t>
            </a:r>
            <a:endParaRPr lang="en-US" sz="137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 и драматургия в 1930-е годы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Ведущие сцены, включая МХАТ, сохраняют высокий авторитет, но репертуар всё заметнее зависит от партийной критики, редакторских правок и идеологической оценки.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Середина 1930-х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театра Вс. Мейерхольда стала ярким примером столкновения творческого эксперимента с официальной культурной политикой, не допускавшей художественной автономии.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 конфликта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сцене усиливаются историко-революционные и современные сюжеты. Театр всё чаще обращается к героическим образам, которые соответствуют требованиям времени и государственной идеологии.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десятилетия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6600" y="2451183"/>
            <a:ext cx="8426700" cy="23206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как главное массовое искусство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0125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стало самым доступным искусством: звук, массовый прокат и сеть кинотеатров позволяли быстро охватывать огромную аудиторию в городах и на рабочих стройках.
</a:t>
            </a:r>
            <a:endParaRPr lang="en-US" sz="966" dirty="0"/>
          </a:p>
        </p:txBody>
      </p:sp>
      <p:sp>
        <p:nvSpPr>
          <p:cNvPr id="12" name="Text 3"/>
          <p:cNvSpPr txBox="1"/>
          <p:nvPr/>
        </p:nvSpPr>
        <p:spPr>
          <a:xfrm>
            <a:off x="4801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Широкая аудитория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901025" y="1423384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экране закреплялись понятные и запоминающиеся модели поведения, поэтому кино стало важным инструментом культурной мобилизации и массового воспитания.
</a:t>
            </a:r>
            <a:endParaRPr lang="en-US" sz="922" dirty="0"/>
          </a:p>
        </p:txBody>
      </p:sp>
      <p:sp>
        <p:nvSpPr>
          <p:cNvPr id="14" name="Text 5"/>
          <p:cNvSpPr txBox="1"/>
          <p:nvPr/>
        </p:nvSpPr>
        <p:spPr>
          <a:xfrm>
            <a:off x="6901025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эпохи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47659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одновременно развлекало, обучало и убеждало зрителя, формируя представления о героизме, дисциплине, гражданском долге и роли государства.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47659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функций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623050" y="1416575"/>
            <a:ext cx="1785900" cy="82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С. Эйзенштейна, В. Пудовкина и А. Довженко соединяли новаторский язык кадра с темами истории, патриотизма и коллективного действия.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623050" y="1119750"/>
            <a:ext cx="1785900" cy="2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режиссёры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создавалось советское произведение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согласования и контроля над литературой, театром, кино и другими видами искусства в 1930-е 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1930-х: массовая песня и крупные формы
</a:t>
            </a:r>
            <a:endParaRPr lang="en-US" sz="2643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стала самым заметным музыкальным жанром эпохи: простая мелодия, хоровое звучание и маршевый ритм помогали быстро запоминать текст и распространять его среди широкой аудитории.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песня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Концерты, радио и массовые исполнения превращали музыку в средство общественного воздействия. Она поддерживала представления о коллективе, труде, дисциплине и вере в историческую перспективу.
</a:t>
            </a:r>
            <a:endParaRPr lang="en-US" sz="1195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как воспитание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Широкую известность получили И. Дунаевский, Д. Шостакович, А. Хачатурян и другие авторы. Их музыка сочетала профессиональное мастерство с требованиями доступности, гражданского звучания и современности.
</a:t>
            </a:r>
            <a:endParaRPr lang="en-US" sz="1126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Композиторская школа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формы не исчезли, но от них ждали ясного сюжета, эмоциональной выразительности и связи с жизнью страны. Сложный язык допускался лишь при понятной художественной задаче.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 и симфония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образ советского города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теме; шкала носит иллюстративный характер и отражает историческую тенденцию, а не точные статистические данные.
</a:t>
            </a:r>
            <a:endParaRPr lang="en-US" sz="962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задавала визуальный язык власти: большие площади, симметрия и торжественные фасады должны были создавать ощущение порядка, устойчивости и исторической значимости советского города.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смену художественного приоритета: от функционального конструктивизма к репрезентативной монументальности, лучше всего заметной в общественных и транспортных проектах.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400" y="360000"/>
            <a:ext cx="8426700" cy="46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Изобразительное искусство и плакат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018300" y="13243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2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живописи заметное место заняли портреты вождей и героизированные образы современников. Художники стремились показать не индивидуальную сложность, а пример для подражания и символ эпохи.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018300" y="10976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Портреты и образ власти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2018300" y="22802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индустриального строительства, колхозной жизни и армейской службы подчёркивали коллективный характер перемен. Картина должна была убеждать зрителя, что созидание и дисциплина ведут к успеху.
</a:t>
            </a:r>
            <a:endParaRPr lang="en-US" sz="1010" dirty="0"/>
          </a:p>
        </p:txBody>
      </p:sp>
      <p:sp>
        <p:nvSpPr>
          <p:cNvPr id="12" name="Text 5"/>
          <p:cNvSpPr txBox="1"/>
          <p:nvPr/>
        </p:nvSpPr>
        <p:spPr>
          <a:xfrm>
            <a:off x="2018300" y="20535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труда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2018300" y="3236126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8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особенно быстро откликался на пятилетки, политические кампании и мобилизационные задачи. Краткий лозунг, яркий контраст и узнаваемый образ делали его удобным для массовой пропаганды.
</a:t>
            </a:r>
            <a:endParaRPr lang="en-US" sz="1058" dirty="0"/>
          </a:p>
        </p:txBody>
      </p:sp>
      <p:sp>
        <p:nvSpPr>
          <p:cNvPr id="14" name="Text 7"/>
          <p:cNvSpPr txBox="1"/>
          <p:nvPr/>
        </p:nvSpPr>
        <p:spPr>
          <a:xfrm>
            <a:off x="2018300" y="3009425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 как инструмент
</a:t>
            </a:r>
            <a:endParaRPr lang="en-US" sz="1400" dirty="0"/>
          </a:p>
        </p:txBody>
      </p:sp>
      <p:sp>
        <p:nvSpPr>
          <p:cNvPr id="15" name="Text 8"/>
          <p:cNvSpPr txBox="1"/>
          <p:nvPr/>
        </p:nvSpPr>
        <p:spPr>
          <a:xfrm>
            <a:off x="2018300" y="4193651"/>
            <a:ext cx="65370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5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Авангардная условность постепенно отступала перед реалистической манерой. От художника требовали ясности, понятного сюжета и эмоциональной убедительности, чтобы изображение было доступно самой широкой аудитории.
</a:t>
            </a:r>
            <a:endParaRPr lang="en-US" sz="945" dirty="0"/>
          </a:p>
        </p:txBody>
      </p:sp>
      <p:sp>
        <p:nvSpPr>
          <p:cNvPr id="16" name="Text 9"/>
          <p:cNvSpPr txBox="1"/>
          <p:nvPr/>
        </p:nvSpPr>
        <p:spPr>
          <a:xfrm>
            <a:off x="2018300" y="3966950"/>
            <a:ext cx="65370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реализма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219566"/>
            <a:ext cx="4843800" cy="164546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репрессии: противоречия эпохи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культурное развитие в 1930-е годы сочеталось с усилением контроля и давления на творческую среду.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Официальная культура расширялась институционально, но пространство для самостоятельного творчества сужалось: контроль, страх и запреты становились частью повседневной художественной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 курса истории СССР, 1930-е годы.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5650" y="1011938"/>
            <a:ext cx="2717400" cy="15550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100" y="1011938"/>
            <a:ext cx="2717400" cy="15550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58600" y="1011938"/>
            <a:ext cx="2717400" cy="1555075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 юношеская культура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2" name="Text 2"/>
          <p:cNvSpPr txBox="1"/>
          <p:nvPr/>
        </p:nvSpPr>
        <p:spPr>
          <a:xfrm>
            <a:off x="337810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Популярными становились сюжеты о путешествиях, изобретениях и технических кружках. Через игру и приключение ребёнка знакомили с наукой, трудом и практической пользой знаний, а интерес к технике связывали с будущим страны.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37815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и техника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62335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Плакаты, фильмы и иллюстрации для юной аудитории строились просто и наглядно. Они подсказывали, как должен вести себя советский подросток: учиться, соблюдать порядок, уважать труд и быть полезным коллективу.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62336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Воспитание через образ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521050" y="3241450"/>
            <a:ext cx="23892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детских книгах и журналах часто появлялся смелый, дисциплинированный школьник, который помогает товарищам и учится работать в коллективе. Такой образ был понятен детям и легко переносился в школьную повседневность, где ценились организованность и ответственность.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521100" y="2783675"/>
            <a:ext cx="23892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Пионерский герой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5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Повседневность читателя и зрителя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5198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Библиотеки, клубы и дома культуры делали официальную литературу и искусство частью обычной жизни. Здесь читали, обсуждали новости и осваивали модель поведения, одобряемую государством и местным активом.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635662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Библиотеки и клубы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51980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плакаты сопровождали человека на улице, на работе и в школе. Краткие сообщения и яркие изображения постоянно напоминали о планах, кампаниях и официальных оценках происходящего.
</a:t>
            </a:r>
            <a:endParaRPr lang="en-US" sz="1233" dirty="0"/>
          </a:p>
        </p:txBody>
      </p:sp>
      <p:sp>
        <p:nvSpPr>
          <p:cNvPr id="14" name="Text 5"/>
          <p:cNvSpPr txBox="1"/>
          <p:nvPr/>
        </p:nvSpPr>
        <p:spPr>
          <a:xfrm>
            <a:off x="635662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Газета и плакат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4803350" y="1762675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людей кино и радио были главными источниками сведений о стране. Они не только развлекали, но и формировали представление о том, что считается правильным и современным.
</a:t>
            </a:r>
            <a:endParaRPr lang="en-US" sz="1300" dirty="0"/>
          </a:p>
        </p:txBody>
      </p:sp>
      <p:sp>
        <p:nvSpPr>
          <p:cNvPr id="16" name="Text 7"/>
          <p:cNvSpPr txBox="1"/>
          <p:nvPr/>
        </p:nvSpPr>
        <p:spPr>
          <a:xfrm>
            <a:off x="4919208" y="1325120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Кинотеатр и радио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4803350" y="3571700"/>
            <a:ext cx="3825300" cy="7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культура связывала разные города и социальные группы в общее идеологическое поле. Через повторяющиеся сюжеты и образы она укрепляла единый язык власти и общественных ожиданий.
</a:t>
            </a:r>
            <a:endParaRPr lang="en-US" sz="1159" dirty="0"/>
          </a:p>
        </p:txBody>
      </p:sp>
      <p:sp>
        <p:nvSpPr>
          <p:cNvPr id="18" name="Text 9"/>
          <p:cNvSpPr txBox="1"/>
          <p:nvPr/>
        </p:nvSpPr>
        <p:spPr>
          <a:xfrm>
            <a:off x="4919208" y="3134145"/>
            <a:ext cx="3551400" cy="28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Единое пространство
</a:t>
            </a:r>
            <a:endParaRPr lang="en-US" sz="1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искусства в 1930-е годы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теме; значения на диаграмме отражают относительную значимость функций, а не количественные измерения.
</a:t>
            </a:r>
            <a:endParaRPr lang="en-US" sz="99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работало не только как форма развлечения, но и как средство повседневного воздействия: через книги, фильмы, песни и спектакли оно задавало образ желаемого поведения.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первом плане стояли воспитание и идеологическая мобилизация, однако именно в этих условиях были созданы произведения, сохранившие самостоятельную художественную силу.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культурной эпохи 1930-х годов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49000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1930-е годы сформировались нормы, которые надолго определили советскую культуру: понятный сюжет, героический образ, гражданский пафос и приоритет общественного над личным.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4902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Устойчивый канон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6863022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Наследие 1930-х годов нельзя свести только к успехам или только к репрессиям. Это время показывает, как культурный подъём может сосуществовать с жёстким ограничением свободы.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6863051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Двойственная оценка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2593297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Период дал литературу, кино, музыку и архитектуру, которые стали частью культурной памяти. Многие из этих работ ценят и сегодня за масштаб, мастерство и выразительность.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593326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произведения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728159" y="2989400"/>
            <a:ext cx="1823700" cy="167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эпоха закрепила зависимость искусства от государства, цензуры и идеологической оценки. Творчество всё чаще подчинялось внешним требованиям, а не внутреннему поиску автора.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4728189" y="2346513"/>
            <a:ext cx="18237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свободы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1397200"/>
            <a:ext cx="5572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1930-х: достижения и пределы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360000" y="3500750"/>
            <a:ext cx="55722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1930-е годы советская литература и искусство создали мощный культурный пласт, но сделали это в условиях жёсткого контроля. Их главный урок — талант и давление эпохи могут сосуществовать, но цена свободы остаётся высокой.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2026-06-01T06:45:19Z</dcterms:created>
  <dcterms:modified xsi:type="dcterms:W3CDTF">2026-06-01T06:45:19Z</dcterms:modified>
</cp:coreProperties>
</file>